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notesSlides/notesSlide5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rts/chart2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2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7.xml" ContentType="application/vnd.openxmlformats-officedocument.presentationml.notesSlide+xml"/>
  <Override PartName="/ppt/charts/chart24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5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6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1.xml" ContentType="application/vnd.openxmlformats-officedocument.themeOverride+xml"/>
  <Override PartName="/ppt/charts/chart27.xml" ContentType="application/vnd.openxmlformats-officedocument.drawingml.chart+xml"/>
  <Override PartName="/ppt/theme/themeOverride2.xml" ContentType="application/vnd.openxmlformats-officedocument.themeOverride+xml"/>
  <Override PartName="/ppt/charts/chart28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9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4"/>
  </p:notesMasterIdLst>
  <p:sldIdLst>
    <p:sldId id="256" r:id="rId6"/>
    <p:sldId id="6924" r:id="rId7"/>
    <p:sldId id="6936" r:id="rId8"/>
    <p:sldId id="6901" r:id="rId9"/>
    <p:sldId id="6929" r:id="rId10"/>
    <p:sldId id="6928" r:id="rId11"/>
    <p:sldId id="6904" r:id="rId12"/>
    <p:sldId id="6930" r:id="rId13"/>
    <p:sldId id="6932" r:id="rId14"/>
    <p:sldId id="6907" r:id="rId15"/>
    <p:sldId id="6905" r:id="rId16"/>
    <p:sldId id="6908" r:id="rId17"/>
    <p:sldId id="6923" r:id="rId18"/>
    <p:sldId id="6934" r:id="rId19"/>
    <p:sldId id="6921" r:id="rId20"/>
    <p:sldId id="271" r:id="rId21"/>
    <p:sldId id="6900" r:id="rId22"/>
    <p:sldId id="272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788"/>
    <a:srgbClr val="0C416B"/>
    <a:srgbClr val="97CCA4"/>
    <a:srgbClr val="1C5F89"/>
    <a:srgbClr val="EAEAEA"/>
    <a:srgbClr val="547A9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derito.abeceb.local\datos\contenidos\NBDE\Proyecto%20de%20transici&#243;n\Informe%20mensual%20de%20variables%20mineras\Insumo_CAEM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derito.abeceb.local\datos\contenidos\NBDE\Proyecto%20de%20transici&#243;n\Informe%20mensual%20de%20variables%20mineras\Insumo_CAEM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derito.abeceb.local\datos\contenidos\NBDE\Proyecto%20de%20transici&#243;n\Informe%20mensual%20de%20variables%20mineras\Insumo_CAEM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BCDC01.abeceb.local\DATOS\equipoTecnico\Celula_Sectores\Miner&#237;a\SOPORTE\Exportaciones_Mineria_2022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equipoTecnico\Celula_Sectores\Miner&#237;a\SOPORTE\Exploracion_metros_perforad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\\maderito.abeceb.local\datos\contenidos\NBDE\Proyecto%20de%20transici&#243;n\Informe%20mensual%20de%20variables%20mineras\Insumo_CAEM.xlsx" TargetMode="Externa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1" Type="http://schemas.openxmlformats.org/officeDocument/2006/relationships/themeOverride" Target="../theme/themeOverride2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derito.abeceb.local\datos\contenidos\NBDE\Proyecto%20de%20transici&#243;n\Informe%20mensual%20de%20variables%20mineras\Insumo_CAEM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derito.abeceb.local\datos\contenidos\NBDE\Proyecto%20de%20transici&#243;n\Informe%20mensual%20de%20variables%20mineras\Insumo_CAE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maderito.abeceb.local\datos\contenidos\NBDE\Proyecto%20de%20transici&#243;n\Informe%20mensual%20de%20variables%20mineras\Insumo_CAE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040500384815303E-2"/>
          <c:y val="5.4344683393070504E-2"/>
          <c:w val="0.94399437137747377"/>
          <c:h val="0.846006272401433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'F3 IV'!$D$5</c:f>
              <c:strCache>
                <c:ptCount val="1"/>
                <c:pt idx="0">
                  <c:v>Inversiones mineras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29E-44B9-AA8E-CCAD1089D90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29E-44B9-AA8E-CCAD1089D90C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625-4884-B6E9-C66C9A0EA91F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29E-44B9-AA8E-CCAD1089D9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'F3 IV'!$B$11:$B$23</c:f>
              <c:numCache>
                <c:formatCode>General</c:formatCode>
                <c:ptCount val="1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</c:numCache>
            </c:numRef>
          </c:cat>
          <c:val>
            <c:numRef>
              <c:f>'F3 IV'!$D$11:$D$23</c:f>
              <c:numCache>
                <c:formatCode>#,##0</c:formatCode>
                <c:ptCount val="13"/>
                <c:pt idx="0">
                  <c:v>255</c:v>
                </c:pt>
                <c:pt idx="1">
                  <c:v>310</c:v>
                </c:pt>
                <c:pt idx="2">
                  <c:v>304</c:v>
                </c:pt>
                <c:pt idx="3">
                  <c:v>327</c:v>
                </c:pt>
                <c:pt idx="4">
                  <c:v>870.7</c:v>
                </c:pt>
                <c:pt idx="5">
                  <c:v>527</c:v>
                </c:pt>
                <c:pt idx="6">
                  <c:v>1634</c:v>
                </c:pt>
                <c:pt idx="7">
                  <c:v>2727.9</c:v>
                </c:pt>
                <c:pt idx="8">
                  <c:v>3479.1</c:v>
                </c:pt>
                <c:pt idx="9">
                  <c:v>3373.65</c:v>
                </c:pt>
                <c:pt idx="10">
                  <c:v>4766.0499999999993</c:v>
                </c:pt>
                <c:pt idx="11">
                  <c:v>3774.1125000000002</c:v>
                </c:pt>
                <c:pt idx="12">
                  <c:v>3933.6302500000002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9E-44B9-AA8E-CCAD1089D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620243216"/>
        <c:axId val="620260272"/>
      </c:barChart>
      <c:lineChart>
        <c:grouping val="standard"/>
        <c:varyColors val="0"/>
        <c:ser>
          <c:idx val="1"/>
          <c:order val="1"/>
          <c:tx>
            <c:strRef>
              <c:f>'F3 IV'!$E$5</c:f>
              <c:strCache>
                <c:ptCount val="1"/>
                <c:pt idx="0">
                  <c:v>% sobre IED 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6.2644242579444578E-2"/>
                  <c:y val="-0.116190608374738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29E-44B9-AA8E-CCAD1089D90C}"/>
                </c:ext>
              </c:extLst>
            </c:dLbl>
            <c:dLbl>
              <c:idx val="2"/>
              <c:layout>
                <c:manualLayout>
                  <c:x val="-5.2708618124143673E-2"/>
                  <c:y val="-0.1288717388525873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9E-44B9-AA8E-CCAD1089D90C}"/>
                </c:ext>
              </c:extLst>
            </c:dLbl>
            <c:dLbl>
              <c:idx val="6"/>
              <c:layout>
                <c:manualLayout>
                  <c:x val="-6.2776717572181923E-2"/>
                  <c:y val="-6.5466086463342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29E-44B9-AA8E-CCAD1089D90C}"/>
                </c:ext>
              </c:extLst>
            </c:dLbl>
            <c:dLbl>
              <c:idx val="8"/>
              <c:layout>
                <c:manualLayout>
                  <c:x val="-6.2776717572181923E-2"/>
                  <c:y val="-0.3127481307813972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9E-44B9-AA8E-CCAD1089D9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'F3 IV'!$B$11:$B$23</c:f>
              <c:numCache>
                <c:formatCode>General</c:formatCode>
                <c:ptCount val="1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</c:numCache>
            </c:numRef>
          </c:cat>
          <c:val>
            <c:numRef>
              <c:f>'F3 IV'!$E$11:$E$20</c:f>
              <c:numCache>
                <c:formatCode>0%</c:formatCode>
                <c:ptCount val="10"/>
                <c:pt idx="0">
                  <c:v>2.3429401351782741E-2</c:v>
                </c:pt>
                <c:pt idx="1">
                  <c:v>0.21036439592099365</c:v>
                </c:pt>
                <c:pt idx="2">
                  <c:v>2.934014251124905E-2</c:v>
                </c:pt>
                <c:pt idx="3">
                  <c:v>3.2730150032305255E-2</c:v>
                </c:pt>
                <c:pt idx="4">
                  <c:v>0.16984297278845217</c:v>
                </c:pt>
                <c:pt idx="5">
                  <c:v>0.14216347450768815</c:v>
                </c:pt>
                <c:pt idx="6">
                  <c:v>0.31763928307608569</c:v>
                </c:pt>
                <c:pt idx="7">
                  <c:v>0.20806510662964886</c:v>
                </c:pt>
                <c:pt idx="8">
                  <c:v>0.16642589261796334</c:v>
                </c:pt>
                <c:pt idx="9">
                  <c:v>0.38594815357159196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29E-44B9-AA8E-CCAD1089D9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20266096"/>
        <c:axId val="620251952"/>
      </c:lineChart>
      <c:catAx>
        <c:axId val="620243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20260272"/>
        <c:crosses val="autoZero"/>
        <c:auto val="1"/>
        <c:lblAlgn val="ctr"/>
        <c:lblOffset val="100"/>
        <c:noMultiLvlLbl val="0"/>
      </c:catAx>
      <c:valAx>
        <c:axId val="62026027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20243216"/>
        <c:crosses val="autoZero"/>
        <c:crossBetween val="between"/>
      </c:valAx>
      <c:valAx>
        <c:axId val="62025195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20266096"/>
        <c:crosses val="max"/>
        <c:crossBetween val="between"/>
      </c:valAx>
      <c:catAx>
        <c:axId val="6202660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202519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0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solidFill>
                  <a:schemeClr val="tx1"/>
                </a:solidFill>
                <a:effectLst/>
              </a:rPr>
              <a:t>Expo. 1M 2025</a:t>
            </a:r>
            <a:endParaRPr lang="es-AR" sz="1400" dirty="0">
              <a:solidFill>
                <a:schemeClr val="tx1"/>
              </a:solidFill>
              <a:effectLst/>
            </a:endParaRPr>
          </a:p>
          <a:p>
            <a:pPr>
              <a:defRPr>
                <a:solidFill>
                  <a:schemeClr val="tx1"/>
                </a:solidFill>
              </a:defRPr>
            </a:pPr>
            <a:r>
              <a:rPr lang="en-US" sz="1400" b="1" i="0" baseline="0" dirty="0">
                <a:solidFill>
                  <a:schemeClr val="tx1"/>
                </a:solidFill>
                <a:effectLst/>
              </a:rPr>
              <a:t>446 </a:t>
            </a:r>
            <a:r>
              <a:rPr lang="en-US" sz="1400" b="0" i="1" baseline="0" dirty="0">
                <a:solidFill>
                  <a:schemeClr val="tx1"/>
                </a:solidFill>
                <a:effectLst/>
              </a:rPr>
              <a:t>MM USD</a:t>
            </a:r>
            <a:endParaRPr lang="en-US" sz="1400" b="0" i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5278387397464579"/>
          <c:y val="0.357136924729867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42815254335913039"/>
          <c:y val="2.5414873140857393E-2"/>
          <c:w val="0.41513231080974694"/>
          <c:h val="0.8488689413823271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39-4F41-932B-391CB7E29F58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39-4F41-932B-391CB7E29F58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39-4F41-932B-391CB7E29F58}"/>
              </c:ext>
            </c:extLst>
          </c:dPt>
          <c:dPt>
            <c:idx val="3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39-4F41-932B-391CB7E29F58}"/>
              </c:ext>
            </c:extLst>
          </c:dPt>
          <c:dPt>
            <c:idx val="4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839-4F41-932B-391CB7E29F58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39-4F41-932B-391CB7E29F58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'F6 II'!$B$18:$F$18</c:f>
              <c:strCache>
                <c:ptCount val="5"/>
                <c:pt idx="0">
                  <c:v>Oro</c:v>
                </c:pt>
                <c:pt idx="1">
                  <c:v>Cobre</c:v>
                </c:pt>
                <c:pt idx="2">
                  <c:v>Plata</c:v>
                </c:pt>
                <c:pt idx="3">
                  <c:v>Litio</c:v>
                </c:pt>
                <c:pt idx="4">
                  <c:v>Resto</c:v>
                </c:pt>
              </c:strCache>
            </c:strRef>
          </c:cat>
          <c:val>
            <c:numRef>
              <c:f>'F6 II'!$B$30:$F$30</c:f>
              <c:numCache>
                <c:formatCode>0.0%</c:formatCode>
                <c:ptCount val="5"/>
                <c:pt idx="0">
                  <c:v>0.76297596241498666</c:v>
                </c:pt>
                <c:pt idx="1">
                  <c:v>0</c:v>
                </c:pt>
                <c:pt idx="2">
                  <c:v>7.9381641515082757E-2</c:v>
                </c:pt>
                <c:pt idx="3">
                  <c:v>0.12380967964570454</c:v>
                </c:pt>
                <c:pt idx="4">
                  <c:v>3.3832716424225959E-2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839-4F41-932B-391CB7E29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0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Expo.</a:t>
            </a:r>
            <a:r>
              <a:rPr lang="en-US" baseline="0" dirty="0">
                <a:solidFill>
                  <a:schemeClr val="tx1"/>
                </a:solidFill>
              </a:rPr>
              <a:t> 1M 2026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en-US" b="1" dirty="0">
                <a:solidFill>
                  <a:schemeClr val="tx1"/>
                </a:solidFill>
              </a:rPr>
              <a:t>812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0" i="1" dirty="0">
                <a:solidFill>
                  <a:schemeClr val="tx1"/>
                </a:solidFill>
              </a:rPr>
              <a:t>MM</a:t>
            </a:r>
            <a:r>
              <a:rPr lang="en-US" b="0" i="1" baseline="0" dirty="0">
                <a:solidFill>
                  <a:schemeClr val="tx1"/>
                </a:solidFill>
              </a:rPr>
              <a:t> USD</a:t>
            </a:r>
            <a:endParaRPr lang="en-US" b="0" i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303262711864407"/>
          <c:y val="0.369538848944089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2081172353455818"/>
          <c:y val="2.0970399533391658E-2"/>
          <c:w val="0.52265463692038483"/>
          <c:h val="0.87109106153397475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6C-42D3-9DA8-A8F4FCA3B23F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6C-42D3-9DA8-A8F4FCA3B23F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6C-42D3-9DA8-A8F4FCA3B23F}"/>
              </c:ext>
            </c:extLst>
          </c:dPt>
          <c:dPt>
            <c:idx val="3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F6C-42D3-9DA8-A8F4FCA3B23F}"/>
              </c:ext>
            </c:extLst>
          </c:dPt>
          <c:dPt>
            <c:idx val="4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F6C-42D3-9DA8-A8F4FCA3B23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6C-42D3-9DA8-A8F4FCA3B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'F6 II'!$B$18:$F$18</c:f>
              <c:strCache>
                <c:ptCount val="5"/>
                <c:pt idx="0">
                  <c:v>Oro</c:v>
                </c:pt>
                <c:pt idx="1">
                  <c:v>Cobre</c:v>
                </c:pt>
                <c:pt idx="2">
                  <c:v>Plata</c:v>
                </c:pt>
                <c:pt idx="3">
                  <c:v>Litio</c:v>
                </c:pt>
                <c:pt idx="4">
                  <c:v>Resto</c:v>
                </c:pt>
              </c:strCache>
            </c:strRef>
          </c:cat>
          <c:val>
            <c:numRef>
              <c:f>'F6 II'!$B$31:$F$31</c:f>
              <c:numCache>
                <c:formatCode>0.0%</c:formatCode>
                <c:ptCount val="5"/>
                <c:pt idx="0">
                  <c:v>0.71551724137931039</c:v>
                </c:pt>
                <c:pt idx="1">
                  <c:v>0</c:v>
                </c:pt>
                <c:pt idx="2">
                  <c:v>0.14285714285714285</c:v>
                </c:pt>
                <c:pt idx="3">
                  <c:v>0.1187192118226601</c:v>
                </c:pt>
                <c:pt idx="4">
                  <c:v>2.2906403940886701E-2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F6C-42D3-9DA8-A8F4FCA3B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830585362776387E-2"/>
          <c:y val="0.11031967014112865"/>
          <c:w val="0.85480331315543756"/>
          <c:h val="0.754306338446660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('F8'!$Q$4,'F8'!$S$4:$T$4)</c:f>
              <c:strCache>
                <c:ptCount val="3"/>
                <c:pt idx="0">
                  <c:v>Oro</c:v>
                </c:pt>
                <c:pt idx="1">
                  <c:v>Plata total</c:v>
                </c:pt>
                <c:pt idx="2">
                  <c:v>Litio</c:v>
                </c:pt>
              </c:strCache>
            </c:strRef>
          </c:cat>
          <c:val>
            <c:numRef>
              <c:f>('F8'!$Q$20,'F8'!$S$20:$T$20)</c:f>
              <c:numCache>
                <c:formatCode>0.00%</c:formatCode>
                <c:ptCount val="3"/>
                <c:pt idx="0">
                  <c:v>-1.882405227958539E-2</c:v>
                </c:pt>
                <c:pt idx="1">
                  <c:v>0.30886749409942049</c:v>
                </c:pt>
                <c:pt idx="2">
                  <c:v>0.23009300351088791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71-43D4-98C9-15249803FB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616660344"/>
        <c:axId val="616654464"/>
      </c:barChart>
      <c:catAx>
        <c:axId val="616660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1050" b="0"/>
            </a:pPr>
            <a:endParaRPr lang="es-ES"/>
          </a:p>
        </c:txPr>
        <c:crossAx val="616654464"/>
        <c:crosses val="autoZero"/>
        <c:auto val="1"/>
        <c:lblAlgn val="ctr"/>
        <c:lblOffset val="100"/>
        <c:noMultiLvlLbl val="0"/>
      </c:catAx>
      <c:valAx>
        <c:axId val="616654464"/>
        <c:scaling>
          <c:orientation val="minMax"/>
          <c:max val="0.5"/>
          <c:min val="-0.5"/>
        </c:scaling>
        <c:delete val="0"/>
        <c:axPos val="l"/>
        <c:numFmt formatCode="0%" sourceLinked="0"/>
        <c:majorTickMark val="out"/>
        <c:minorTickMark val="none"/>
        <c:tickLblPos val="nextTo"/>
        <c:crossAx val="616660344"/>
        <c:crosses val="autoZero"/>
        <c:crossBetween val="between"/>
        <c:majorUnit val="0.5"/>
        <c:minorUnit val="5.000000000000001E-2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060486522024984E-2"/>
          <c:y val="3.6098252552531691E-2"/>
          <c:w val="0.94925517751479294"/>
          <c:h val="0.8010008417508417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'F8'!$B$4</c:f>
              <c:strCache>
                <c:ptCount val="1"/>
                <c:pt idx="0">
                  <c:v>1 M 2024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'F8'!$C$2:$F$2</c:f>
              <c:strCache>
                <c:ptCount val="4"/>
                <c:pt idx="0">
                  <c:v>Oro</c:v>
                </c:pt>
                <c:pt idx="1">
                  <c:v>Plata en bruto</c:v>
                </c:pt>
                <c:pt idx="2">
                  <c:v>Concentrados de plata</c:v>
                </c:pt>
                <c:pt idx="3">
                  <c:v>Litio</c:v>
                </c:pt>
              </c:strCache>
            </c:strRef>
          </c:cat>
          <c:val>
            <c:numRef>
              <c:f>'F8'!$C$4:$F$4</c:f>
              <c:numCache>
                <c:formatCode>#,##0</c:formatCode>
                <c:ptCount val="4"/>
                <c:pt idx="0">
                  <c:v>158024372.42000002</c:v>
                </c:pt>
                <c:pt idx="1">
                  <c:v>4899584.9800000004</c:v>
                </c:pt>
                <c:pt idx="2">
                  <c:v>12806277.710000001</c:v>
                </c:pt>
                <c:pt idx="3">
                  <c:v>45149446.030000001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03-47D4-9333-92D883FC6CB9}"/>
            </c:ext>
          </c:extLst>
        </c:ser>
        <c:ser>
          <c:idx val="2"/>
          <c:order val="2"/>
          <c:tx>
            <c:strRef>
              <c:f>'F8'!$B$5</c:f>
              <c:strCache>
                <c:ptCount val="1"/>
                <c:pt idx="0">
                  <c:v>1 M 2025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'F8'!$C$2:$F$2</c:f>
              <c:strCache>
                <c:ptCount val="4"/>
                <c:pt idx="0">
                  <c:v>Oro</c:v>
                </c:pt>
                <c:pt idx="1">
                  <c:v>Plata en bruto</c:v>
                </c:pt>
                <c:pt idx="2">
                  <c:v>Concentrados de plata</c:v>
                </c:pt>
                <c:pt idx="3">
                  <c:v>Litio</c:v>
                </c:pt>
              </c:strCache>
            </c:strRef>
          </c:cat>
          <c:val>
            <c:numRef>
              <c:f>'F8'!$C$5:$F$5</c:f>
              <c:numCache>
                <c:formatCode>#,##0</c:formatCode>
                <c:ptCount val="4"/>
                <c:pt idx="0">
                  <c:v>340336782.88</c:v>
                </c:pt>
                <c:pt idx="1">
                  <c:v>10650265.46852115</c:v>
                </c:pt>
                <c:pt idx="2">
                  <c:v>24759097.11147885</c:v>
                </c:pt>
                <c:pt idx="3">
                  <c:v>55227150.18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03-47D4-9333-92D883FC6CB9}"/>
            </c:ext>
          </c:extLst>
        </c:ser>
        <c:ser>
          <c:idx val="3"/>
          <c:order val="3"/>
          <c:tx>
            <c:strRef>
              <c:f>'F8'!$B$6</c:f>
              <c:strCache>
                <c:ptCount val="1"/>
                <c:pt idx="0">
                  <c:v>1 M 2026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'F8'!$C$2:$F$2</c:f>
              <c:strCache>
                <c:ptCount val="4"/>
                <c:pt idx="0">
                  <c:v>Oro</c:v>
                </c:pt>
                <c:pt idx="1">
                  <c:v>Plata en bruto</c:v>
                </c:pt>
                <c:pt idx="2">
                  <c:v>Concentrados de plata</c:v>
                </c:pt>
                <c:pt idx="3">
                  <c:v>Litio</c:v>
                </c:pt>
              </c:strCache>
            </c:strRef>
          </c:cat>
          <c:val>
            <c:numRef>
              <c:f>'F8'!$C$6:$F$6</c:f>
              <c:numCache>
                <c:formatCode>#,##0</c:formatCode>
                <c:ptCount val="4"/>
                <c:pt idx="0">
                  <c:v>581000000</c:v>
                </c:pt>
                <c:pt idx="1">
                  <c:v>34889947.300159886</c:v>
                </c:pt>
                <c:pt idx="2">
                  <c:v>81110052.699840114</c:v>
                </c:pt>
                <c:pt idx="3">
                  <c:v>96400000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03-47D4-9333-92D883FC6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99282664"/>
        <c:axId val="6992862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'F8'!$B$3</c15:sqref>
                        </c15:formulaRef>
                      </c:ext>
                    </c:extLst>
                    <c:strCache>
                      <c:ptCount val="1"/>
                      <c:pt idx="0">
                        <c:v>ACUM 11 M 18-22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'F8'!$C$2:$F$2</c15:sqref>
                        </c15:formulaRef>
                      </c:ext>
                    </c:extLst>
                    <c:strCache>
                      <c:ptCount val="4"/>
                      <c:pt idx="0">
                        <c:v>Oro</c:v>
                      </c:pt>
                      <c:pt idx="1">
                        <c:v>Plata en bruto</c:v>
                      </c:pt>
                      <c:pt idx="2">
                        <c:v>Concentrados de plata</c:v>
                      </c:pt>
                      <c:pt idx="3">
                        <c:v>Litio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'F8'!$C$3:$F$3</c15:sqref>
                        </c15:formulaRef>
                      </c:ext>
                    </c:extLst>
                    <c:numCache>
                      <c:formatCode>#,##0</c:formatCode>
                      <c:ptCount val="4"/>
                      <c:pt idx="0">
                        <c:v>9249390138.6293373</c:v>
                      </c:pt>
                      <c:pt idx="1">
                        <c:v>1733290610.1641855</c:v>
                      </c:pt>
                      <c:pt idx="2">
                        <c:v>1133091758.2453325</c:v>
                      </c:pt>
                      <c:pt idx="3">
                        <c:v>1376051588.0114291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7403-47D4-9333-92D883FC6CB9}"/>
                  </c:ext>
                </c:extLst>
              </c15:ser>
            </c15:filteredBarSeries>
          </c:ext>
        </c:extLst>
      </c:barChart>
      <c:catAx>
        <c:axId val="699282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99286272"/>
        <c:crosses val="autoZero"/>
        <c:auto val="1"/>
        <c:lblAlgn val="ctr"/>
        <c:lblOffset val="100"/>
        <c:noMultiLvlLbl val="0"/>
      </c:catAx>
      <c:valAx>
        <c:axId val="69928627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99282664"/>
        <c:crosses val="autoZero"/>
        <c:crossBetween val="between"/>
        <c:majorUnit val="1000000000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4332154511136453"/>
          <c:y val="3.3929594402200537E-2"/>
          <c:w val="0.37815652757200235"/>
          <c:h val="0.180923280597991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014007418305299E-2"/>
          <c:y val="0.15898126863654366"/>
          <c:w val="0.96123305524456126"/>
          <c:h val="0.6979912561130284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'F9'!$Z$2</c:f>
              <c:strCache>
                <c:ptCount val="1"/>
                <c:pt idx="0">
                  <c:v> 12M 2023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'F9'!$W$3:$W$7</c:f>
              <c:strCache>
                <c:ptCount val="5"/>
                <c:pt idx="0">
                  <c:v>Diatomita</c:v>
                </c:pt>
                <c:pt idx="1">
                  <c:v>Bentonita</c:v>
                </c:pt>
                <c:pt idx="2">
                  <c:v>Dolomita</c:v>
                </c:pt>
                <c:pt idx="3">
                  <c:v>Boratos</c:v>
                </c:pt>
                <c:pt idx="4">
                  <c:v>Cal</c:v>
                </c:pt>
              </c:strCache>
            </c:strRef>
          </c:cat>
          <c:val>
            <c:numRef>
              <c:f>'F9'!$Z$3:$Z$7</c:f>
              <c:numCache>
                <c:formatCode>_ * #,##0_ ;_ * \-#,##0_ ;_ * "-"??_ ;_ @_ </c:formatCode>
                <c:ptCount val="5"/>
                <c:pt idx="0">
                  <c:v>4662632.8100000005</c:v>
                </c:pt>
                <c:pt idx="1">
                  <c:v>12717808.68</c:v>
                </c:pt>
                <c:pt idx="2">
                  <c:v>5300369.5200000005</c:v>
                </c:pt>
                <c:pt idx="3">
                  <c:v>41117274.74000001</c:v>
                </c:pt>
                <c:pt idx="4">
                  <c:v>33323621.289999999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B4-45ED-958B-D6E347D4BEBC}"/>
            </c:ext>
          </c:extLst>
        </c:ser>
        <c:ser>
          <c:idx val="1"/>
          <c:order val="1"/>
          <c:tx>
            <c:strRef>
              <c:f>'F9'!$Y$2</c:f>
              <c:strCache>
                <c:ptCount val="1"/>
                <c:pt idx="0">
                  <c:v> 12M 2024 </c:v>
                </c:pt>
              </c:strCache>
            </c:strRef>
          </c:tx>
          <c:spPr>
            <a:solidFill>
              <a:srgbClr val="6498AD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200" b="0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'F9'!$W$3:$W$7</c:f>
              <c:strCache>
                <c:ptCount val="5"/>
                <c:pt idx="0">
                  <c:v>Diatomita</c:v>
                </c:pt>
                <c:pt idx="1">
                  <c:v>Bentonita</c:v>
                </c:pt>
                <c:pt idx="2">
                  <c:v>Dolomita</c:v>
                </c:pt>
                <c:pt idx="3">
                  <c:v>Boratos</c:v>
                </c:pt>
                <c:pt idx="4">
                  <c:v>Cal</c:v>
                </c:pt>
              </c:strCache>
            </c:strRef>
          </c:cat>
          <c:val>
            <c:numRef>
              <c:f>'F9'!$Y$3:$Y$7</c:f>
              <c:numCache>
                <c:formatCode>_ * #,##0_ ;_ * \-#,##0_ ;_ * "-"??_ ;_ @_ </c:formatCode>
                <c:ptCount val="5"/>
                <c:pt idx="0">
                  <c:v>4549777.2699999996</c:v>
                </c:pt>
                <c:pt idx="1">
                  <c:v>14608548.65</c:v>
                </c:pt>
                <c:pt idx="2">
                  <c:v>3698691.2166666668</c:v>
                </c:pt>
                <c:pt idx="3">
                  <c:v>42325439.100000001</c:v>
                </c:pt>
                <c:pt idx="4">
                  <c:v>43960125.99333334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B4-45ED-958B-D6E347D4BEBC}"/>
            </c:ext>
          </c:extLst>
        </c:ser>
        <c:ser>
          <c:idx val="0"/>
          <c:order val="2"/>
          <c:tx>
            <c:strRef>
              <c:f>'F9'!$X$2</c:f>
              <c:strCache>
                <c:ptCount val="1"/>
                <c:pt idx="0">
                  <c:v> 12M 2025 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'F9'!$W$3:$W$7</c:f>
              <c:strCache>
                <c:ptCount val="5"/>
                <c:pt idx="0">
                  <c:v>Diatomita</c:v>
                </c:pt>
                <c:pt idx="1">
                  <c:v>Bentonita</c:v>
                </c:pt>
                <c:pt idx="2">
                  <c:v>Dolomita</c:v>
                </c:pt>
                <c:pt idx="3">
                  <c:v>Boratos</c:v>
                </c:pt>
                <c:pt idx="4">
                  <c:v>Cal</c:v>
                </c:pt>
              </c:strCache>
            </c:strRef>
          </c:cat>
          <c:val>
            <c:numRef>
              <c:f>'F9'!$X$3:$X$7</c:f>
              <c:numCache>
                <c:formatCode>_ * #,##0_ ;_ * \-#,##0_ ;_ * "-"??_ ;_ @_ </c:formatCode>
                <c:ptCount val="5"/>
                <c:pt idx="0">
                  <c:v>4514753.7299999995</c:v>
                </c:pt>
                <c:pt idx="1">
                  <c:v>12652671.130000001</c:v>
                </c:pt>
                <c:pt idx="2">
                  <c:v>3820197.2514236337</c:v>
                </c:pt>
                <c:pt idx="3">
                  <c:v>75993752.98868677</c:v>
                </c:pt>
                <c:pt idx="4">
                  <c:v>44714442.980000004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B4-45ED-958B-D6E347D4B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427692847"/>
        <c:axId val="1427693263"/>
      </c:barChart>
      <c:catAx>
        <c:axId val="1427692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427693263"/>
        <c:crosses val="autoZero"/>
        <c:auto val="1"/>
        <c:lblAlgn val="ctr"/>
        <c:lblOffset val="100"/>
        <c:noMultiLvlLbl val="0"/>
      </c:catAx>
      <c:valAx>
        <c:axId val="1427693263"/>
        <c:scaling>
          <c:orientation val="minMax"/>
        </c:scaling>
        <c:delete val="1"/>
        <c:axPos val="l"/>
        <c:numFmt formatCode="#,##0.0" sourceLinked="0"/>
        <c:majorTickMark val="none"/>
        <c:minorTickMark val="none"/>
        <c:tickLblPos val="nextTo"/>
        <c:crossAx val="1427692847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1.8731356950641008E-2"/>
          <c:y val="0.36363247863247861"/>
          <c:w val="0.54103296141363788"/>
          <c:h val="0.130328955549623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Diatomita</a:t>
            </a:r>
          </a:p>
        </c:rich>
      </c:tx>
      <c:layout>
        <c:manualLayout>
          <c:xMode val="edge"/>
          <c:yMode val="edge"/>
          <c:x val="0.38954782544346517"/>
          <c:y val="0.43538052941981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30134055118110242"/>
          <c:y val="0.16708333333333336"/>
          <c:w val="0.40287467191601051"/>
          <c:h val="0.6714577865266842"/>
        </c:manualLayout>
      </c:layout>
      <c:doughnut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E8-4596-8AF9-DD1C1A7FF4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E8-4596-8AF9-DD1C1A7FF4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E8-4596-8AF9-DD1C1A7FF496}"/>
              </c:ext>
            </c:extLst>
          </c:dPt>
          <c:dLbls>
            <c:dLbl>
              <c:idx val="0"/>
              <c:layout>
                <c:manualLayout>
                  <c:x val="0.13989671989784405"/>
                  <c:y val="0.1140741073415302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E8-4596-8AF9-DD1C1A7FF496}"/>
                </c:ext>
              </c:extLst>
            </c:dLbl>
            <c:dLbl>
              <c:idx val="1"/>
              <c:layout>
                <c:manualLayout>
                  <c:x val="-0.12196124298786404"/>
                  <c:y val="-4.66666802760805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4E8-4596-8AF9-DD1C1A7FF49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4E8-4596-8AF9-DD1C1A7FF49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'F9'!$E$18:$E$20</c:f>
              <c:strCache>
                <c:ptCount val="3"/>
                <c:pt idx="0">
                  <c:v>Buenos Aires</c:v>
                </c:pt>
                <c:pt idx="1">
                  <c:v>Rio Negro</c:v>
                </c:pt>
                <c:pt idx="2">
                  <c:v>Resto</c:v>
                </c:pt>
              </c:strCache>
            </c:strRef>
          </c:cat>
          <c:val>
            <c:numRef>
              <c:f>'F9'!$G$18:$G$20</c:f>
              <c:numCache>
                <c:formatCode>0.0%</c:formatCode>
                <c:ptCount val="3"/>
                <c:pt idx="0">
                  <c:v>0.55259104264654191</c:v>
                </c:pt>
                <c:pt idx="1">
                  <c:v>0.39235941548379161</c:v>
                </c:pt>
                <c:pt idx="2">
                  <c:v>5.5049541869666471E-2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E8-4596-8AF9-DD1C1A7FF4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Bentonita</a:t>
            </a:r>
          </a:p>
        </c:rich>
      </c:tx>
      <c:layout>
        <c:manualLayout>
          <c:xMode val="edge"/>
          <c:yMode val="edge"/>
          <c:x val="0.36698783559500309"/>
          <c:y val="0.4223734789686647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7077714315300383"/>
          <c:y val="0.14817541984030216"/>
          <c:w val="0.45196704383001857"/>
          <c:h val="0.7117754977237208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70-4392-954A-D28DB0A16B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70-4392-954A-D28DB0A16B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70-4392-954A-D28DB0A16B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70-4392-954A-D28DB0A16B2D}"/>
              </c:ext>
            </c:extLst>
          </c:dPt>
          <c:dLbls>
            <c:dLbl>
              <c:idx val="0"/>
              <c:layout>
                <c:manualLayout>
                  <c:x val="1.2176869509022869E-2"/>
                  <c:y val="-0.1290337262985628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70-4392-954A-D28DB0A16B2D}"/>
                </c:ext>
              </c:extLst>
            </c:dLbl>
            <c:dLbl>
              <c:idx val="1"/>
              <c:layout>
                <c:manualLayout>
                  <c:x val="0.1826530426353431"/>
                  <c:y val="-0.11554755610893118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8270-4392-954A-D28DB0A16B2D}"/>
                </c:ext>
              </c:extLst>
            </c:dLbl>
            <c:dLbl>
              <c:idx val="2"/>
              <c:layout>
                <c:manualLayout>
                  <c:x val="0.24759634668346492"/>
                  <c:y val="2.584356204412046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70-4392-954A-D28DB0A16B2D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70-4392-954A-D28DB0A16B2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'F9'!$E$7:$E$10</c:f>
              <c:strCache>
                <c:ptCount val="4"/>
                <c:pt idx="0">
                  <c:v>La Pampa</c:v>
                </c:pt>
                <c:pt idx="1">
                  <c:v>Mendoza</c:v>
                </c:pt>
                <c:pt idx="2">
                  <c:v>Rio Negro</c:v>
                </c:pt>
                <c:pt idx="3">
                  <c:v>Resto</c:v>
                </c:pt>
              </c:strCache>
            </c:strRef>
          </c:cat>
          <c:val>
            <c:numRef>
              <c:f>'F9'!$G$7:$G$10</c:f>
              <c:numCache>
                <c:formatCode>0.0%</c:formatCode>
                <c:ptCount val="4"/>
                <c:pt idx="0">
                  <c:v>5.6121570398636987E-2</c:v>
                </c:pt>
                <c:pt idx="1">
                  <c:v>3.2718226827870366E-2</c:v>
                </c:pt>
                <c:pt idx="2">
                  <c:v>0.87439417242327466</c:v>
                </c:pt>
                <c:pt idx="3">
                  <c:v>3.6766030350218012E-2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270-4392-954A-D28DB0A16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Dolomita</a:t>
            </a:r>
          </a:p>
        </c:rich>
      </c:tx>
      <c:layout>
        <c:manualLayout>
          <c:xMode val="edge"/>
          <c:yMode val="edge"/>
          <c:x val="0.40176970930379302"/>
          <c:y val="0.50365833762126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32325715781125669"/>
          <c:y val="0.23008897980698037"/>
          <c:w val="0.36698207574865932"/>
          <c:h val="0.69340595625054902"/>
        </c:manualLayout>
      </c:layout>
      <c:doughnut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FF-4249-964D-E023FB0556B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FF-4249-964D-E023FB0556B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FF-4249-964D-E023FB0556B6}"/>
              </c:ext>
            </c:extLst>
          </c:dPt>
          <c:dLbls>
            <c:dLbl>
              <c:idx val="0"/>
              <c:layout>
                <c:manualLayout>
                  <c:x val="0.13496657053398142"/>
                  <c:y val="6.3754219952057668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FF-4249-964D-E023FB0556B6}"/>
                </c:ext>
              </c:extLst>
            </c:dLbl>
            <c:dLbl>
              <c:idx val="1"/>
              <c:layout>
                <c:manualLayout>
                  <c:x val="-5.7360792476942105E-2"/>
                  <c:y val="-1.0779196465456927E-1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FF-4249-964D-E023FB0556B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FF-4249-964D-E023FB0556B6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'F9'!$E$27:$E$29</c:f>
              <c:strCache>
                <c:ptCount val="3"/>
                <c:pt idx="0">
                  <c:v>Neuquen</c:v>
                </c:pt>
                <c:pt idx="1">
                  <c:v>San Juan</c:v>
                </c:pt>
                <c:pt idx="2">
                  <c:v>Resto</c:v>
                </c:pt>
              </c:strCache>
            </c:strRef>
          </c:cat>
          <c:val>
            <c:numRef>
              <c:f>'F9'!$G$27:$G$29</c:f>
              <c:numCache>
                <c:formatCode>0.0%</c:formatCode>
                <c:ptCount val="3"/>
                <c:pt idx="0">
                  <c:v>0.51319511816552865</c:v>
                </c:pt>
                <c:pt idx="1">
                  <c:v>0.44466141086074779</c:v>
                </c:pt>
                <c:pt idx="2">
                  <c:v>3.4179822970372878E-2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FF-4249-964D-E023FB0556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Boratos</a:t>
            </a:r>
          </a:p>
        </c:rich>
      </c:tx>
      <c:layout>
        <c:manualLayout>
          <c:xMode val="edge"/>
          <c:yMode val="edge"/>
          <c:x val="0.43891285064730823"/>
          <c:y val="0.494281513572285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32085267377228144"/>
          <c:y val="0.18748147781029029"/>
          <c:w val="0.45628929623796249"/>
          <c:h val="0.7476466072405705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04B-45E5-94C2-AADFFB480A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04B-45E5-94C2-AADFFB480A92}"/>
              </c:ext>
            </c:extLst>
          </c:dPt>
          <c:dLbls>
            <c:dLbl>
              <c:idx val="0"/>
              <c:layout>
                <c:manualLayout>
                  <c:x val="0.15531956148448631"/>
                  <c:y val="1.82029661010252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4B-45E5-94C2-AADFFB480A92}"/>
                </c:ext>
              </c:extLst>
            </c:dLbl>
            <c:dLbl>
              <c:idx val="1"/>
              <c:layout>
                <c:manualLayout>
                  <c:x val="-0.1890379981578014"/>
                  <c:y val="-0.3358527579956351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4B-45E5-94C2-AADFFB480A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'F9'!$A$35:$A$36</c:f>
              <c:strCache>
                <c:ptCount val="2"/>
                <c:pt idx="0">
                  <c:v>Jujuy</c:v>
                </c:pt>
                <c:pt idx="1">
                  <c:v>Salta</c:v>
                </c:pt>
              </c:strCache>
            </c:strRef>
          </c:cat>
          <c:val>
            <c:numRef>
              <c:f>'F9'!$C$35:$C$36</c:f>
              <c:numCache>
                <c:formatCode>0.0%</c:formatCode>
                <c:ptCount val="2"/>
                <c:pt idx="0">
                  <c:v>0.21638840557035247</c:v>
                </c:pt>
                <c:pt idx="1">
                  <c:v>0.78353306003953094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4B-45E5-94C2-AADFFB480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Cal</a:t>
            </a:r>
          </a:p>
        </c:rich>
      </c:tx>
      <c:layout>
        <c:manualLayout>
          <c:xMode val="edge"/>
          <c:yMode val="edge"/>
          <c:x val="0.46277300509179992"/>
          <c:y val="0.515855975703116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78-4341-9DC4-A990E4E44A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78-4341-9DC4-A990E4E44A72}"/>
              </c:ext>
            </c:extLst>
          </c:dPt>
          <c:dLbls>
            <c:dLbl>
              <c:idx val="0"/>
              <c:layout>
                <c:manualLayout>
                  <c:x val="0.13458300462739459"/>
                  <c:y val="2.32102095680889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78-4341-9DC4-A990E4E44A7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78-4341-9DC4-A990E4E44A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00" b="0" i="0" u="none" strike="noStrike" kern="1200" baseline="0">
                    <a:solidFill>
                      <a:srgbClr val="2C3947">
                        <a:lumMod val="5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'F9'!$E$41:$E$42</c:f>
              <c:strCache>
                <c:ptCount val="2"/>
                <c:pt idx="0">
                  <c:v>San Juan</c:v>
                </c:pt>
                <c:pt idx="1">
                  <c:v>Resto</c:v>
                </c:pt>
              </c:strCache>
            </c:strRef>
          </c:cat>
          <c:val>
            <c:numRef>
              <c:f>'F9'!$F$41:$F$42</c:f>
              <c:numCache>
                <c:formatCode>#,##0</c:formatCode>
                <c:ptCount val="2"/>
                <c:pt idx="0">
                  <c:v>34779012.560000002</c:v>
                </c:pt>
                <c:pt idx="1">
                  <c:v>446980.06000000983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78-4341-9DC4-A990E4E44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72995616442163E-2"/>
          <c:y val="0.18748960695389266"/>
          <c:w val="0.87574523956734074"/>
          <c:h val="0.51256519274376422"/>
        </c:manualLayout>
      </c:layout>
      <c:lineChart>
        <c:grouping val="standard"/>
        <c:varyColors val="0"/>
        <c:ser>
          <c:idx val="0"/>
          <c:order val="2"/>
          <c:tx>
            <c:strRef>
              <c:f>'F4'!$A$6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PRECIOS'!$I$123:$I$134</c:f>
              <c:numCache>
                <c:formatCode>#,##0.0</c:formatCode>
                <c:ptCount val="12"/>
                <c:pt idx="0">
                  <c:v>1817.0727272727272</c:v>
                </c:pt>
                <c:pt idx="1">
                  <c:v>1863.2166666666665</c:v>
                </c:pt>
                <c:pt idx="2">
                  <c:v>1951.347826086957</c:v>
                </c:pt>
                <c:pt idx="3">
                  <c:v>1936.8449999999996</c:v>
                </c:pt>
                <c:pt idx="4">
                  <c:v>1847.8226086956524</c:v>
                </c:pt>
                <c:pt idx="5">
                  <c:v>1839.5130434782604</c:v>
                </c:pt>
                <c:pt idx="6">
                  <c:v>1741.3913043478262</c:v>
                </c:pt>
                <c:pt idx="7">
                  <c:v>1775.4199999999998</c:v>
                </c:pt>
                <c:pt idx="8">
                  <c:v>1691.4136363636362</c:v>
                </c:pt>
                <c:pt idx="9">
                  <c:v>1672.2571428571428</c:v>
                </c:pt>
                <c:pt idx="10">
                  <c:v>1731.5673913043477</c:v>
                </c:pt>
                <c:pt idx="11">
                  <c:v>1806.2181818181814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E96-4F9C-8AC6-D4653748939F}"/>
            </c:ext>
          </c:extLst>
        </c:ser>
        <c:ser>
          <c:idx val="4"/>
          <c:order val="3"/>
          <c:tx>
            <c:strRef>
              <c:f>'F4'!$A$7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PRECIOS'!$I$135:$I$146</c:f>
              <c:numCache>
                <c:formatCode>#,##0.0</c:formatCode>
                <c:ptCount val="12"/>
                <c:pt idx="0">
                  <c:v>1900.2086956521739</c:v>
                </c:pt>
                <c:pt idx="1">
                  <c:v>1853.1595238095235</c:v>
                </c:pt>
                <c:pt idx="2">
                  <c:v>1919.2333333333333</c:v>
                </c:pt>
                <c:pt idx="3">
                  <c:v>2003.3736842105266</c:v>
                </c:pt>
                <c:pt idx="4">
                  <c:v>1997.7891304347829</c:v>
                </c:pt>
                <c:pt idx="5">
                  <c:v>1953.0795454545455</c:v>
                </c:pt>
                <c:pt idx="6">
                  <c:v>1959.1404761904757</c:v>
                </c:pt>
                <c:pt idx="7">
                  <c:v>1949.8326086956522</c:v>
                </c:pt>
                <c:pt idx="8">
                  <c:v>1936.0738095238094</c:v>
                </c:pt>
                <c:pt idx="9">
                  <c:v>1927.3318181818183</c:v>
                </c:pt>
                <c:pt idx="10">
                  <c:v>1989.4340909090911</c:v>
                </c:pt>
                <c:pt idx="11">
                  <c:v>2042.1452380952383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96-4F9C-8AC6-D4653748939F}"/>
            </c:ext>
          </c:extLst>
        </c:ser>
        <c:ser>
          <c:idx val="3"/>
          <c:order val="4"/>
          <c:tx>
            <c:strRef>
              <c:f>'F4'!$A$8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PRECIOS'!$I$147:$I$158</c:f>
              <c:numCache>
                <c:formatCode>#,##0.0</c:formatCode>
                <c:ptCount val="12"/>
                <c:pt idx="0">
                  <c:v>2038.25</c:v>
                </c:pt>
                <c:pt idx="1">
                  <c:v>2036.8333333333335</c:v>
                </c:pt>
                <c:pt idx="2">
                  <c:v>2172.0285714285715</c:v>
                </c:pt>
                <c:pt idx="3">
                  <c:v>2346.5363636363631</c:v>
                </c:pt>
                <c:pt idx="4">
                  <c:v>2360.8086956521738</c:v>
                </c:pt>
                <c:pt idx="5">
                  <c:v>2342.145</c:v>
                </c:pt>
                <c:pt idx="6">
                  <c:v>2405.1826086956521</c:v>
                </c:pt>
                <c:pt idx="7">
                  <c:v>2411.3521739130433</c:v>
                </c:pt>
                <c:pt idx="8">
                  <c:v>2596.542857142857</c:v>
                </c:pt>
                <c:pt idx="9">
                  <c:v>2706.1739130434785</c:v>
                </c:pt>
                <c:pt idx="10">
                  <c:v>2660.5857142857149</c:v>
                </c:pt>
                <c:pt idx="11">
                  <c:v>2659.6063636363633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E96-4F9C-8AC6-D4653748939F}"/>
            </c:ext>
          </c:extLst>
        </c:ser>
        <c:ser>
          <c:idx val="5"/>
          <c:order val="5"/>
          <c:tx>
            <c:strRef>
              <c:f>'F4'!$A$9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96-4F9C-8AC6-D4653748939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E96-4F9C-8AC6-D4653748939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96-4F9C-8AC6-D4653748939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E96-4F9C-8AC6-D4653748939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96-4F9C-8AC6-D4653748939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E96-4F9C-8AC6-D4653748939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E96-4F9C-8AC6-D4653748939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E96-4F9C-8AC6-D4653748939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78-4DD2-A072-C2D383D3DE2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D8-4BA0-8F60-FDFB229C2C7C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4B-4342-9CDD-B25752F6F1DE}"/>
                </c:ext>
              </c:extLst>
            </c:dLbl>
            <c:dLbl>
              <c:idx val="11"/>
              <c:layout>
                <c:manualLayout>
                  <c:x val="-8.819444444444444E-3"/>
                  <c:y val="-6.1890838206627677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6C277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C1-43B4-A3DD-48B4243A65B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PRECIOS'!$I$159:$I$170</c:f>
              <c:numCache>
                <c:formatCode>#,##0.0</c:formatCode>
                <c:ptCount val="12"/>
                <c:pt idx="0">
                  <c:v>2724.617826086956</c:v>
                </c:pt>
                <c:pt idx="1">
                  <c:v>2914.1614285588362</c:v>
                </c:pt>
                <c:pt idx="2">
                  <c:v>3001.5095238095237</c:v>
                </c:pt>
                <c:pt idx="3">
                  <c:v>3238.8523809523804</c:v>
                </c:pt>
                <c:pt idx="4">
                  <c:v>3293.8791666666666</c:v>
                </c:pt>
                <c:pt idx="5">
                  <c:v>3371.2099999999996</c:v>
                </c:pt>
                <c:pt idx="6">
                  <c:v>3364.3514814814807</c:v>
                </c:pt>
                <c:pt idx="7">
                  <c:v>3431.5619047619052</c:v>
                </c:pt>
                <c:pt idx="8">
                  <c:v>3709.7726923076934</c:v>
                </c:pt>
                <c:pt idx="9">
                  <c:v>4039.9669230769232</c:v>
                </c:pt>
                <c:pt idx="10">
                  <c:v>4090.9226086956514</c:v>
                </c:pt>
                <c:pt idx="11">
                  <c:v>4331.6613636363636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6E96-4F9C-8AC6-D4653748939F}"/>
            </c:ext>
          </c:extLst>
        </c:ser>
        <c:ser>
          <c:idx val="6"/>
          <c:order val="6"/>
          <c:tx>
            <c:strRef>
              <c:f>'F4'!$A$10</c:f>
              <c:strCache>
                <c:ptCount val="1"/>
                <c:pt idx="0">
                  <c:v>2026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916666666666667E-2"/>
                  <c:y val="-4.951267056530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98-41C1-9040-EF1980E2E0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PRECIOS'!$I$171</c:f>
              <c:numCache>
                <c:formatCode>#,##0.0</c:formatCode>
                <c:ptCount val="1"/>
                <c:pt idx="0">
                  <c:v>4740.5195652173907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98-41C1-9040-EF1980E2E0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720288"/>
        <c:axId val="1163719040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'F4'!$A$4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'INSUMO PRECIOS'!$I$99:$I$110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1562.8349999999998</c:v>
                      </c:pt>
                      <c:pt idx="1">
                        <c:v>1602.2815789473684</c:v>
                      </c:pt>
                      <c:pt idx="2">
                        <c:v>1599.3909090909092</c:v>
                      </c:pt>
                      <c:pt idx="3">
                        <c:v>1708.3428571428574</c:v>
                      </c:pt>
                      <c:pt idx="4">
                        <c:v>1722.1099999999994</c:v>
                      </c:pt>
                      <c:pt idx="5">
                        <c:v>1743.8863636363637</c:v>
                      </c:pt>
                      <c:pt idx="6">
                        <c:v>1848.1934782608694</c:v>
                      </c:pt>
                      <c:pt idx="7">
                        <c:v>1978.0785714285714</c:v>
                      </c:pt>
                      <c:pt idx="8">
                        <c:v>1929.7181818181816</c:v>
                      </c:pt>
                      <c:pt idx="9">
                        <c:v>1905.5499999999995</c:v>
                      </c:pt>
                      <c:pt idx="10">
                        <c:v>1864.4809523809522</c:v>
                      </c:pt>
                      <c:pt idx="11">
                        <c:v>1862.042857142857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E-6E96-4F9C-8AC6-D4653748939F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'F4'!$A$5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x"/>
                  <c:size val="5"/>
                  <c:spPr>
                    <a:noFill/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'INSUMO PRECIOS'!$I$111:$I$122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1865.6824999999999</c:v>
                      </c:pt>
                      <c:pt idx="1">
                        <c:v>1807.7184210526316</c:v>
                      </c:pt>
                      <c:pt idx="2">
                        <c:v>1720.0197096173908</c:v>
                      </c:pt>
                      <c:pt idx="3">
                        <c:v>1763.8395833333332</c:v>
                      </c:pt>
                      <c:pt idx="4">
                        <c:v>1853.4952380952379</c:v>
                      </c:pt>
                      <c:pt idx="5">
                        <c:v>1835.7500000000002</c:v>
                      </c:pt>
                      <c:pt idx="6">
                        <c:v>1804.8761904761902</c:v>
                      </c:pt>
                      <c:pt idx="7">
                        <c:v>1788.8318181818186</c:v>
                      </c:pt>
                      <c:pt idx="8">
                        <c:v>1779.0477272727271</c:v>
                      </c:pt>
                      <c:pt idx="9">
                        <c:v>1778.4947368421049</c:v>
                      </c:pt>
                      <c:pt idx="10">
                        <c:v>1815.5750000000003</c:v>
                      </c:pt>
                      <c:pt idx="11">
                        <c:v>1794.1260869565215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6E96-4F9C-8AC6-D4653748939F}"/>
                  </c:ext>
                </c:extLst>
              </c15:ser>
            </c15:filteredLineSeries>
          </c:ext>
        </c:extLst>
      </c:lineChart>
      <c:catAx>
        <c:axId val="116372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19040"/>
        <c:crosses val="autoZero"/>
        <c:auto val="1"/>
        <c:lblAlgn val="ctr"/>
        <c:lblOffset val="100"/>
        <c:noMultiLvlLbl val="0"/>
      </c:catAx>
      <c:valAx>
        <c:axId val="1163719040"/>
        <c:scaling>
          <c:orientation val="minMax"/>
          <c:min val="1400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20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6401041666666666E-2"/>
          <c:y val="3.338937621832358E-2"/>
          <c:w val="0.97359895833333332"/>
          <c:h val="0.137708576998050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500354609929079E-2"/>
          <c:y val="1.9363648917507581E-2"/>
          <c:w val="0.95542352245862894"/>
          <c:h val="0.79935065798558724"/>
        </c:manualLayout>
      </c:layout>
      <c:lineChart>
        <c:grouping val="standard"/>
        <c:varyColors val="0"/>
        <c:ser>
          <c:idx val="0"/>
          <c:order val="0"/>
          <c:tx>
            <c:strRef>
              <c:f>'F7 II'!$B$1</c:f>
              <c:strCache>
                <c:ptCount val="1"/>
                <c:pt idx="0">
                  <c:v>Santa Cruz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'F7 II'!$A$2:$A$62</c:f>
              <c:numCache>
                <c:formatCode>mmm\-yy</c:formatCode>
                <c:ptCount val="61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</c:numCache>
            </c:numRef>
          </c:cat>
          <c:val>
            <c:numRef>
              <c:f>'F7 II'!$B$2:$B$62</c:f>
              <c:numCache>
                <c:formatCode>0</c:formatCode>
                <c:ptCount val="61"/>
                <c:pt idx="0">
                  <c:v>88.272320680000007</c:v>
                </c:pt>
                <c:pt idx="1">
                  <c:v>122.28446040999999</c:v>
                </c:pt>
                <c:pt idx="2">
                  <c:v>110.14400664</c:v>
                </c:pt>
                <c:pt idx="3">
                  <c:v>135.94181953</c:v>
                </c:pt>
                <c:pt idx="4">
                  <c:v>121.00297306</c:v>
                </c:pt>
                <c:pt idx="5">
                  <c:v>150.24213029000001</c:v>
                </c:pt>
                <c:pt idx="6">
                  <c:v>141.87928262</c:v>
                </c:pt>
                <c:pt idx="7">
                  <c:v>146.43481247999998</c:v>
                </c:pt>
                <c:pt idx="8">
                  <c:v>122.80469605</c:v>
                </c:pt>
                <c:pt idx="9">
                  <c:v>112.49142184999999</c:v>
                </c:pt>
                <c:pt idx="10">
                  <c:v>173.66313980999999</c:v>
                </c:pt>
                <c:pt idx="11">
                  <c:v>191.88767052</c:v>
                </c:pt>
                <c:pt idx="12">
                  <c:v>132.99612744999999</c:v>
                </c:pt>
                <c:pt idx="13">
                  <c:v>99.378647000000001</c:v>
                </c:pt>
                <c:pt idx="14">
                  <c:v>193.39197512000001</c:v>
                </c:pt>
                <c:pt idx="15">
                  <c:v>172.53523021999999</c:v>
                </c:pt>
                <c:pt idx="16">
                  <c:v>153.02749066999999</c:v>
                </c:pt>
                <c:pt idx="17">
                  <c:v>153.62705406999999</c:v>
                </c:pt>
                <c:pt idx="18">
                  <c:v>94.568731540000002</c:v>
                </c:pt>
                <c:pt idx="19">
                  <c:v>91.975299519999993</c:v>
                </c:pt>
                <c:pt idx="20">
                  <c:v>202.61034003999998</c:v>
                </c:pt>
                <c:pt idx="21">
                  <c:v>142.19788029</c:v>
                </c:pt>
                <c:pt idx="22">
                  <c:v>138.74774839</c:v>
                </c:pt>
                <c:pt idx="23">
                  <c:v>144.88521466999998</c:v>
                </c:pt>
                <c:pt idx="24">
                  <c:v>157.44449545999998</c:v>
                </c:pt>
                <c:pt idx="25">
                  <c:v>123.01618745</c:v>
                </c:pt>
                <c:pt idx="26">
                  <c:v>127.31133949999999</c:v>
                </c:pt>
                <c:pt idx="27">
                  <c:v>102.92782441</c:v>
                </c:pt>
                <c:pt idx="28">
                  <c:v>131.72760586999999</c:v>
                </c:pt>
                <c:pt idx="29">
                  <c:v>134.26986383999997</c:v>
                </c:pt>
                <c:pt idx="30">
                  <c:v>163.01470300999998</c:v>
                </c:pt>
                <c:pt idx="31">
                  <c:v>100.33521765</c:v>
                </c:pt>
                <c:pt idx="32">
                  <c:v>142.7855141</c:v>
                </c:pt>
                <c:pt idx="33">
                  <c:v>104.47672328000002</c:v>
                </c:pt>
                <c:pt idx="34">
                  <c:v>152.96109330000002</c:v>
                </c:pt>
                <c:pt idx="35">
                  <c:v>221.93757289999999</c:v>
                </c:pt>
                <c:pt idx="36">
                  <c:v>116.36490893999999</c:v>
                </c:pt>
                <c:pt idx="37" formatCode="#,##0">
                  <c:v>119.15421971000001</c:v>
                </c:pt>
                <c:pt idx="38" formatCode="#,##0">
                  <c:v>184.34898066000005</c:v>
                </c:pt>
                <c:pt idx="39" formatCode="#,##0">
                  <c:v>89.392276250000009</c:v>
                </c:pt>
                <c:pt idx="40" formatCode="#,##0">
                  <c:v>103.42249709999997</c:v>
                </c:pt>
                <c:pt idx="41" formatCode="#,##0">
                  <c:v>137.21599129999998</c:v>
                </c:pt>
                <c:pt idx="42" formatCode="#,##0">
                  <c:v>130.301503</c:v>
                </c:pt>
                <c:pt idx="43" formatCode="#,##0">
                  <c:v>134.07628697999999</c:v>
                </c:pt>
                <c:pt idx="44" formatCode="#,##0">
                  <c:v>192.44317465999998</c:v>
                </c:pt>
                <c:pt idx="45" formatCode="#,##0">
                  <c:v>126.68370395999999</c:v>
                </c:pt>
                <c:pt idx="46" formatCode="#,##0">
                  <c:v>198.20763376000002</c:v>
                </c:pt>
                <c:pt idx="47" formatCode="#,##0">
                  <c:v>228.52973875000001</c:v>
                </c:pt>
                <c:pt idx="48" formatCode="#,##0">
                  <c:v>148.22252461000002</c:v>
                </c:pt>
                <c:pt idx="49" formatCode="#,##0">
                  <c:v>147.03627321999997</c:v>
                </c:pt>
                <c:pt idx="50" formatCode="#,##0">
                  <c:v>155.85281123999997</c:v>
                </c:pt>
                <c:pt idx="51" formatCode="#,##0">
                  <c:v>164.29360556999998</c:v>
                </c:pt>
                <c:pt idx="52" formatCode="#,##0">
                  <c:v>160.85441742</c:v>
                </c:pt>
                <c:pt idx="53" formatCode="#,##0">
                  <c:v>177.80287156999998</c:v>
                </c:pt>
                <c:pt idx="54" formatCode="#,##0">
                  <c:v>193.56018408999998</c:v>
                </c:pt>
                <c:pt idx="55" formatCode="#,##0">
                  <c:v>195.87696374999999</c:v>
                </c:pt>
                <c:pt idx="56" formatCode="#,##0">
                  <c:v>225.83504072000002</c:v>
                </c:pt>
                <c:pt idx="57" formatCode="#,##0">
                  <c:v>303.84174093999997</c:v>
                </c:pt>
                <c:pt idx="58" formatCode="#,##0">
                  <c:v>231</c:v>
                </c:pt>
                <c:pt idx="59" formatCode="#,##0">
                  <c:v>278.74214729000005</c:v>
                </c:pt>
                <c:pt idx="60" formatCode="#,##0">
                  <c:v>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96-4813-A0DB-3E300273B700}"/>
            </c:ext>
          </c:extLst>
        </c:ser>
        <c:ser>
          <c:idx val="1"/>
          <c:order val="1"/>
          <c:tx>
            <c:strRef>
              <c:f>'F7 II'!$C$1</c:f>
              <c:strCache>
                <c:ptCount val="1"/>
                <c:pt idx="0">
                  <c:v>San Juan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'F7 II'!$A$2:$A$62</c:f>
              <c:numCache>
                <c:formatCode>mmm\-yy</c:formatCode>
                <c:ptCount val="61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</c:numCache>
            </c:numRef>
          </c:cat>
          <c:val>
            <c:numRef>
              <c:f>'F7 II'!$C$2:$C$62</c:f>
              <c:numCache>
                <c:formatCode>0</c:formatCode>
                <c:ptCount val="61"/>
                <c:pt idx="0">
                  <c:v>46.214584009999996</c:v>
                </c:pt>
                <c:pt idx="1">
                  <c:v>60.002214299999999</c:v>
                </c:pt>
                <c:pt idx="2">
                  <c:v>46.69124927</c:v>
                </c:pt>
                <c:pt idx="3">
                  <c:v>14.07330851</c:v>
                </c:pt>
                <c:pt idx="4">
                  <c:v>68.452892890000001</c:v>
                </c:pt>
                <c:pt idx="5">
                  <c:v>113.33958598000001</c:v>
                </c:pt>
                <c:pt idx="6">
                  <c:v>50.315741039999999</c:v>
                </c:pt>
                <c:pt idx="7">
                  <c:v>72.472457900000009</c:v>
                </c:pt>
                <c:pt idx="8">
                  <c:v>45.002646310000003</c:v>
                </c:pt>
                <c:pt idx="9">
                  <c:v>93.108857159999999</c:v>
                </c:pt>
                <c:pt idx="10">
                  <c:v>89.972762319999987</c:v>
                </c:pt>
                <c:pt idx="11">
                  <c:v>157.53425993000002</c:v>
                </c:pt>
                <c:pt idx="12">
                  <c:v>29.186919329999998</c:v>
                </c:pt>
                <c:pt idx="13">
                  <c:v>96.882771900000009</c:v>
                </c:pt>
                <c:pt idx="14">
                  <c:v>58.90966324</c:v>
                </c:pt>
                <c:pt idx="15">
                  <c:v>109.38406825</c:v>
                </c:pt>
                <c:pt idx="16">
                  <c:v>86.12416503</c:v>
                </c:pt>
                <c:pt idx="17">
                  <c:v>81.056828240000002</c:v>
                </c:pt>
                <c:pt idx="18">
                  <c:v>67.794821920000004</c:v>
                </c:pt>
                <c:pt idx="19">
                  <c:v>75.913954569999987</c:v>
                </c:pt>
                <c:pt idx="20">
                  <c:v>60.574261849999999</c:v>
                </c:pt>
                <c:pt idx="21">
                  <c:v>70.390550760000011</c:v>
                </c:pt>
                <c:pt idx="22">
                  <c:v>66.732533160000003</c:v>
                </c:pt>
                <c:pt idx="23">
                  <c:v>66.245473570000001</c:v>
                </c:pt>
                <c:pt idx="24">
                  <c:v>87.044430050000003</c:v>
                </c:pt>
                <c:pt idx="25">
                  <c:v>60.842032030000006</c:v>
                </c:pt>
                <c:pt idx="26">
                  <c:v>76.556771589999983</c:v>
                </c:pt>
                <c:pt idx="27">
                  <c:v>61.277315299999998</c:v>
                </c:pt>
                <c:pt idx="28">
                  <c:v>84.067571709999996</c:v>
                </c:pt>
                <c:pt idx="29">
                  <c:v>73.819248439999996</c:v>
                </c:pt>
                <c:pt idx="30">
                  <c:v>90.497806209999993</c:v>
                </c:pt>
                <c:pt idx="31">
                  <c:v>74.92956276000001</c:v>
                </c:pt>
                <c:pt idx="32">
                  <c:v>49.094571209999998</c:v>
                </c:pt>
                <c:pt idx="33">
                  <c:v>49.497363630000002</c:v>
                </c:pt>
                <c:pt idx="34">
                  <c:v>100.71053956999999</c:v>
                </c:pt>
                <c:pt idx="35">
                  <c:v>71.305861900000011</c:v>
                </c:pt>
                <c:pt idx="36">
                  <c:v>51.942296280000001</c:v>
                </c:pt>
                <c:pt idx="37" formatCode="#,##0">
                  <c:v>74.302497989999992</c:v>
                </c:pt>
                <c:pt idx="38" formatCode="#,##0">
                  <c:v>43.323597340000006</c:v>
                </c:pt>
                <c:pt idx="39" formatCode="#,##0">
                  <c:v>82.334292669999996</c:v>
                </c:pt>
                <c:pt idx="40" formatCode="#,##0">
                  <c:v>207.35160180000003</c:v>
                </c:pt>
                <c:pt idx="41" formatCode="#,##0">
                  <c:v>31.944984460000001</c:v>
                </c:pt>
                <c:pt idx="42" formatCode="#,##0">
                  <c:v>34.813344999999998</c:v>
                </c:pt>
                <c:pt idx="43" formatCode="#,##0">
                  <c:v>305.02442566000002</c:v>
                </c:pt>
                <c:pt idx="44" formatCode="#,##0">
                  <c:v>90.702072490000006</c:v>
                </c:pt>
                <c:pt idx="45" formatCode="#,##0">
                  <c:v>181.20440959000001</c:v>
                </c:pt>
                <c:pt idx="46" formatCode="#,##0">
                  <c:v>148.50610180999999</c:v>
                </c:pt>
                <c:pt idx="47" formatCode="#,##0">
                  <c:v>171.42958886000002</c:v>
                </c:pt>
                <c:pt idx="48" formatCode="#,##0">
                  <c:v>179.73044877000001</c:v>
                </c:pt>
                <c:pt idx="49" formatCode="#,##0">
                  <c:v>106.96723137000001</c:v>
                </c:pt>
                <c:pt idx="50" formatCode="#,##0">
                  <c:v>189.49843991999998</c:v>
                </c:pt>
                <c:pt idx="51" formatCode="#,##0">
                  <c:v>130.7291032</c:v>
                </c:pt>
                <c:pt idx="52" formatCode="#,##0">
                  <c:v>175.87966463000001</c:v>
                </c:pt>
                <c:pt idx="53" formatCode="#,##0">
                  <c:v>182.63469153</c:v>
                </c:pt>
                <c:pt idx="54" formatCode="#,##0">
                  <c:v>107.30002338</c:v>
                </c:pt>
                <c:pt idx="55" formatCode="#,##0">
                  <c:v>109.79459856999999</c:v>
                </c:pt>
                <c:pt idx="56" formatCode="#,##0">
                  <c:v>142.77100423999997</c:v>
                </c:pt>
                <c:pt idx="57" formatCode="#,##0">
                  <c:v>153.03694608000001</c:v>
                </c:pt>
                <c:pt idx="58" formatCode="#,##0">
                  <c:v>133</c:v>
                </c:pt>
                <c:pt idx="59" formatCode="#,##0">
                  <c:v>144.76973919000011</c:v>
                </c:pt>
                <c:pt idx="60" formatCode="#,##0">
                  <c:v>232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A96-4813-A0DB-3E300273B700}"/>
            </c:ext>
          </c:extLst>
        </c:ser>
        <c:ser>
          <c:idx val="2"/>
          <c:order val="2"/>
          <c:tx>
            <c:strRef>
              <c:f>'F7 II'!$D$1</c:f>
              <c:strCache>
                <c:ptCount val="1"/>
                <c:pt idx="0">
                  <c:v>Jujuy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'F7 II'!$A$2:$A$62</c:f>
              <c:numCache>
                <c:formatCode>mmm\-yy</c:formatCode>
                <c:ptCount val="61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</c:numCache>
            </c:numRef>
          </c:cat>
          <c:val>
            <c:numRef>
              <c:f>'F7 II'!$D$2:$D$62</c:f>
              <c:numCache>
                <c:formatCode>0</c:formatCode>
                <c:ptCount val="61"/>
                <c:pt idx="0">
                  <c:v>21.890022399999999</c:v>
                </c:pt>
                <c:pt idx="1">
                  <c:v>15.169039189999999</c:v>
                </c:pt>
                <c:pt idx="2">
                  <c:v>45.835860869999998</c:v>
                </c:pt>
                <c:pt idx="3">
                  <c:v>29.857719399999997</c:v>
                </c:pt>
                <c:pt idx="4">
                  <c:v>41.191825850000001</c:v>
                </c:pt>
                <c:pt idx="5">
                  <c:v>29.087601489999997</c:v>
                </c:pt>
                <c:pt idx="6">
                  <c:v>21.77783011</c:v>
                </c:pt>
                <c:pt idx="7">
                  <c:v>29.6594856</c:v>
                </c:pt>
                <c:pt idx="8">
                  <c:v>20.487455739999998</c:v>
                </c:pt>
                <c:pt idx="9">
                  <c:v>24.811448089999999</c:v>
                </c:pt>
                <c:pt idx="10">
                  <c:v>48.740971719999997</c:v>
                </c:pt>
                <c:pt idx="11">
                  <c:v>33.744843889999999</c:v>
                </c:pt>
                <c:pt idx="12">
                  <c:v>33.795948170000003</c:v>
                </c:pt>
                <c:pt idx="13">
                  <c:v>36.885793149999998</c:v>
                </c:pt>
                <c:pt idx="14">
                  <c:v>50.944236920000002</c:v>
                </c:pt>
                <c:pt idx="15">
                  <c:v>47.022042369999994</c:v>
                </c:pt>
                <c:pt idx="16">
                  <c:v>61.206906100000005</c:v>
                </c:pt>
                <c:pt idx="17">
                  <c:v>62.315783140000001</c:v>
                </c:pt>
                <c:pt idx="18">
                  <c:v>102.60518479000001</c:v>
                </c:pt>
                <c:pt idx="19">
                  <c:v>43.698696149999996</c:v>
                </c:pt>
                <c:pt idx="20">
                  <c:v>84.810079790000003</c:v>
                </c:pt>
                <c:pt idx="21">
                  <c:v>71.535080010000001</c:v>
                </c:pt>
                <c:pt idx="22">
                  <c:v>72.690569749999995</c:v>
                </c:pt>
                <c:pt idx="23">
                  <c:v>69.906756340000001</c:v>
                </c:pt>
                <c:pt idx="24">
                  <c:v>71.226909579999997</c:v>
                </c:pt>
                <c:pt idx="25">
                  <c:v>74.629670640000001</c:v>
                </c:pt>
                <c:pt idx="26">
                  <c:v>91.198084359999996</c:v>
                </c:pt>
                <c:pt idx="27">
                  <c:v>70.47785872</c:v>
                </c:pt>
                <c:pt idx="28">
                  <c:v>62.052186390000003</c:v>
                </c:pt>
                <c:pt idx="29">
                  <c:v>58.243589310000004</c:v>
                </c:pt>
                <c:pt idx="30">
                  <c:v>74.303922319999998</c:v>
                </c:pt>
                <c:pt idx="31">
                  <c:v>87.567027140000008</c:v>
                </c:pt>
                <c:pt idx="32">
                  <c:v>69.723610530000002</c:v>
                </c:pt>
                <c:pt idx="33">
                  <c:v>53.419486079999992</c:v>
                </c:pt>
                <c:pt idx="34">
                  <c:v>47.819599439999998</c:v>
                </c:pt>
                <c:pt idx="35">
                  <c:v>103.27267603999999</c:v>
                </c:pt>
                <c:pt idx="36">
                  <c:v>19.828343019999998</c:v>
                </c:pt>
                <c:pt idx="37" formatCode="#,##0">
                  <c:v>60.96226999000001</c:v>
                </c:pt>
                <c:pt idx="38" formatCode="#,##0">
                  <c:v>56.059871310000013</c:v>
                </c:pt>
                <c:pt idx="39" formatCode="#,##0">
                  <c:v>46.786059359999996</c:v>
                </c:pt>
                <c:pt idx="40" formatCode="#,##0">
                  <c:v>40.502158059999999</c:v>
                </c:pt>
                <c:pt idx="41" formatCode="#,##0">
                  <c:v>51.72401026</c:v>
                </c:pt>
                <c:pt idx="42" formatCode="#,##0">
                  <c:v>46.745290529999998</c:v>
                </c:pt>
                <c:pt idx="43" formatCode="#,##0">
                  <c:v>80.620239049999995</c:v>
                </c:pt>
                <c:pt idx="44" formatCode="#,##0">
                  <c:v>73.083917999999997</c:v>
                </c:pt>
                <c:pt idx="45" formatCode="#,##0">
                  <c:v>71.584548699999999</c:v>
                </c:pt>
                <c:pt idx="46" formatCode="#,##0">
                  <c:v>87.978456379999997</c:v>
                </c:pt>
                <c:pt idx="47" formatCode="#,##0">
                  <c:v>75.468313449999997</c:v>
                </c:pt>
                <c:pt idx="48" formatCode="#,##0">
                  <c:v>51.662409529999991</c:v>
                </c:pt>
                <c:pt idx="49" formatCode="#,##0">
                  <c:v>78.316200730000006</c:v>
                </c:pt>
                <c:pt idx="50" formatCode="#,##0">
                  <c:v>75.621595630000016</c:v>
                </c:pt>
                <c:pt idx="51" formatCode="#,##0">
                  <c:v>76.115664940000002</c:v>
                </c:pt>
                <c:pt idx="52" formatCode="#,##0">
                  <c:v>65.536797279999988</c:v>
                </c:pt>
                <c:pt idx="53" formatCode="#,##0">
                  <c:v>47.442296240000005</c:v>
                </c:pt>
                <c:pt idx="54" formatCode="#,##0">
                  <c:v>111.19005211000001</c:v>
                </c:pt>
                <c:pt idx="55" formatCode="#,##0">
                  <c:v>76.355623120000004</c:v>
                </c:pt>
                <c:pt idx="56" formatCode="#,##0">
                  <c:v>106.68885921</c:v>
                </c:pt>
                <c:pt idx="57" formatCode="#,##0">
                  <c:v>78.722154389999986</c:v>
                </c:pt>
                <c:pt idx="58" formatCode="#,##0">
                  <c:v>77.736099479770374</c:v>
                </c:pt>
                <c:pt idx="59" formatCode="#,##0">
                  <c:v>105.95335060000002</c:v>
                </c:pt>
                <c:pt idx="60" formatCode="#,##0">
                  <c:v>80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A96-4813-A0DB-3E300273B700}"/>
            </c:ext>
          </c:extLst>
        </c:ser>
        <c:ser>
          <c:idx val="3"/>
          <c:order val="3"/>
          <c:tx>
            <c:strRef>
              <c:f>'F7 II'!$E$1</c:f>
              <c:strCache>
                <c:ptCount val="1"/>
                <c:pt idx="0">
                  <c:v>Salta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'F7 II'!$A$2:$A$62</c:f>
              <c:numCache>
                <c:formatCode>mmm\-yy</c:formatCode>
                <c:ptCount val="61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</c:numCache>
            </c:numRef>
          </c:cat>
          <c:val>
            <c:numRef>
              <c:f>'F7 II'!$E$2:$E$62</c:f>
              <c:numCache>
                <c:formatCode>0</c:formatCode>
                <c:ptCount val="61"/>
                <c:pt idx="0">
                  <c:v>15.800192699999998</c:v>
                </c:pt>
                <c:pt idx="1">
                  <c:v>17.17637886</c:v>
                </c:pt>
                <c:pt idx="2">
                  <c:v>15.064505650000001</c:v>
                </c:pt>
                <c:pt idx="3">
                  <c:v>15.6673293</c:v>
                </c:pt>
                <c:pt idx="4">
                  <c:v>13.635587080000001</c:v>
                </c:pt>
                <c:pt idx="5">
                  <c:v>15.220245539999999</c:v>
                </c:pt>
                <c:pt idx="6">
                  <c:v>22.433966530000003</c:v>
                </c:pt>
                <c:pt idx="7">
                  <c:v>3.6095297400000002</c:v>
                </c:pt>
                <c:pt idx="8">
                  <c:v>28.250973980000001</c:v>
                </c:pt>
                <c:pt idx="9">
                  <c:v>26.286463510000001</c:v>
                </c:pt>
                <c:pt idx="10">
                  <c:v>27.532230120000001</c:v>
                </c:pt>
                <c:pt idx="11">
                  <c:v>27.02995902</c:v>
                </c:pt>
                <c:pt idx="12">
                  <c:v>26.166098250000001</c:v>
                </c:pt>
                <c:pt idx="13">
                  <c:v>20.415084190000002</c:v>
                </c:pt>
                <c:pt idx="14">
                  <c:v>30.702141960000002</c:v>
                </c:pt>
                <c:pt idx="15">
                  <c:v>25.22963932</c:v>
                </c:pt>
                <c:pt idx="16">
                  <c:v>22.415105480000001</c:v>
                </c:pt>
                <c:pt idx="17">
                  <c:v>19.90710846</c:v>
                </c:pt>
                <c:pt idx="18">
                  <c:v>26.246365649999998</c:v>
                </c:pt>
                <c:pt idx="19">
                  <c:v>25.04742847</c:v>
                </c:pt>
                <c:pt idx="20">
                  <c:v>26.3161147</c:v>
                </c:pt>
                <c:pt idx="21">
                  <c:v>24.006311</c:v>
                </c:pt>
                <c:pt idx="22">
                  <c:v>24.907691760000002</c:v>
                </c:pt>
                <c:pt idx="23">
                  <c:v>24.133186940000002</c:v>
                </c:pt>
                <c:pt idx="24">
                  <c:v>26.924773119999998</c:v>
                </c:pt>
                <c:pt idx="25">
                  <c:v>23.96222444</c:v>
                </c:pt>
                <c:pt idx="26">
                  <c:v>21.452170550000002</c:v>
                </c:pt>
                <c:pt idx="27">
                  <c:v>32.407683239999997</c:v>
                </c:pt>
                <c:pt idx="28">
                  <c:v>13.40129743</c:v>
                </c:pt>
                <c:pt idx="29">
                  <c:v>25.82519186</c:v>
                </c:pt>
                <c:pt idx="30">
                  <c:v>28.789461320000001</c:v>
                </c:pt>
                <c:pt idx="31">
                  <c:v>12.565953970000001</c:v>
                </c:pt>
                <c:pt idx="32">
                  <c:v>21.708855610000001</c:v>
                </c:pt>
                <c:pt idx="33">
                  <c:v>35.154497540000008</c:v>
                </c:pt>
                <c:pt idx="34">
                  <c:v>24.39523522</c:v>
                </c:pt>
                <c:pt idx="35">
                  <c:v>33.27973841</c:v>
                </c:pt>
                <c:pt idx="36">
                  <c:v>12.853831700000001</c:v>
                </c:pt>
                <c:pt idx="37" formatCode="#,##0">
                  <c:v>23.382171280000001</c:v>
                </c:pt>
                <c:pt idx="38" formatCode="#,##0">
                  <c:v>17.902669199999995</c:v>
                </c:pt>
                <c:pt idx="39" formatCode="#,##0">
                  <c:v>26.360420340000005</c:v>
                </c:pt>
                <c:pt idx="40" formatCode="#,##0">
                  <c:v>25.845167209999996</c:v>
                </c:pt>
                <c:pt idx="41" formatCode="#,##0">
                  <c:v>24.422512960000006</c:v>
                </c:pt>
                <c:pt idx="42" formatCode="#,##0">
                  <c:v>30.07344204</c:v>
                </c:pt>
                <c:pt idx="43" formatCode="#,##0">
                  <c:v>24.543249310000004</c:v>
                </c:pt>
                <c:pt idx="44" formatCode="#,##0">
                  <c:v>25.7534396</c:v>
                </c:pt>
                <c:pt idx="45" formatCode="#,##0">
                  <c:v>33.260694170000001</c:v>
                </c:pt>
                <c:pt idx="46" formatCode="#,##0">
                  <c:v>43.408067280000004</c:v>
                </c:pt>
                <c:pt idx="47" formatCode="#,##0">
                  <c:v>25.665321580000001</c:v>
                </c:pt>
                <c:pt idx="48" formatCode="#,##0">
                  <c:v>38.738616610000001</c:v>
                </c:pt>
                <c:pt idx="49" formatCode="#,##0">
                  <c:v>26.834712370000002</c:v>
                </c:pt>
                <c:pt idx="50" formatCode="#,##0">
                  <c:v>27.760352509999997</c:v>
                </c:pt>
                <c:pt idx="51" formatCode="#,##0">
                  <c:v>28.460633820000002</c:v>
                </c:pt>
                <c:pt idx="52" formatCode="#,##0">
                  <c:v>41.597844030000005</c:v>
                </c:pt>
                <c:pt idx="53" formatCode="#,##0">
                  <c:v>41.559423649999999</c:v>
                </c:pt>
                <c:pt idx="54" formatCode="#,##0">
                  <c:v>42.811075369999998</c:v>
                </c:pt>
                <c:pt idx="55" formatCode="#,##0">
                  <c:v>41.88731765</c:v>
                </c:pt>
                <c:pt idx="56" formatCode="#,##0">
                  <c:v>53.612360089999989</c:v>
                </c:pt>
                <c:pt idx="57" formatCode="#,##0">
                  <c:v>68.688234840000007</c:v>
                </c:pt>
                <c:pt idx="58" formatCode="#,##0">
                  <c:v>41.716096657491534</c:v>
                </c:pt>
                <c:pt idx="59" formatCode="#,##0">
                  <c:v>44.296232190000012</c:v>
                </c:pt>
                <c:pt idx="60" formatCode="#,##0">
                  <c:v>43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EA96-4813-A0DB-3E300273B700}"/>
            </c:ext>
          </c:extLst>
        </c:ser>
        <c:ser>
          <c:idx val="4"/>
          <c:order val="4"/>
          <c:tx>
            <c:strRef>
              <c:f>'F7 II'!$F$1</c:f>
              <c:strCache>
                <c:ptCount val="1"/>
                <c:pt idx="0">
                  <c:v>Catamarca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'F7 II'!$A$2:$A$62</c:f>
              <c:numCache>
                <c:formatCode>mmm\-yy</c:formatCode>
                <c:ptCount val="61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</c:numCache>
            </c:numRef>
          </c:cat>
          <c:val>
            <c:numRef>
              <c:f>'F7 II'!$F$2:$F$62</c:f>
              <c:numCache>
                <c:formatCode>0</c:formatCode>
                <c:ptCount val="61"/>
                <c:pt idx="0">
                  <c:v>12.2869031</c:v>
                </c:pt>
                <c:pt idx="1">
                  <c:v>2.4137356599999999</c:v>
                </c:pt>
                <c:pt idx="2">
                  <c:v>14.415737029999999</c:v>
                </c:pt>
                <c:pt idx="3">
                  <c:v>5.2128764000000007</c:v>
                </c:pt>
                <c:pt idx="4">
                  <c:v>10.002748519999999</c:v>
                </c:pt>
                <c:pt idx="5">
                  <c:v>9.8922575600000009</c:v>
                </c:pt>
                <c:pt idx="6">
                  <c:v>11.183228039999999</c:v>
                </c:pt>
                <c:pt idx="7">
                  <c:v>12.21342462</c:v>
                </c:pt>
                <c:pt idx="8">
                  <c:v>11.103175869999999</c:v>
                </c:pt>
                <c:pt idx="9">
                  <c:v>8.7460886799999997</c:v>
                </c:pt>
                <c:pt idx="10">
                  <c:v>6.1814705199999995</c:v>
                </c:pt>
                <c:pt idx="11">
                  <c:v>10.82929749</c:v>
                </c:pt>
                <c:pt idx="12">
                  <c:v>12.351822689999999</c:v>
                </c:pt>
                <c:pt idx="13">
                  <c:v>15.29180259</c:v>
                </c:pt>
                <c:pt idx="14">
                  <c:v>10.37306875</c:v>
                </c:pt>
                <c:pt idx="15">
                  <c:v>16.44901698</c:v>
                </c:pt>
                <c:pt idx="16">
                  <c:v>8.6166756099999997</c:v>
                </c:pt>
                <c:pt idx="17">
                  <c:v>10.186761880000001</c:v>
                </c:pt>
                <c:pt idx="18">
                  <c:v>11.115970689999999</c:v>
                </c:pt>
                <c:pt idx="19">
                  <c:v>5.76091614</c:v>
                </c:pt>
                <c:pt idx="20">
                  <c:v>16.92170278</c:v>
                </c:pt>
                <c:pt idx="21">
                  <c:v>18.449959719999999</c:v>
                </c:pt>
                <c:pt idx="22">
                  <c:v>18.280609469999998</c:v>
                </c:pt>
                <c:pt idx="23">
                  <c:v>11.911611259999999</c:v>
                </c:pt>
                <c:pt idx="24">
                  <c:v>32.47811591</c:v>
                </c:pt>
                <c:pt idx="25">
                  <c:v>13.725529400000001</c:v>
                </c:pt>
                <c:pt idx="26">
                  <c:v>18.557949699999998</c:v>
                </c:pt>
                <c:pt idx="27">
                  <c:v>22.885011670000001</c:v>
                </c:pt>
                <c:pt idx="28">
                  <c:v>15.249035879999999</c:v>
                </c:pt>
                <c:pt idx="29">
                  <c:v>17.397144990000001</c:v>
                </c:pt>
                <c:pt idx="30">
                  <c:v>15.9956026</c:v>
                </c:pt>
                <c:pt idx="31">
                  <c:v>24.567863829999997</c:v>
                </c:pt>
                <c:pt idx="32">
                  <c:v>14.71882864</c:v>
                </c:pt>
                <c:pt idx="33">
                  <c:v>22.680804130000002</c:v>
                </c:pt>
                <c:pt idx="34">
                  <c:v>19.14321764</c:v>
                </c:pt>
                <c:pt idx="35">
                  <c:v>15.16928542</c:v>
                </c:pt>
                <c:pt idx="36">
                  <c:v>24.541646450000002</c:v>
                </c:pt>
                <c:pt idx="37" formatCode="#,##0">
                  <c:v>24.333603029999999</c:v>
                </c:pt>
                <c:pt idx="38" formatCode="#,##0">
                  <c:v>19.33326362</c:v>
                </c:pt>
                <c:pt idx="39" formatCode="#,##0">
                  <c:v>15.683513489999998</c:v>
                </c:pt>
                <c:pt idx="40" formatCode="#,##0">
                  <c:v>19.374914159999999</c:v>
                </c:pt>
                <c:pt idx="41" formatCode="#,##0">
                  <c:v>15.687553669999998</c:v>
                </c:pt>
                <c:pt idx="42" formatCode="#,##0">
                  <c:v>13.62485214</c:v>
                </c:pt>
                <c:pt idx="43" formatCode="#,##0">
                  <c:v>18.399588079999997</c:v>
                </c:pt>
                <c:pt idx="44" formatCode="#,##0">
                  <c:v>27.808183929999998</c:v>
                </c:pt>
                <c:pt idx="45" formatCode="#,##0">
                  <c:v>28.453210550000001</c:v>
                </c:pt>
                <c:pt idx="46" formatCode="#,##0">
                  <c:v>34.84314251</c:v>
                </c:pt>
                <c:pt idx="47" formatCode="#,##0">
                  <c:v>28.686769890000001</c:v>
                </c:pt>
                <c:pt idx="48" formatCode="#,##0">
                  <c:v>22.252613520000001</c:v>
                </c:pt>
                <c:pt idx="49" formatCode="#,##0">
                  <c:v>29.470883620000002</c:v>
                </c:pt>
                <c:pt idx="50" formatCode="#,##0">
                  <c:v>29.637503450000001</c:v>
                </c:pt>
                <c:pt idx="51" formatCode="#,##0">
                  <c:v>28.955840230000003</c:v>
                </c:pt>
                <c:pt idx="52" formatCode="#,##0">
                  <c:v>24.195749719999998</c:v>
                </c:pt>
                <c:pt idx="53" formatCode="#,##0">
                  <c:v>24.885734840000001</c:v>
                </c:pt>
                <c:pt idx="54" formatCode="#,##0">
                  <c:v>16.955793010000001</c:v>
                </c:pt>
                <c:pt idx="55" formatCode="#,##0">
                  <c:v>22.4993509</c:v>
                </c:pt>
                <c:pt idx="56" formatCode="#,##0">
                  <c:v>25.926795420000001</c:v>
                </c:pt>
                <c:pt idx="57" formatCode="#,##0">
                  <c:v>37.381918110000001</c:v>
                </c:pt>
                <c:pt idx="58" formatCode="#,##0">
                  <c:v>26.547803862738078</c:v>
                </c:pt>
                <c:pt idx="59" formatCode="#,##0">
                  <c:v>48.463171209999985</c:v>
                </c:pt>
                <c:pt idx="60" formatCode="#,##0">
                  <c:v>50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EA96-4813-A0DB-3E300273B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99487"/>
        <c:axId val="122093727"/>
      </c:lineChart>
      <c:dateAx>
        <c:axId val="122099487"/>
        <c:scaling>
          <c:orientation val="minMax"/>
          <c:min val="44440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2093727"/>
        <c:crosses val="autoZero"/>
        <c:auto val="1"/>
        <c:lblOffset val="100"/>
        <c:baseTimeUnit val="months"/>
      </c:dateAx>
      <c:valAx>
        <c:axId val="122093727"/>
        <c:scaling>
          <c:orientation val="minMax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2099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880767534530414"/>
          <c:y val="2.4926642074347003E-2"/>
          <c:w val="0.58935092529063848"/>
          <c:h val="6.22862286716865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dbl" algn="ctr">
      <a:noFill/>
      <a:round/>
    </a:ln>
    <a:effectLst/>
  </c:spPr>
  <c:txPr>
    <a:bodyPr/>
    <a:lstStyle/>
    <a:p>
      <a:pPr>
        <a:defRPr sz="1000"/>
      </a:pPr>
      <a:endParaRPr lang="es-E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78018372703412"/>
          <c:y val="0.11598636363636364"/>
          <c:w val="0.77360870516185476"/>
          <c:h val="0.75272685185185184"/>
        </c:manualLayout>
      </c:layout>
      <c:barChart>
        <c:barDir val="bar"/>
        <c:grouping val="stacked"/>
        <c:varyColors val="0"/>
        <c:ser>
          <c:idx val="0"/>
          <c:order val="0"/>
          <c:tx>
            <c:v>Minería</c:v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'F7 II'!$J$21:$J$25</c:f>
              <c:strCache>
                <c:ptCount val="5"/>
                <c:pt idx="0">
                  <c:v>Salta</c:v>
                </c:pt>
                <c:pt idx="1">
                  <c:v>Jujuy</c:v>
                </c:pt>
                <c:pt idx="2">
                  <c:v>Santa Cruz</c:v>
                </c:pt>
                <c:pt idx="3">
                  <c:v>San Juan</c:v>
                </c:pt>
                <c:pt idx="4">
                  <c:v>Catamarca</c:v>
                </c:pt>
              </c:strCache>
            </c:strRef>
          </c:cat>
          <c:val>
            <c:numRef>
              <c:f>'F7 II'!$K$21:$K$25</c:f>
              <c:numCache>
                <c:formatCode>0.0%</c:formatCode>
                <c:ptCount val="5"/>
                <c:pt idx="0">
                  <c:v>0.52400000000000002</c:v>
                </c:pt>
                <c:pt idx="1">
                  <c:v>0.81599999999999995</c:v>
                </c:pt>
                <c:pt idx="2">
                  <c:v>0.89900000000000002</c:v>
                </c:pt>
                <c:pt idx="3">
                  <c:v>0.94899999999999995</c:v>
                </c:pt>
                <c:pt idx="4">
                  <c:v>0.95599999999999996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82-4750-AAF4-6DBA518FCCB9}"/>
            </c:ext>
          </c:extLst>
        </c:ser>
        <c:ser>
          <c:idx val="1"/>
          <c:order val="1"/>
          <c:tx>
            <c:v>Resto</c:v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'F7 II'!$J$21:$J$25</c:f>
              <c:strCache>
                <c:ptCount val="5"/>
                <c:pt idx="0">
                  <c:v>Salta</c:v>
                </c:pt>
                <c:pt idx="1">
                  <c:v>Jujuy</c:v>
                </c:pt>
                <c:pt idx="2">
                  <c:v>Santa Cruz</c:v>
                </c:pt>
                <c:pt idx="3">
                  <c:v>San Juan</c:v>
                </c:pt>
                <c:pt idx="4">
                  <c:v>Catamarca</c:v>
                </c:pt>
              </c:strCache>
            </c:strRef>
          </c:cat>
          <c:val>
            <c:numRef>
              <c:f>'F7 II'!$L$21:$L$25</c:f>
              <c:numCache>
                <c:formatCode>0.0%</c:formatCode>
                <c:ptCount val="5"/>
                <c:pt idx="0">
                  <c:v>0.47599999999999998</c:v>
                </c:pt>
                <c:pt idx="1">
                  <c:v>0.18400000000000005</c:v>
                </c:pt>
                <c:pt idx="2">
                  <c:v>0.10099999999999998</c:v>
                </c:pt>
                <c:pt idx="3">
                  <c:v>5.1000000000000045E-2</c:v>
                </c:pt>
                <c:pt idx="4">
                  <c:v>4.4000000000000039E-2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82-4750-AAF4-6DBA518FCC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12309904"/>
        <c:axId val="112307984"/>
      </c:barChart>
      <c:catAx>
        <c:axId val="112309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2307984"/>
        <c:crosses val="autoZero"/>
        <c:auto val="1"/>
        <c:lblAlgn val="ctr"/>
        <c:lblOffset val="100"/>
        <c:noMultiLvlLbl val="0"/>
      </c:catAx>
      <c:valAx>
        <c:axId val="112307984"/>
        <c:scaling>
          <c:orientation val="minMax"/>
          <c:max val="1"/>
        </c:scaling>
        <c:delete val="0"/>
        <c:axPos val="b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2309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240966754155724"/>
          <c:y val="6.4141414141414138E-3"/>
          <c:w val="0.2551806649168854"/>
          <c:h val="0.106320833333333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s-E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342278792363022E-2"/>
          <c:y val="5.0925687878807364E-2"/>
          <c:w val="0.93363655906452625"/>
          <c:h val="0.78549822607287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'Insumo Aporte Tributario'!$C$19</c:f>
              <c:strCache>
                <c:ptCount val="1"/>
                <c:pt idx="0">
                  <c:v>Nación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'Insumo Aporte Tributario'!$B$20:$B$31</c:f>
              <c:strCache>
                <c:ptCount val="12"/>
                <c:pt idx="0">
                  <c:v>2010-2015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2025p</c:v>
                </c:pt>
                <c:pt idx="11">
                  <c:v>2026p</c:v>
                </c:pt>
              </c:strCache>
            </c:strRef>
          </c:cat>
          <c:val>
            <c:numRef>
              <c:f>'Insumo Aporte Tributario'!$C$20:$C$31</c:f>
              <c:numCache>
                <c:formatCode>#,##0</c:formatCode>
                <c:ptCount val="12"/>
                <c:pt idx="0">
                  <c:v>40591.791769975833</c:v>
                </c:pt>
                <c:pt idx="1">
                  <c:v>8482.3643665076797</c:v>
                </c:pt>
                <c:pt idx="2">
                  <c:v>11868.462214371457</c:v>
                </c:pt>
                <c:pt idx="3">
                  <c:v>20270.703797186157</c:v>
                </c:pt>
                <c:pt idx="4">
                  <c:v>32032.238384710923</c:v>
                </c:pt>
                <c:pt idx="5">
                  <c:v>39248.674067690059</c:v>
                </c:pt>
                <c:pt idx="6">
                  <c:v>72089.417978163678</c:v>
                </c:pt>
                <c:pt idx="7">
                  <c:v>97283.475922973637</c:v>
                </c:pt>
                <c:pt idx="8">
                  <c:v>241309.46780617366</c:v>
                </c:pt>
                <c:pt idx="9">
                  <c:v>849163.25559902762</c:v>
                </c:pt>
                <c:pt idx="10">
                  <c:v>845231.83355014864</c:v>
                </c:pt>
                <c:pt idx="11">
                  <c:v>1104882.2474911758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03-4877-B75F-DAB114A5CB8E}"/>
            </c:ext>
          </c:extLst>
        </c:ser>
        <c:ser>
          <c:idx val="1"/>
          <c:order val="1"/>
          <c:tx>
            <c:strRef>
              <c:f>'Insumo Aporte Tributario'!$D$19</c:f>
              <c:strCache>
                <c:ptCount val="1"/>
                <c:pt idx="0">
                  <c:v>Provincias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'Insumo Aporte Tributario'!$B$20:$B$31</c:f>
              <c:strCache>
                <c:ptCount val="12"/>
                <c:pt idx="0">
                  <c:v>2010-2015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2025p</c:v>
                </c:pt>
                <c:pt idx="11">
                  <c:v>2026p</c:v>
                </c:pt>
              </c:strCache>
            </c:strRef>
          </c:cat>
          <c:val>
            <c:numRef>
              <c:f>'Insumo Aporte Tributario'!$D$20:$D$31</c:f>
              <c:numCache>
                <c:formatCode>#,##0</c:formatCode>
                <c:ptCount val="12"/>
                <c:pt idx="0">
                  <c:v>8229.8181765218669</c:v>
                </c:pt>
                <c:pt idx="1">
                  <c:v>1638.2459080887145</c:v>
                </c:pt>
                <c:pt idx="2">
                  <c:v>2201.4395229314191</c:v>
                </c:pt>
                <c:pt idx="3">
                  <c:v>3408.6403314051095</c:v>
                </c:pt>
                <c:pt idx="4">
                  <c:v>6216.2649774633646</c:v>
                </c:pt>
                <c:pt idx="5">
                  <c:v>7461.8552879129711</c:v>
                </c:pt>
                <c:pt idx="6">
                  <c:v>11031.410922599804</c:v>
                </c:pt>
                <c:pt idx="7">
                  <c:v>17743.733906432837</c:v>
                </c:pt>
                <c:pt idx="8">
                  <c:v>44634.954065704027</c:v>
                </c:pt>
                <c:pt idx="9">
                  <c:v>387816.40035379666</c:v>
                </c:pt>
                <c:pt idx="10">
                  <c:v>833144.77332063438</c:v>
                </c:pt>
                <c:pt idx="11">
                  <c:v>1484460.5166310468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03-4877-B75F-DAB114A5C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1983103"/>
        <c:axId val="1068889279"/>
      </c:barChart>
      <c:lineChart>
        <c:grouping val="standard"/>
        <c:varyColors val="0"/>
        <c:ser>
          <c:idx val="2"/>
          <c:order val="2"/>
          <c:tx>
            <c:strRef>
              <c:f>'Insumo Aporte Tributario'!$E$19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'Insumo Aporte Tributario'!$B$20:$B$31</c:f>
              <c:strCache>
                <c:ptCount val="12"/>
                <c:pt idx="0">
                  <c:v>2010-2015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2025p</c:v>
                </c:pt>
                <c:pt idx="11">
                  <c:v>2026p</c:v>
                </c:pt>
              </c:strCache>
            </c:strRef>
          </c:cat>
          <c:val>
            <c:numRef>
              <c:f>'Insumo Aporte Tributario'!$E$20:$E$31</c:f>
              <c:numCache>
                <c:formatCode>#,##0</c:formatCode>
                <c:ptCount val="12"/>
                <c:pt idx="0">
                  <c:v>62707.179037202019</c:v>
                </c:pt>
                <c:pt idx="1">
                  <c:v>10120.610274596394</c:v>
                </c:pt>
                <c:pt idx="2">
                  <c:v>14069.901737302876</c:v>
                </c:pt>
                <c:pt idx="3">
                  <c:v>23679.344128591267</c:v>
                </c:pt>
                <c:pt idx="4">
                  <c:v>38248.503362174291</c:v>
                </c:pt>
                <c:pt idx="5">
                  <c:v>46710.52935560303</c:v>
                </c:pt>
                <c:pt idx="6">
                  <c:v>83120.828900763474</c:v>
                </c:pt>
                <c:pt idx="7">
                  <c:v>115027.20982940648</c:v>
                </c:pt>
                <c:pt idx="8">
                  <c:v>285944.42187187768</c:v>
                </c:pt>
                <c:pt idx="9">
                  <c:v>1236979.6559528243</c:v>
                </c:pt>
                <c:pt idx="10">
                  <c:v>1678376.606870783</c:v>
                </c:pt>
                <c:pt idx="11">
                  <c:v>2589342.7641222226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03-4877-B75F-DAB114A5C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3258751"/>
        <c:axId val="972332143"/>
      </c:lineChart>
      <c:catAx>
        <c:axId val="10219831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8889279"/>
        <c:crosses val="autoZero"/>
        <c:auto val="1"/>
        <c:lblAlgn val="ctr"/>
        <c:lblOffset val="100"/>
        <c:noMultiLvlLbl val="0"/>
      </c:catAx>
      <c:valAx>
        <c:axId val="1068889279"/>
        <c:scaling>
          <c:orientation val="minMax"/>
          <c:max val="3000000"/>
        </c:scaling>
        <c:delete val="1"/>
        <c:axPos val="l"/>
        <c:numFmt formatCode="#,##0" sourceLinked="0"/>
        <c:majorTickMark val="out"/>
        <c:minorTickMark val="none"/>
        <c:tickLblPos val="nextTo"/>
        <c:crossAx val="1021983103"/>
        <c:crosses val="autoZero"/>
        <c:crossBetween val="between"/>
      </c:valAx>
      <c:valAx>
        <c:axId val="972332143"/>
        <c:scaling>
          <c:orientation val="minMax"/>
        </c:scaling>
        <c:delete val="1"/>
        <c:axPos val="r"/>
        <c:numFmt formatCode="#,##0" sourceLinked="1"/>
        <c:majorTickMark val="out"/>
        <c:minorTickMark val="none"/>
        <c:tickLblPos val="nextTo"/>
        <c:crossAx val="903258751"/>
        <c:crosses val="max"/>
        <c:crossBetween val="between"/>
      </c:valAx>
      <c:catAx>
        <c:axId val="903258751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972332143"/>
        <c:crosses val="max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.32886900268463759"/>
          <c:y val="0.19386259777487835"/>
          <c:w val="0.30670679458273131"/>
          <c:h val="9.8439699332206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74518518518519E-2"/>
          <c:y val="0.15653055555555553"/>
          <c:w val="0.8622481481481481"/>
          <c:h val="0.719632870370370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'F11'!$C$2</c:f>
              <c:strCache>
                <c:ptCount val="1"/>
                <c:pt idx="0">
                  <c:v> Indirecto "puro"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'F11'!$B$9:$B$19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'F11'!$C$9:$C$19</c:f>
              <c:numCache>
                <c:formatCode>_-* #,##0.0_-;\-* #,##0.0_-;_-* "-"??_-;_-@_-</c:formatCode>
                <c:ptCount val="11"/>
                <c:pt idx="0">
                  <c:v>32247.795572406994</c:v>
                </c:pt>
                <c:pt idx="1">
                  <c:v>32464.082775982228</c:v>
                </c:pt>
                <c:pt idx="2">
                  <c:v>33242.208456477107</c:v>
                </c:pt>
                <c:pt idx="3">
                  <c:v>33220.45071253155</c:v>
                </c:pt>
                <c:pt idx="4">
                  <c:v>33158.439043747327</c:v>
                </c:pt>
                <c:pt idx="5">
                  <c:v>34797</c:v>
                </c:pt>
                <c:pt idx="6">
                  <c:v>41764.659999999996</c:v>
                </c:pt>
                <c:pt idx="7">
                  <c:v>43733.06</c:v>
                </c:pt>
                <c:pt idx="8">
                  <c:v>43578.6204</c:v>
                </c:pt>
                <c:pt idx="9">
                  <c:v>43939.050399999993</c:v>
                </c:pt>
                <c:pt idx="10">
                  <c:v>48979.75039999999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279-41B7-BE28-D3973B6CBDC9}"/>
            </c:ext>
          </c:extLst>
        </c:ser>
        <c:ser>
          <c:idx val="1"/>
          <c:order val="1"/>
          <c:tx>
            <c:strRef>
              <c:f>'F11'!$D$2</c:f>
              <c:strCache>
                <c:ptCount val="1"/>
                <c:pt idx="0">
                  <c:v> Contratistas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'F11'!$B$9:$B$19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'F11'!$D$9:$D$19</c:f>
              <c:numCache>
                <c:formatCode>_-* #,##0.0_-;\-* #,##0.0_-;_-* "-"??_-;_-@_-</c:formatCode>
                <c:ptCount val="11"/>
                <c:pt idx="0">
                  <c:v>13844.836822191413</c:v>
                </c:pt>
                <c:pt idx="1">
                  <c:v>13882.453126331482</c:v>
                </c:pt>
                <c:pt idx="2">
                  <c:v>14056.244926755497</c:v>
                </c:pt>
                <c:pt idx="3">
                  <c:v>13985.584968223309</c:v>
                </c:pt>
                <c:pt idx="4">
                  <c:v>13950.493827898194</c:v>
                </c:pt>
                <c:pt idx="5">
                  <c:v>14571</c:v>
                </c:pt>
                <c:pt idx="6">
                  <c:v>17899.14</c:v>
                </c:pt>
                <c:pt idx="7">
                  <c:v>18742.739999999998</c:v>
                </c:pt>
                <c:pt idx="8">
                  <c:v>18676.551599999999</c:v>
                </c:pt>
                <c:pt idx="9">
                  <c:v>18831.021599999996</c:v>
                </c:pt>
                <c:pt idx="10">
                  <c:v>20991.321599999996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279-41B7-BE28-D3973B6CBDC9}"/>
            </c:ext>
          </c:extLst>
        </c:ser>
        <c:ser>
          <c:idx val="2"/>
          <c:order val="2"/>
          <c:tx>
            <c:strRef>
              <c:f>'F11'!$E$2</c:f>
              <c:strCache>
                <c:ptCount val="1"/>
                <c:pt idx="0">
                  <c:v> Directo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'F11'!$B$9:$B$19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'F11'!$E$9:$E$19</c:f>
              <c:numCache>
                <c:formatCode>_-* #,##0.0_-;\-* #,##0.0_-;_-* "-"??_-;_-@_-</c:formatCode>
                <c:ptCount val="11"/>
                <c:pt idx="0">
                  <c:v>24715</c:v>
                </c:pt>
                <c:pt idx="1">
                  <c:v>24631</c:v>
                </c:pt>
                <c:pt idx="2">
                  <c:v>24874.25</c:v>
                </c:pt>
                <c:pt idx="3">
                  <c:v>24827</c:v>
                </c:pt>
                <c:pt idx="4">
                  <c:v>24777</c:v>
                </c:pt>
                <c:pt idx="5">
                  <c:v>25964</c:v>
                </c:pt>
                <c:pt idx="6">
                  <c:v>31402</c:v>
                </c:pt>
                <c:pt idx="7">
                  <c:v>32882</c:v>
                </c:pt>
                <c:pt idx="8">
                  <c:v>32765.88</c:v>
                </c:pt>
                <c:pt idx="9">
                  <c:v>33036.879999999997</c:v>
                </c:pt>
                <c:pt idx="10">
                  <c:v>36826.879999999997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279-41B7-BE28-D3973B6CBDC9}"/>
            </c:ext>
          </c:extLst>
        </c:ser>
        <c:ser>
          <c:idx val="3"/>
          <c:order val="3"/>
          <c:tx>
            <c:strRef>
              <c:f>'F11'!$F$2</c:f>
              <c:strCache>
                <c:ptCount val="1"/>
                <c:pt idx="0">
                  <c:v> Otros*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'F11'!$B$9:$B$19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'F11'!$F$9:$F$19</c:f>
              <c:numCache>
                <c:formatCode>_-* #,##0.0_-;\-* #,##0.0_-;_-* "-"??_-;_-@_-</c:formatCode>
                <c:ptCount val="11"/>
                <c:pt idx="0">
                  <c:v>6859.5000000000146</c:v>
                </c:pt>
                <c:pt idx="1">
                  <c:v>6835.7500000000146</c:v>
                </c:pt>
                <c:pt idx="2">
                  <c:v>7014.25</c:v>
                </c:pt>
                <c:pt idx="3">
                  <c:v>7259.75</c:v>
                </c:pt>
                <c:pt idx="4">
                  <c:v>6799.7499999999854</c:v>
                </c:pt>
                <c:pt idx="5">
                  <c:v>9387</c:v>
                </c:pt>
                <c:pt idx="6">
                  <c:v>8700</c:v>
                </c:pt>
                <c:pt idx="7">
                  <c:v>8899</c:v>
                </c:pt>
                <c:pt idx="8">
                  <c:v>8987.99</c:v>
                </c:pt>
                <c:pt idx="9">
                  <c:v>9167.7497999999996</c:v>
                </c:pt>
                <c:pt idx="10">
                  <c:v>9351.1047959999996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279-41B7-BE28-D3973B6CBD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816264592"/>
        <c:axId val="816257104"/>
      </c:barChart>
      <c:lineChart>
        <c:grouping val="standard"/>
        <c:varyColors val="0"/>
        <c:ser>
          <c:idx val="4"/>
          <c:order val="4"/>
          <c:tx>
            <c:strRef>
              <c:f>'F11'!$G$2</c:f>
              <c:strCache>
                <c:ptCount val="1"/>
                <c:pt idx="0">
                  <c:v> Empleo minero total 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dLbl>
              <c:idx val="6"/>
              <c:layout>
                <c:manualLayout>
                  <c:x val="-4.3564259259259344E-2"/>
                  <c:y val="-3.8324652777777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79-41B7-BE28-D3973B6CBD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'F11'!$B$9:$B$19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'F11'!$G$9:$G$19</c:f>
              <c:numCache>
                <c:formatCode>_-* #,##0.0_-;\-* #,##0.0_-;_-* "-"??_-;_-@_-</c:formatCode>
                <c:ptCount val="11"/>
                <c:pt idx="0">
                  <c:v>77667.132394598419</c:v>
                </c:pt>
                <c:pt idx="1">
                  <c:v>77813.285902313728</c:v>
                </c:pt>
                <c:pt idx="2">
                  <c:v>79186.953383232612</c:v>
                </c:pt>
                <c:pt idx="3">
                  <c:v>79292.785680754867</c:v>
                </c:pt>
                <c:pt idx="4">
                  <c:v>78685.682871645506</c:v>
                </c:pt>
                <c:pt idx="5">
                  <c:v>84719</c:v>
                </c:pt>
                <c:pt idx="6">
                  <c:v>99765.799999999988</c:v>
                </c:pt>
                <c:pt idx="7">
                  <c:v>104256.79999999999</c:v>
                </c:pt>
                <c:pt idx="8">
                  <c:v>104009.042</c:v>
                </c:pt>
                <c:pt idx="9">
                  <c:v>104974.7018</c:v>
                </c:pt>
                <c:pt idx="10">
                  <c:v>116149.05679599999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5-B279-41B7-BE28-D3973B6CBD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6264592"/>
        <c:axId val="816257104"/>
      </c:lineChart>
      <c:catAx>
        <c:axId val="81626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6257104"/>
        <c:crosses val="autoZero"/>
        <c:auto val="1"/>
        <c:lblAlgn val="ctr"/>
        <c:lblOffset val="100"/>
        <c:noMultiLvlLbl val="0"/>
      </c:catAx>
      <c:valAx>
        <c:axId val="816257104"/>
        <c:scaling>
          <c:orientation val="minMax"/>
        </c:scaling>
        <c:delete val="1"/>
        <c:axPos val="l"/>
        <c:numFmt formatCode="_(* #,##0_);_(* \(#,##0\);_(* &quot;-&quot;_);_(@_)" sourceLinked="0"/>
        <c:majorTickMark val="none"/>
        <c:minorTickMark val="none"/>
        <c:tickLblPos val="nextTo"/>
        <c:crossAx val="816264592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layout>
        <c:manualLayout>
          <c:xMode val="edge"/>
          <c:yMode val="edge"/>
          <c:x val="6.8203703703703697E-2"/>
          <c:y val="0.25819246641685056"/>
          <c:w val="0.40968518518518521"/>
          <c:h val="9.19149908042937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1059814814814814E-2"/>
          <c:y val="9.0861207849015649E-2"/>
          <c:w val="0.97101092592592597"/>
          <c:h val="0.83355538182217614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Graficos!$E$2</c:f>
              <c:strCache>
                <c:ptCount val="1"/>
                <c:pt idx="0">
                  <c:v>Cobre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Graficos!$E$11:$E$18</c:f>
              <c:numCache>
                <c:formatCode>_ * #,##0_ ;_ * \-#,##0_ ;_ * "-"??_ ;_ @_ </c:formatCode>
                <c:ptCount val="8"/>
                <c:pt idx="0" formatCode="General">
                  <c:v>430990.83999999997</c:v>
                </c:pt>
                <c:pt idx="1">
                  <c:v>5500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D4F-4BD3-B419-BCF2A14A15D6}"/>
            </c:ext>
          </c:extLst>
        </c:ser>
        <c:ser>
          <c:idx val="3"/>
          <c:order val="1"/>
          <c:tx>
            <c:strRef>
              <c:f>Graficos!$F$2</c:f>
              <c:strCache>
                <c:ptCount val="1"/>
                <c:pt idx="0">
                  <c:v>Litio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Graficos!$F$5:$F$18</c:f>
              <c:numCache>
                <c:formatCode>_ * #,##0_ ;_ * \-#,##0_ ;_ * "-"??_ ;_ @_ </c:formatCode>
                <c:ptCount val="14"/>
                <c:pt idx="0">
                  <c:v>52258380.609999999</c:v>
                </c:pt>
                <c:pt idx="1">
                  <c:v>64010188.039999999</c:v>
                </c:pt>
                <c:pt idx="2">
                  <c:v>156096873.63</c:v>
                </c:pt>
                <c:pt idx="3">
                  <c:v>197305307.15000001</c:v>
                </c:pt>
                <c:pt idx="4">
                  <c:v>222370284.21000001</c:v>
                </c:pt>
                <c:pt idx="5">
                  <c:v>168852808.62442723</c:v>
                </c:pt>
                <c:pt idx="6">
                  <c:v>126372590.01546735</c:v>
                </c:pt>
                <c:pt idx="7">
                  <c:v>168146915.8564879</c:v>
                </c:pt>
                <c:pt idx="8">
                  <c:v>694499612.25999999</c:v>
                </c:pt>
                <c:pt idx="9">
                  <c:v>817843384.66000009</c:v>
                </c:pt>
                <c:pt idx="10">
                  <c:v>621321951.37999988</c:v>
                </c:pt>
                <c:pt idx="11">
                  <c:v>905317442.45000005</c:v>
                </c:pt>
                <c:pt idx="12">
                  <c:v>1054694820.4542501</c:v>
                </c:pt>
                <c:pt idx="13">
                  <c:v>1233992939.9314725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D4F-4BD3-B419-BCF2A14A15D6}"/>
            </c:ext>
          </c:extLst>
        </c:ser>
        <c:ser>
          <c:idx val="2"/>
          <c:order val="2"/>
          <c:tx>
            <c:strRef>
              <c:f>Graficos!$C$2</c:f>
              <c:strCache>
                <c:ptCount val="1"/>
                <c:pt idx="0">
                  <c:v>Oro</c:v>
                </c:pt>
              </c:strCache>
            </c:strRef>
          </c:tx>
          <c:spPr>
            <a:solidFill>
              <a:srgbClr val="B9C20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Graficos!$C$5:$C$18</c:f>
              <c:numCache>
                <c:formatCode>_ * #,##0_ ;_ * \-#,##0_ ;_ * "-"??_ ;_ @_ </c:formatCode>
                <c:ptCount val="14"/>
                <c:pt idx="0">
                  <c:v>1826087362.3300002</c:v>
                </c:pt>
                <c:pt idx="1">
                  <c:v>2260839549.75</c:v>
                </c:pt>
                <c:pt idx="2">
                  <c:v>2041253659.0800002</c:v>
                </c:pt>
                <c:pt idx="3">
                  <c:v>2259822938.5799999</c:v>
                </c:pt>
                <c:pt idx="4">
                  <c:v>2168674284.9899998</c:v>
                </c:pt>
                <c:pt idx="5">
                  <c:v>2212993778.1900001</c:v>
                </c:pt>
                <c:pt idx="6">
                  <c:v>1769364306.99</c:v>
                </c:pt>
                <c:pt idx="7">
                  <c:v>2054932107.4299998</c:v>
                </c:pt>
                <c:pt idx="8">
                  <c:v>2158764392.6599998</c:v>
                </c:pt>
                <c:pt idx="9">
                  <c:v>2292138706.2200003</c:v>
                </c:pt>
                <c:pt idx="10">
                  <c:v>3062886362.9800005</c:v>
                </c:pt>
                <c:pt idx="11">
                  <c:v>4078053353.6599994</c:v>
                </c:pt>
                <c:pt idx="12">
                  <c:v>4200394954.2697992</c:v>
                </c:pt>
                <c:pt idx="13">
                  <c:v>4347408777.6692419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D4F-4BD3-B419-BCF2A14A15D6}"/>
            </c:ext>
          </c:extLst>
        </c:ser>
        <c:ser>
          <c:idx val="0"/>
          <c:order val="3"/>
          <c:tx>
            <c:strRef>
              <c:f>Graficos!$D$2</c:f>
              <c:strCache>
                <c:ptCount val="1"/>
                <c:pt idx="0">
                  <c:v>Plata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Graficos!$D$5:$D$18</c:f>
              <c:numCache>
                <c:formatCode>_ * #,##0_ ;_ * \-#,##0_ ;_ * "-"??_ ;_ @_ </c:formatCode>
                <c:ptCount val="14"/>
                <c:pt idx="0">
                  <c:v>441100428.89999998</c:v>
                </c:pt>
                <c:pt idx="1">
                  <c:v>419546220.27999997</c:v>
                </c:pt>
                <c:pt idx="2">
                  <c:v>450226479.8300001</c:v>
                </c:pt>
                <c:pt idx="3">
                  <c:v>443427911.08000004</c:v>
                </c:pt>
                <c:pt idx="4">
                  <c:v>385699387.87081462</c:v>
                </c:pt>
                <c:pt idx="5">
                  <c:v>600530213.45490277</c:v>
                </c:pt>
                <c:pt idx="6">
                  <c:v>581052807.44418108</c:v>
                </c:pt>
                <c:pt idx="7">
                  <c:v>805775957.0123806</c:v>
                </c:pt>
                <c:pt idx="8">
                  <c:v>802367822.67000008</c:v>
                </c:pt>
                <c:pt idx="9">
                  <c:v>673097361.6400001</c:v>
                </c:pt>
                <c:pt idx="10">
                  <c:v>623469577.38999999</c:v>
                </c:pt>
                <c:pt idx="11">
                  <c:v>777021790.41999984</c:v>
                </c:pt>
                <c:pt idx="12">
                  <c:v>794899316.68691981</c:v>
                </c:pt>
                <c:pt idx="13">
                  <c:v>809230009.60949898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3D4F-4BD3-B419-BCF2A14A15D6}"/>
            </c:ext>
          </c:extLst>
        </c:ser>
        <c:ser>
          <c:idx val="4"/>
          <c:order val="4"/>
          <c:tx>
            <c:strRef>
              <c:f>Graficos!$G$2</c:f>
              <c:strCache>
                <c:ptCount val="1"/>
                <c:pt idx="0">
                  <c:v>Resto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Graficos!$G$5:$G$18</c:f>
              <c:numCache>
                <c:formatCode>_ * #,##0_ ;_ * \-#,##0_ ;_ * "-"??_ ;_ @_ </c:formatCode>
                <c:ptCount val="14"/>
                <c:pt idx="0">
                  <c:v>360069700.13999987</c:v>
                </c:pt>
                <c:pt idx="1">
                  <c:v>256308069.8499999</c:v>
                </c:pt>
                <c:pt idx="2">
                  <c:v>284590066.70999908</c:v>
                </c:pt>
                <c:pt idx="3">
                  <c:v>343490789.88000059</c:v>
                </c:pt>
                <c:pt idx="4">
                  <c:v>269115372.47000027</c:v>
                </c:pt>
                <c:pt idx="5">
                  <c:v>308087354.10872984</c:v>
                </c:pt>
                <c:pt idx="6">
                  <c:v>164004721.76710844</c:v>
                </c:pt>
                <c:pt idx="7">
                  <c:v>269168714.27411938</c:v>
                </c:pt>
                <c:pt idx="8">
                  <c:v>202323193.09000063</c:v>
                </c:pt>
                <c:pt idx="9">
                  <c:v>217576726.18999958</c:v>
                </c:pt>
                <c:pt idx="10">
                  <c:v>318936227.61000061</c:v>
                </c:pt>
                <c:pt idx="11">
                  <c:v>277045920.51000118</c:v>
                </c:pt>
                <c:pt idx="12">
                  <c:v>570594937.40995502</c:v>
                </c:pt>
                <c:pt idx="13">
                  <c:v>273886502.92536449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3D4F-4BD3-B419-BCF2A14A1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764519632"/>
        <c:axId val="764520720"/>
      </c:barChart>
      <c:lineChart>
        <c:grouping val="standard"/>
        <c:varyColors val="0"/>
        <c:ser>
          <c:idx val="5"/>
          <c:order val="5"/>
          <c:tx>
            <c:strRef>
              <c:f>Graficos!$H$2</c:f>
              <c:strCache>
                <c:ptCount val="1"/>
                <c:pt idx="0">
                  <c:v>Total</c:v>
                </c:pt>
              </c:strCache>
            </c:strRef>
          </c:tx>
          <c:spPr>
            <a:ln w="38100" cap="rnd" cmpd="sng" algn="ctr">
              <a:noFill/>
              <a:prstDash val="solid"/>
              <a:round/>
            </a:ln>
            <a:effectLst/>
          </c:spPr>
          <c:marker>
            <c:symbol val="circle"/>
            <c:size val="2"/>
            <c:spPr>
              <a:solidFill>
                <a:schemeClr val="accent6"/>
              </a:solidFill>
              <a:ln w="12700" cap="flat" cmpd="sng" algn="ctr">
                <a:solidFill>
                  <a:schemeClr val="accent6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270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Graficos!$H$5:$H$18</c:f>
              <c:numCache>
                <c:formatCode>_ * #,##0_ ;_ * \-#,##0_ ;_ * "-"??_ ;_ @_ </c:formatCode>
                <c:ptCount val="14"/>
                <c:pt idx="0">
                  <c:v>3608654766.7200003</c:v>
                </c:pt>
                <c:pt idx="1">
                  <c:v>3466436407.6099997</c:v>
                </c:pt>
                <c:pt idx="2">
                  <c:v>3565130105.1799994</c:v>
                </c:pt>
                <c:pt idx="3">
                  <c:v>3653283741.1300006</c:v>
                </c:pt>
                <c:pt idx="4">
                  <c:v>3263621383.5837178</c:v>
                </c:pt>
                <c:pt idx="5">
                  <c:v>3290714646.5180597</c:v>
                </c:pt>
                <c:pt idx="6">
                  <c:v>2641225417.056757</c:v>
                </c:pt>
                <c:pt idx="7">
                  <c:v>3298029194.5729876</c:v>
                </c:pt>
                <c:pt idx="8">
                  <c:v>3857955020.6800008</c:v>
                </c:pt>
                <c:pt idx="9">
                  <c:v>4000656178.71</c:v>
                </c:pt>
                <c:pt idx="10">
                  <c:v>4626614119.3600006</c:v>
                </c:pt>
                <c:pt idx="11">
                  <c:v>6037438507.04</c:v>
                </c:pt>
                <c:pt idx="12">
                  <c:v>6620584028.8209248</c:v>
                </c:pt>
                <c:pt idx="13">
                  <c:v>6664518230.1355782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6-3D4F-4BD3-B419-BCF2A14A1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519632"/>
        <c:axId val="764520720"/>
      </c:lineChart>
      <c:lineChart>
        <c:grouping val="standard"/>
        <c:varyColors val="0"/>
        <c:ser>
          <c:idx val="6"/>
          <c:order val="6"/>
          <c:tx>
            <c:strRef>
              <c:f>Graficos!$J$2</c:f>
              <c:strCache>
                <c:ptCount val="1"/>
                <c:pt idx="0">
                  <c:v>Var %a/a </c:v>
                </c:pt>
              </c:strCache>
            </c:strRef>
          </c:tx>
          <c:spPr>
            <a:ln w="38100" cap="rnd" cmpd="sng" algn="ctr">
              <a:solidFill>
                <a:schemeClr val="accent1">
                  <a:lumMod val="60000"/>
                </a:schemeClr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chemeClr val="accent1">
                  <a:lumMod val="60000"/>
                </a:schemeClr>
              </a:solidFill>
              <a:ln w="12700" cap="flat" cmpd="sng" algn="ctr">
                <a:solidFill>
                  <a:schemeClr val="accent1">
                    <a:lumMod val="60000"/>
                  </a:schemeClr>
                </a:solidFill>
                <a:prstDash val="solid"/>
                <a:round/>
              </a:ln>
              <a:effectLst/>
            </c:spPr>
          </c:marker>
          <c:dPt>
            <c:idx val="3"/>
            <c:bubble3D val="0"/>
            <c:spPr>
              <a:ln w="38100" cap="rnd" cmpd="sng" algn="ctr">
                <a:solidFill>
                  <a:schemeClr val="accent1">
                    <a:lumMod val="6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3D4F-4BD3-B419-BCF2A14A15D6}"/>
              </c:ext>
            </c:extLst>
          </c:dPt>
          <c:dLbls>
            <c:dLbl>
              <c:idx val="9"/>
              <c:layout>
                <c:manualLayout>
                  <c:x val="-6.3600000000000087E-2"/>
                  <c:y val="-0.1208694135206208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D4F-4BD3-B419-BCF2A14A15D6}"/>
                </c:ext>
              </c:extLst>
            </c:dLbl>
            <c:dLbl>
              <c:idx val="10"/>
              <c:layout>
                <c:manualLayout>
                  <c:x val="-5.6450370370370456E-2"/>
                  <c:y val="-0.1044580703103294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0F-416A-8092-CEB0F3A2F9B8}"/>
                </c:ext>
              </c:extLst>
            </c:dLbl>
            <c:dLbl>
              <c:idx val="11"/>
              <c:layout>
                <c:manualLayout>
                  <c:x val="-5.7621851851851855E-2"/>
                  <c:y val="-0.1293940079213806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0F-416A-8092-CEB0F3A2F9B8}"/>
                </c:ext>
              </c:extLst>
            </c:dLbl>
            <c:dLbl>
              <c:idx val="12"/>
              <c:layout>
                <c:manualLayout>
                  <c:x val="-4.147777777777778E-2"/>
                  <c:y val="-0.2652892337711845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7E-4866-9C3D-A2B373B87E0B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Graficos!$B$5:$B$18</c:f>
              <c:numCache>
                <c:formatCode>General</c:formatCode>
                <c:ptCount val="1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  <c:pt idx="12">
                  <c:v>2026</c:v>
                </c:pt>
                <c:pt idx="13">
                  <c:v>2027</c:v>
                </c:pt>
              </c:numCache>
            </c:numRef>
          </c:cat>
          <c:val>
            <c:numRef>
              <c:f>Graficos!$J$5:$J$18</c:f>
              <c:numCache>
                <c:formatCode>0.0%</c:formatCode>
                <c:ptCount val="14"/>
                <c:pt idx="0">
                  <c:v>-2.7764267183879476E-2</c:v>
                </c:pt>
                <c:pt idx="1">
                  <c:v>-3.9410353248966135E-2</c:v>
                </c:pt>
                <c:pt idx="2">
                  <c:v>2.8471226921495951E-2</c:v>
                </c:pt>
                <c:pt idx="3">
                  <c:v>2.4726625214018805E-2</c:v>
                </c:pt>
                <c:pt idx="4">
                  <c:v>-0.1066608523064666</c:v>
                </c:pt>
                <c:pt idx="5">
                  <c:v>8.3015949921836363E-3</c:v>
                </c:pt>
                <c:pt idx="6">
                  <c:v>-0.1973702673212745</c:v>
                </c:pt>
                <c:pt idx="7">
                  <c:v>0.24867388193172024</c:v>
                </c:pt>
                <c:pt idx="8">
                  <c:v>0.16977588525546983</c:v>
                </c:pt>
                <c:pt idx="9">
                  <c:v>3.6988808128936457E-2</c:v>
                </c:pt>
                <c:pt idx="10">
                  <c:v>0.15646381810591858</c:v>
                </c:pt>
                <c:pt idx="11">
                  <c:v>0.30493668831736476</c:v>
                </c:pt>
                <c:pt idx="12">
                  <c:v>9.6588233751937036E-2</c:v>
                </c:pt>
                <c:pt idx="13">
                  <c:v>6.6360008608603582E-3</c:v>
                </c:pt>
              </c:numCache>
              <c:extLst/>
            </c:numRef>
          </c:val>
          <c:smooth val="1"/>
          <c:extLst>
            <c:ext xmlns:c16="http://schemas.microsoft.com/office/drawing/2014/chart" uri="{C3380CC4-5D6E-409C-BE32-E72D297353CC}">
              <c16:uniqueId val="{0000000D-3D4F-4BD3-B419-BCF2A14A1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4523984"/>
        <c:axId val="764514192"/>
      </c:lineChart>
      <c:catAx>
        <c:axId val="764519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4520720"/>
        <c:crosses val="autoZero"/>
        <c:auto val="1"/>
        <c:lblAlgn val="ctr"/>
        <c:lblOffset val="100"/>
        <c:noMultiLvlLbl val="0"/>
      </c:catAx>
      <c:valAx>
        <c:axId val="764520720"/>
        <c:scaling>
          <c:orientation val="minMax"/>
          <c:max val="7000000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4519632"/>
        <c:crosses val="autoZero"/>
        <c:crossBetween val="between"/>
        <c:dispUnits>
          <c:builtInUnit val="millions"/>
        </c:dispUnits>
      </c:valAx>
      <c:valAx>
        <c:axId val="764514192"/>
        <c:scaling>
          <c:orientation val="minMax"/>
          <c:max val="0.5"/>
          <c:min val="-0.9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4523984"/>
        <c:crosses val="max"/>
        <c:crossBetween val="between"/>
      </c:valAx>
      <c:catAx>
        <c:axId val="764523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645141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egendEntry>
        <c:idx val="5"/>
        <c:delete val="1"/>
      </c:legendEntry>
      <c:layout>
        <c:manualLayout>
          <c:xMode val="edge"/>
          <c:yMode val="edge"/>
          <c:x val="1.8699444444444446E-2"/>
          <c:y val="5.5994986140814485E-3"/>
          <c:w val="0.95220481481481478"/>
          <c:h val="6.69046703895689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s-E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07777777777775E-2"/>
          <c:y val="2.8696899224806203E-2"/>
          <c:w val="0.96579592592592578"/>
          <c:h val="0.883198708010335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Exploración!$A$25:$A$37</c:f>
              <c:numCache>
                <c:formatCode>General</c:formatCode>
                <c:ptCount val="1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  <c:pt idx="12">
                  <c:v>2027</c:v>
                </c:pt>
              </c:numCache>
            </c:numRef>
          </c:cat>
          <c:val>
            <c:numRef>
              <c:f>Exploración!$D$25:$D$37</c:f>
              <c:numCache>
                <c:formatCode>_-* #,##0_-;\-* #,##0_-;_-* "-"??_-;_-@_-</c:formatCode>
                <c:ptCount val="13"/>
                <c:pt idx="0">
                  <c:v>124500000</c:v>
                </c:pt>
                <c:pt idx="1">
                  <c:v>140200000</c:v>
                </c:pt>
                <c:pt idx="2">
                  <c:v>159700000</c:v>
                </c:pt>
                <c:pt idx="3">
                  <c:v>240700000</c:v>
                </c:pt>
                <c:pt idx="4">
                  <c:v>240700000</c:v>
                </c:pt>
                <c:pt idx="5">
                  <c:v>154700000</c:v>
                </c:pt>
                <c:pt idx="6">
                  <c:v>226800000</c:v>
                </c:pt>
                <c:pt idx="7">
                  <c:v>391400000</c:v>
                </c:pt>
                <c:pt idx="8">
                  <c:v>426600000</c:v>
                </c:pt>
                <c:pt idx="9">
                  <c:v>486000000</c:v>
                </c:pt>
                <c:pt idx="10">
                  <c:v>540000000</c:v>
                </c:pt>
                <c:pt idx="11">
                  <c:v>596012500</c:v>
                </c:pt>
                <c:pt idx="12">
                  <c:v>602730250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68-4409-88CA-78A1A6D35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31335824"/>
        <c:axId val="31341584"/>
      </c:barChart>
      <c:catAx>
        <c:axId val="3133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341584"/>
        <c:crosses val="autoZero"/>
        <c:auto val="1"/>
        <c:lblAlgn val="ctr"/>
        <c:lblOffset val="100"/>
        <c:noMultiLvlLbl val="0"/>
      </c:catAx>
      <c:valAx>
        <c:axId val="3134158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31335824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455740740740743E-2"/>
          <c:y val="0.16597762345679012"/>
          <c:w val="0.84946185185185186"/>
          <c:h val="0.720358024691358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'F3'!$B$7</c:f>
              <c:strCache>
                <c:ptCount val="1"/>
                <c:pt idx="0">
                  <c:v>PBI Minero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'F3'!$A$8:$A$26</c:f>
              <c:numCache>
                <c:formatCode>General</c:formatCode>
                <c:ptCount val="1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8">
                  <c:v>2026</c:v>
                </c:pt>
              </c:numCache>
            </c:numRef>
          </c:cat>
          <c:val>
            <c:numRef>
              <c:f>'F3'!$B$8:$B$26</c:f>
              <c:numCache>
                <c:formatCode>#,##0</c:formatCode>
                <c:ptCount val="19"/>
                <c:pt idx="0">
                  <c:v>3752</c:v>
                </c:pt>
                <c:pt idx="1">
                  <c:v>4445</c:v>
                </c:pt>
                <c:pt idx="2">
                  <c:v>4974</c:v>
                </c:pt>
                <c:pt idx="3">
                  <c:v>4667</c:v>
                </c:pt>
                <c:pt idx="4">
                  <c:v>4733</c:v>
                </c:pt>
                <c:pt idx="5">
                  <c:v>4116</c:v>
                </c:pt>
                <c:pt idx="6">
                  <c:v>4475</c:v>
                </c:pt>
                <c:pt idx="7">
                  <c:v>4707</c:v>
                </c:pt>
                <c:pt idx="8">
                  <c:v>4396</c:v>
                </c:pt>
                <c:pt idx="9">
                  <c:v>4448</c:v>
                </c:pt>
                <c:pt idx="10">
                  <c:v>4186.9778829770721</c:v>
                </c:pt>
                <c:pt idx="11">
                  <c:v>3812.1453360260202</c:v>
                </c:pt>
                <c:pt idx="12">
                  <c:v>3549.322636002024</c:v>
                </c:pt>
                <c:pt idx="13">
                  <c:v>3838.5324094177859</c:v>
                </c:pt>
                <c:pt idx="14">
                  <c:v>3698.1934182037467</c:v>
                </c:pt>
                <c:pt idx="15">
                  <c:v>3787.1977799402589</c:v>
                </c:pt>
                <c:pt idx="16">
                  <c:v>4279.6325928948081</c:v>
                </c:pt>
                <c:pt idx="17">
                  <c:v>4170.2569824731318</c:v>
                </c:pt>
                <c:pt idx="18">
                  <c:v>4168.590607327581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70-4C85-A9CC-1C92B610B8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818370320"/>
        <c:axId val="818385296"/>
      </c:barChart>
      <c:lineChart>
        <c:grouping val="standard"/>
        <c:varyColors val="0"/>
        <c:ser>
          <c:idx val="1"/>
          <c:order val="1"/>
          <c:tx>
            <c:strRef>
              <c:f>'F3'!$C$7</c:f>
              <c:strCache>
                <c:ptCount val="1"/>
                <c:pt idx="0">
                  <c:v>Participación PBI Nacional (eje der.)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5C11F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5790598290598316E-2"/>
                  <c:y val="-5.62726111938710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70-4C85-A9CC-1C92B610B85E}"/>
                </c:ext>
              </c:extLst>
            </c:dLbl>
            <c:dLbl>
              <c:idx val="15"/>
              <c:layout>
                <c:manualLayout>
                  <c:x val="-4.1132478632478535E-2"/>
                  <c:y val="-5.62726111938710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70-4C85-A9CC-1C92B610B85E}"/>
                </c:ext>
              </c:extLst>
            </c:dLbl>
            <c:dLbl>
              <c:idx val="16"/>
              <c:layout>
                <c:manualLayout>
                  <c:x val="-3.5790598290598288E-2"/>
                  <c:y val="-5.62726111938710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70-4C85-A9CC-1C92B610B8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'F3'!$A$8:$A$26</c:f>
              <c:numCache>
                <c:formatCode>General</c:formatCode>
                <c:ptCount val="1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8">
                  <c:v>2026</c:v>
                </c:pt>
              </c:numCache>
            </c:numRef>
          </c:cat>
          <c:val>
            <c:numRef>
              <c:f>'F3'!$C$8:$C$26</c:f>
              <c:numCache>
                <c:formatCode>0.0%</c:formatCode>
                <c:ptCount val="19"/>
                <c:pt idx="0">
                  <c:v>5.7974941498159073E-3</c:v>
                </c:pt>
                <c:pt idx="1">
                  <c:v>7.300374465992571E-3</c:v>
                </c:pt>
                <c:pt idx="2">
                  <c:v>7.4180825413067983E-3</c:v>
                </c:pt>
                <c:pt idx="3">
                  <c:v>6.5660113011501179E-3</c:v>
                </c:pt>
                <c:pt idx="4">
                  <c:v>6.7279236131485018E-3</c:v>
                </c:pt>
                <c:pt idx="5">
                  <c:v>5.7134361525624953E-3</c:v>
                </c:pt>
                <c:pt idx="6">
                  <c:v>6.3718659774052869E-3</c:v>
                </c:pt>
                <c:pt idx="7">
                  <c:v>6.5240247479577589E-3</c:v>
                </c:pt>
                <c:pt idx="8">
                  <c:v>6.222417318145124E-3</c:v>
                </c:pt>
                <c:pt idx="9">
                  <c:v>6.1234327563303931E-3</c:v>
                </c:pt>
                <c:pt idx="10">
                  <c:v>5.9190152648086886E-3</c:v>
                </c:pt>
                <c:pt idx="11">
                  <c:v>5.4991552746678227E-3</c:v>
                </c:pt>
                <c:pt idx="12">
                  <c:v>5.682632330460304E-3</c:v>
                </c:pt>
                <c:pt idx="13">
                  <c:v>5.5646232679926674E-3</c:v>
                </c:pt>
                <c:pt idx="14">
                  <c:v>5.0567248569754865E-3</c:v>
                </c:pt>
                <c:pt idx="15">
                  <c:v>5.2763427096504728E-3</c:v>
                </c:pt>
                <c:pt idx="16">
                  <c:v>6.0435662385786215E-3</c:v>
                </c:pt>
                <c:pt idx="17">
                  <c:v>5.6517845526672548E-3</c:v>
                </c:pt>
                <c:pt idx="18">
                  <c:v>5.4361057496619351E-3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4-8C70-4C85-A9CC-1C92B610B8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371568"/>
        <c:axId val="818388624"/>
      </c:lineChart>
      <c:catAx>
        <c:axId val="81837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8385296"/>
        <c:crosses val="autoZero"/>
        <c:auto val="1"/>
        <c:lblAlgn val="ctr"/>
        <c:lblOffset val="100"/>
        <c:noMultiLvlLbl val="0"/>
      </c:catAx>
      <c:valAx>
        <c:axId val="81838529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8370320"/>
        <c:crosses val="autoZero"/>
        <c:crossBetween val="between"/>
      </c:valAx>
      <c:valAx>
        <c:axId val="818388624"/>
        <c:scaling>
          <c:orientation val="minMax"/>
          <c:max val="8.0000000000000019E-3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8371568"/>
        <c:crosses val="max"/>
        <c:crossBetween val="between"/>
      </c:valAx>
      <c:catAx>
        <c:axId val="8183715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83886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3763283306693072E-2"/>
          <c:y val="0.11461850049521499"/>
          <c:w val="0.95094779215076697"/>
          <c:h val="0.739630765881375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'F3 II'!$B$3</c:f>
              <c:strCache>
                <c:ptCount val="1"/>
                <c:pt idx="0">
                  <c:v>Exportaciones minerales 
-INDEC-</c:v>
                </c:pt>
              </c:strCache>
            </c:strRef>
          </c:tx>
          <c:spPr>
            <a:solidFill>
              <a:srgbClr val="6498AD">
                <a:lumMod val="60000"/>
                <a:lumOff val="40000"/>
              </a:srgbClr>
            </a:solidFill>
            <a:ln>
              <a:solidFill>
                <a:srgbClr val="6498AD">
                  <a:lumMod val="60000"/>
                  <a:lumOff val="40000"/>
                </a:srgb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'F3 II'!$A$4:$A$22</c:f>
              <c:strCache>
                <c:ptCount val="1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7">
                  <c:v>1M 2025</c:v>
                </c:pt>
                <c:pt idx="18">
                  <c:v>1M 2026</c:v>
                </c:pt>
              </c:strCache>
            </c:strRef>
          </c:cat>
          <c:val>
            <c:numRef>
              <c:f>'F3 II'!$B$4:$B$22</c:f>
              <c:numCache>
                <c:formatCode>_(* #,##0.00_);_(* \(#,##0.00\);_(* "-"??_);_(@_)</c:formatCode>
                <c:ptCount val="19"/>
                <c:pt idx="0">
                  <c:v>4367.3805945400009</c:v>
                </c:pt>
                <c:pt idx="1">
                  <c:v>4889.6628506099996</c:v>
                </c:pt>
                <c:pt idx="2">
                  <c:v>4969.2963047300018</c:v>
                </c:pt>
                <c:pt idx="3">
                  <c:v>3711.7076084699997</c:v>
                </c:pt>
                <c:pt idx="4">
                  <c:v>3608.6547667200002</c:v>
                </c:pt>
                <c:pt idx="5">
                  <c:v>3466.4364076099996</c:v>
                </c:pt>
                <c:pt idx="6">
                  <c:v>3565.1301051799992</c:v>
                </c:pt>
                <c:pt idx="7">
                  <c:v>3653</c:v>
                </c:pt>
                <c:pt idx="8">
                  <c:v>3263.6213835837179</c:v>
                </c:pt>
                <c:pt idx="9">
                  <c:v>3290.7146465180599</c:v>
                </c:pt>
                <c:pt idx="10">
                  <c:v>2641.2254170567571</c:v>
                </c:pt>
                <c:pt idx="11">
                  <c:v>3298.0291945729878</c:v>
                </c:pt>
                <c:pt idx="12">
                  <c:v>3857.9550206800009</c:v>
                </c:pt>
                <c:pt idx="13">
                  <c:v>4000.6561787099999</c:v>
                </c:pt>
                <c:pt idx="14">
                  <c:v>4626.6141193600006</c:v>
                </c:pt>
                <c:pt idx="15">
                  <c:v>6037.4385070400003</c:v>
                </c:pt>
                <c:pt idx="17">
                  <c:v>446.06488231000003</c:v>
                </c:pt>
                <c:pt idx="18">
                  <c:v>502.50694712485068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C5-4AF9-AD74-EB0C2FD403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0117720"/>
        <c:axId val="580115760"/>
      </c:barChart>
      <c:lineChart>
        <c:grouping val="standard"/>
        <c:varyColors val="0"/>
        <c:ser>
          <c:idx val="1"/>
          <c:order val="1"/>
          <c:tx>
            <c:strRef>
              <c:f>'F3 II'!$C$3</c:f>
              <c:strCache>
                <c:ptCount val="1"/>
                <c:pt idx="0">
                  <c:v>% expo totales</c:v>
                </c:pt>
              </c:strCache>
            </c:strRef>
          </c:tx>
          <c:marker>
            <c:symbol val="circle"/>
            <c:size val="13"/>
            <c:spPr>
              <a:solidFill>
                <a:schemeClr val="bg2"/>
              </a:solidFill>
              <a:ln>
                <a:solidFill>
                  <a:schemeClr val="accent1"/>
                </a:solidFill>
              </a:ln>
            </c:spPr>
          </c:marker>
          <c:dLbls>
            <c:dLbl>
              <c:idx val="1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chemeClr val="accent2">
                          <a:lumMod val="7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0C5-4AF9-AD74-EB0C2FD40369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000" b="1">
                      <a:solidFill>
                        <a:schemeClr val="accent2">
                          <a:lumMod val="75000"/>
                        </a:schemeClr>
                      </a:solidFill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00C5-4AF9-AD74-EB0C2FD4036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'F3 II'!$A$4:$A$22</c:f>
              <c:strCache>
                <c:ptCount val="1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7">
                  <c:v>1M 2025</c:v>
                </c:pt>
                <c:pt idx="18">
                  <c:v>1M 2026</c:v>
                </c:pt>
              </c:strCache>
            </c:strRef>
          </c:cat>
          <c:val>
            <c:numRef>
              <c:f>'F3 II'!$C$4:$C$22</c:f>
              <c:numCache>
                <c:formatCode>0.0%</c:formatCode>
                <c:ptCount val="19"/>
                <c:pt idx="0">
                  <c:v>6.406226119253676E-2</c:v>
                </c:pt>
                <c:pt idx="1">
                  <c:v>5.8925799597613876E-2</c:v>
                </c:pt>
                <c:pt idx="2">
                  <c:v>6.2130183100322596E-2</c:v>
                </c:pt>
                <c:pt idx="3">
                  <c:v>4.886140288123321E-2</c:v>
                </c:pt>
                <c:pt idx="4">
                  <c:v>5.2754254319421101E-2</c:v>
                </c:pt>
                <c:pt idx="5">
                  <c:v>6.1046006051176382E-2</c:v>
                </c:pt>
                <c:pt idx="6">
                  <c:v>6.1563289676739755E-2</c:v>
                </c:pt>
                <c:pt idx="7">
                  <c:v>6.2291112475274538E-2</c:v>
                </c:pt>
                <c:pt idx="8">
                  <c:v>5.2825648396492737E-2</c:v>
                </c:pt>
                <c:pt idx="9">
                  <c:v>5.0536191512348116E-2</c:v>
                </c:pt>
                <c:pt idx="10">
                  <c:v>4.8123777732249053E-2</c:v>
                </c:pt>
                <c:pt idx="11">
                  <c:v>4.2318062270014126E-2</c:v>
                </c:pt>
                <c:pt idx="12">
                  <c:v>4.3619465943146786E-2</c:v>
                </c:pt>
                <c:pt idx="13">
                  <c:v>5.9900360408271833E-2</c:v>
                </c:pt>
                <c:pt idx="14">
                  <c:v>5.8048029804909113E-2</c:v>
                </c:pt>
                <c:pt idx="15">
                  <c:v>6.9334507719447741E-2</c:v>
                </c:pt>
                <c:pt idx="17">
                  <c:v>7.5414428084883911E-2</c:v>
                </c:pt>
                <c:pt idx="18">
                  <c:v>7.1206879286502864E-2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00C5-4AF9-AD74-EB0C2FD403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6868448"/>
        <c:axId val="886877600"/>
      </c:lineChart>
      <c:catAx>
        <c:axId val="580117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2">
                    <a:lumMod val="75000"/>
                  </a:schemeClr>
                </a:solidFill>
              </a:defRPr>
            </a:pPr>
            <a:endParaRPr lang="es-ES"/>
          </a:p>
        </c:txPr>
        <c:crossAx val="580115760"/>
        <c:crosses val="autoZero"/>
        <c:auto val="1"/>
        <c:lblAlgn val="ctr"/>
        <c:lblOffset val="100"/>
        <c:noMultiLvlLbl val="0"/>
      </c:catAx>
      <c:valAx>
        <c:axId val="580115760"/>
        <c:scaling>
          <c:orientation val="minMax"/>
          <c:max val="65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es-ES"/>
          </a:p>
        </c:txPr>
        <c:crossAx val="580117720"/>
        <c:crosses val="autoZero"/>
        <c:crossBetween val="between"/>
        <c:majorUnit val="1000"/>
      </c:valAx>
      <c:valAx>
        <c:axId val="886877600"/>
        <c:scaling>
          <c:orientation val="minMax"/>
          <c:max val="0.1"/>
        </c:scaling>
        <c:delete val="0"/>
        <c:axPos val="r"/>
        <c:numFmt formatCode="0.0%" sourceLinked="1"/>
        <c:majorTickMark val="out"/>
        <c:minorTickMark val="none"/>
        <c:tickLblPos val="nextTo"/>
        <c:spPr>
          <a:ln>
            <a:solidFill>
              <a:schemeClr val="bg2"/>
            </a:solidFill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es-ES"/>
          </a:p>
        </c:txPr>
        <c:crossAx val="886868448"/>
        <c:crosses val="max"/>
        <c:crossBetween val="between"/>
      </c:valAx>
      <c:catAx>
        <c:axId val="8868684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86877600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7.2060829001464365E-3"/>
          <c:y val="9.7356502647790236E-3"/>
          <c:w val="0.99279391709985354"/>
          <c:h val="0.1468419696983634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/>
      </a:pPr>
      <a:endParaRPr lang="es-ES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'F3 III'!$Q$5</c:f>
              <c:strCache>
                <c:ptCount val="1"/>
                <c:pt idx="0">
                  <c:v>Empleo minero 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('F3 III'!$L$6,'F3 III'!$L$9,'F3 III'!$L$12,'F3 III'!$L$15:$L$22)</c:f>
              <c:numCache>
                <c:formatCode>General</c:formatCode>
                <c:ptCount val="11"/>
                <c:pt idx="0">
                  <c:v>2010</c:v>
                </c:pt>
                <c:pt idx="1">
                  <c:v>2013</c:v>
                </c:pt>
                <c:pt idx="2">
                  <c:v>2016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('F3 III'!$Q$6,'F3 III'!$Q$9,'F3 III'!$Q$12,'F3 III'!$Q$15:$Q$22)</c:f>
              <c:numCache>
                <c:formatCode>_-* #,##0_-;\-* #,##0_-;_-* "-"??_-;_-@_-</c:formatCode>
                <c:ptCount val="11"/>
                <c:pt idx="0">
                  <c:v>70179.941572132113</c:v>
                </c:pt>
                <c:pt idx="1">
                  <c:v>81634.054357318237</c:v>
                </c:pt>
                <c:pt idx="2">
                  <c:v>77667.132394598419</c:v>
                </c:pt>
                <c:pt idx="3">
                  <c:v>79292.785680754867</c:v>
                </c:pt>
                <c:pt idx="4">
                  <c:v>78685.682871645506</c:v>
                </c:pt>
                <c:pt idx="5">
                  <c:v>84719</c:v>
                </c:pt>
                <c:pt idx="6">
                  <c:v>99765.799999999988</c:v>
                </c:pt>
                <c:pt idx="7">
                  <c:v>104256.79999999999</c:v>
                </c:pt>
                <c:pt idx="8">
                  <c:v>104009.042</c:v>
                </c:pt>
                <c:pt idx="9">
                  <c:v>104974.7018</c:v>
                </c:pt>
                <c:pt idx="10">
                  <c:v>116149.05679599999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23-4BD3-AAC8-B7F2176F2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815858208"/>
        <c:axId val="815866528"/>
      </c:barChart>
      <c:lineChart>
        <c:grouping val="standard"/>
        <c:varyColors val="0"/>
        <c:ser>
          <c:idx val="1"/>
          <c:order val="1"/>
          <c:tx>
            <c:strRef>
              <c:f>'F3 III'!$R$5</c:f>
              <c:strCache>
                <c:ptCount val="1"/>
                <c:pt idx="0">
                  <c:v>% Empleo minero/total país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95C11F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('F3 III'!$L$6,'F3 III'!$L$9,'F3 III'!$L$12,'F3 III'!$L$15:$L$21)</c:f>
              <c:numCache>
                <c:formatCode>General</c:formatCode>
                <c:ptCount val="10"/>
                <c:pt idx="0">
                  <c:v>2010</c:v>
                </c:pt>
                <c:pt idx="1">
                  <c:v>2013</c:v>
                </c:pt>
                <c:pt idx="2">
                  <c:v>2016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('F3 III'!$R$6,'F3 III'!$R$9,'F3 III'!$R$12,'F3 III'!$R$15:$R$22)</c:f>
              <c:numCache>
                <c:formatCode>0.0%</c:formatCode>
                <c:ptCount val="11"/>
                <c:pt idx="0">
                  <c:v>1.1711140703427018E-2</c:v>
                </c:pt>
                <c:pt idx="1">
                  <c:v>1.271227954701129E-2</c:v>
                </c:pt>
                <c:pt idx="2">
                  <c:v>1.1872953529350845E-2</c:v>
                </c:pt>
                <c:pt idx="3">
                  <c:v>1.2266306261092239E-2</c:v>
                </c:pt>
                <c:pt idx="4">
                  <c:v>1.2728715930535392E-2</c:v>
                </c:pt>
                <c:pt idx="5">
                  <c:v>1.3641397851535045E-2</c:v>
                </c:pt>
                <c:pt idx="6">
                  <c:v>1.6170752309184445E-2</c:v>
                </c:pt>
                <c:pt idx="7">
                  <c:v>1.638122530251079E-2</c:v>
                </c:pt>
                <c:pt idx="8">
                  <c:v>1.6608895499340692E-2</c:v>
                </c:pt>
                <c:pt idx="9">
                  <c:v>1.6846868052548692E-2</c:v>
                </c:pt>
                <c:pt idx="10">
                  <c:v>1.8584431442735711E-2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23-4BD3-AAC8-B7F2176F2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5865696"/>
        <c:axId val="815882752"/>
      </c:lineChart>
      <c:catAx>
        <c:axId val="81585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5866528"/>
        <c:crosses val="autoZero"/>
        <c:auto val="1"/>
        <c:lblAlgn val="ctr"/>
        <c:lblOffset val="100"/>
        <c:noMultiLvlLbl val="0"/>
      </c:catAx>
      <c:valAx>
        <c:axId val="815866528"/>
        <c:scaling>
          <c:orientation val="minMax"/>
          <c:max val="15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5858208"/>
        <c:crosses val="autoZero"/>
        <c:crossBetween val="between"/>
        <c:majorUnit val="50000"/>
        <c:minorUnit val="5000"/>
        <c:dispUnits>
          <c:builtInUnit val="thousands"/>
        </c:dispUnits>
      </c:valAx>
      <c:valAx>
        <c:axId val="815882752"/>
        <c:scaling>
          <c:orientation val="minMax"/>
          <c:max val="2.0000000000000004E-2"/>
        </c:scaling>
        <c:delete val="0"/>
        <c:axPos val="r"/>
        <c:numFmt formatCode="0.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15865696"/>
        <c:crosses val="max"/>
        <c:crossBetween val="between"/>
        <c:majorUnit val="5.000000000000001E-3"/>
      </c:valAx>
      <c:catAx>
        <c:axId val="815865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58827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'F3 V - F10 '!$D$4</c:f>
              <c:strCache>
                <c:ptCount val="1"/>
                <c:pt idx="0">
                  <c:v>Recaudación minera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0"/>
                  <c:y val="-1.28282828282828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6B3-4203-93B4-B3E7DDF27D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'F3 V - F10 '!$B$6:$B$16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'F3 V - F10 '!$D$6:$D$16</c:f>
              <c:numCache>
                <c:formatCode>#,##0</c:formatCode>
                <c:ptCount val="11"/>
                <c:pt idx="0">
                  <c:v>10522.079522058804</c:v>
                </c:pt>
                <c:pt idx="1">
                  <c:v>14601.175986715833</c:v>
                </c:pt>
                <c:pt idx="2">
                  <c:v>24789.008675586323</c:v>
                </c:pt>
                <c:pt idx="3">
                  <c:v>52519.391652190789</c:v>
                </c:pt>
                <c:pt idx="4">
                  <c:v>57097.834524862134</c:v>
                </c:pt>
                <c:pt idx="5">
                  <c:v>83120.828900763474</c:v>
                </c:pt>
                <c:pt idx="6">
                  <c:v>115027.20982940648</c:v>
                </c:pt>
                <c:pt idx="7">
                  <c:v>285944.42187187768</c:v>
                </c:pt>
                <c:pt idx="8">
                  <c:v>1236979.6559528243</c:v>
                </c:pt>
                <c:pt idx="9">
                  <c:v>1678376.606870783</c:v>
                </c:pt>
                <c:pt idx="10">
                  <c:v>2589342.7641222226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B3-4203-93B4-B3E7DDF27D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558227935"/>
        <c:axId val="1558225023"/>
      </c:barChart>
      <c:lineChart>
        <c:grouping val="standard"/>
        <c:varyColors val="0"/>
        <c:ser>
          <c:idx val="1"/>
          <c:order val="1"/>
          <c:tx>
            <c:strRef>
              <c:f>'F3 V - F10 '!$E$4</c:f>
              <c:strCache>
                <c:ptCount val="1"/>
                <c:pt idx="0">
                  <c:v>% sobre recaudación 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50000"/>
                </a:schemeClr>
              </a:solidFill>
              <a:ln w="9525">
                <a:noFill/>
              </a:ln>
              <a:effectLst/>
            </c:spPr>
          </c:marker>
          <c:dLbls>
            <c:dLbl>
              <c:idx val="8"/>
              <c:layout>
                <c:manualLayout>
                  <c:x val="-6.5263888888889024E-2"/>
                  <c:y val="-0.1250277777777777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B3-4203-93B4-B3E7DDF27D03}"/>
                </c:ext>
              </c:extLst>
            </c:dLbl>
            <c:dLbl>
              <c:idx val="9"/>
              <c:layout>
                <c:manualLayout>
                  <c:x val="-3.0579166666666796E-2"/>
                  <c:y val="-5.447222222222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B3-4203-93B4-B3E7DDF27D03}"/>
                </c:ext>
              </c:extLst>
            </c:dLbl>
            <c:dLbl>
              <c:idx val="10"/>
              <c:layout>
                <c:manualLayout>
                  <c:x val="-4.0750925925925927E-2"/>
                  <c:y val="-0.1699267676767676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26-4B17-B372-F69EFD48D83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'F3 V - F10 '!$B$6:$B$16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'F3 V - F10 '!$E$6:$E$16</c:f>
              <c:numCache>
                <c:formatCode>0.0%</c:formatCode>
                <c:ptCount val="11"/>
                <c:pt idx="0">
                  <c:v>5.0827528033589022E-3</c:v>
                </c:pt>
                <c:pt idx="1">
                  <c:v>5.6624229785249471E-3</c:v>
                </c:pt>
                <c:pt idx="2">
                  <c:v>7.3282926052638175E-3</c:v>
                </c:pt>
                <c:pt idx="3">
                  <c:v>1.0454603276093145E-2</c:v>
                </c:pt>
                <c:pt idx="4">
                  <c:v>8.6052424861458466E-3</c:v>
                </c:pt>
                <c:pt idx="5">
                  <c:v>7.5530881664101265E-3</c:v>
                </c:pt>
                <c:pt idx="6">
                  <c:v>5.7564023012635834E-3</c:v>
                </c:pt>
                <c:pt idx="7">
                  <c:v>6.652682616379739E-3</c:v>
                </c:pt>
                <c:pt idx="8">
                  <c:v>1.0465139916608109E-2</c:v>
                </c:pt>
                <c:pt idx="9">
                  <c:v>9.6522917248167417E-3</c:v>
                </c:pt>
                <c:pt idx="10">
                  <c:v>1.0122530755848468E-2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6B3-4203-93B4-B3E7DDF27D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8227519"/>
        <c:axId val="1558227103"/>
      </c:lineChart>
      <c:catAx>
        <c:axId val="155822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58225023"/>
        <c:crosses val="autoZero"/>
        <c:auto val="1"/>
        <c:lblAlgn val="ctr"/>
        <c:lblOffset val="100"/>
        <c:noMultiLvlLbl val="0"/>
      </c:catAx>
      <c:valAx>
        <c:axId val="1558225023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58227935"/>
        <c:crosses val="autoZero"/>
        <c:crossBetween val="between"/>
      </c:valAx>
      <c:valAx>
        <c:axId val="1558227103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58227519"/>
        <c:crosses val="max"/>
        <c:crossBetween val="between"/>
      </c:valAx>
      <c:catAx>
        <c:axId val="15582275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822710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72995616442163E-2"/>
          <c:y val="0.18748960695389266"/>
          <c:w val="0.87574523956734074"/>
          <c:h val="0.51256519274376422"/>
        </c:manualLayout>
      </c:layout>
      <c:lineChart>
        <c:grouping val="standard"/>
        <c:varyColors val="0"/>
        <c:ser>
          <c:idx val="0"/>
          <c:order val="2"/>
          <c:tx>
            <c:strRef>
              <c:f>'F4'!$A$6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PRECIOS'!$J$123:$J$134</c:f>
              <c:numCache>
                <c:formatCode>#,##0.0</c:formatCode>
                <c:ptCount val="12"/>
                <c:pt idx="0">
                  <c:v>23.181818181818176</c:v>
                </c:pt>
                <c:pt idx="1">
                  <c:v>23.609142857142864</c:v>
                </c:pt>
                <c:pt idx="2">
                  <c:v>25.495913043478257</c:v>
                </c:pt>
                <c:pt idx="3">
                  <c:v>24.6279</c:v>
                </c:pt>
                <c:pt idx="4">
                  <c:v>21.875086956521738</c:v>
                </c:pt>
                <c:pt idx="5">
                  <c:v>21.531478260869566</c:v>
                </c:pt>
                <c:pt idx="6">
                  <c:v>19.086956521739129</c:v>
                </c:pt>
                <c:pt idx="7">
                  <c:v>19.444999999999997</c:v>
                </c:pt>
                <c:pt idx="8">
                  <c:v>18.841000000000001</c:v>
                </c:pt>
                <c:pt idx="9">
                  <c:v>19.391714285714286</c:v>
                </c:pt>
                <c:pt idx="10">
                  <c:v>21.150434782608698</c:v>
                </c:pt>
                <c:pt idx="11">
                  <c:v>23.575318181818187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0B-4404-B4C6-16304A7E0AC2}"/>
            </c:ext>
          </c:extLst>
        </c:ser>
        <c:ser>
          <c:idx val="3"/>
          <c:order val="3"/>
          <c:tx>
            <c:strRef>
              <c:f>'F4'!$A$7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PRECIOS'!$J$135:$J$146</c:f>
              <c:numCache>
                <c:formatCode>#,##0.0</c:formatCode>
                <c:ptCount val="12"/>
                <c:pt idx="0">
                  <c:v>24.020565217391304</c:v>
                </c:pt>
                <c:pt idx="1">
                  <c:v>22.651238095238092</c:v>
                </c:pt>
                <c:pt idx="2">
                  <c:v>21.220333333333336</c:v>
                </c:pt>
                <c:pt idx="3">
                  <c:v>24.405368421052625</c:v>
                </c:pt>
                <c:pt idx="4">
                  <c:v>25.045173913043477</c:v>
                </c:pt>
                <c:pt idx="5">
                  <c:v>23.52118181818182</c:v>
                </c:pt>
                <c:pt idx="6">
                  <c:v>23.707714285714292</c:v>
                </c:pt>
                <c:pt idx="7">
                  <c:v>23.907913043478256</c:v>
                </c:pt>
                <c:pt idx="8">
                  <c:v>24.080619047619052</c:v>
                </c:pt>
                <c:pt idx="9">
                  <c:v>22.462727272727278</c:v>
                </c:pt>
                <c:pt idx="10">
                  <c:v>23.208681818181816</c:v>
                </c:pt>
                <c:pt idx="11">
                  <c:v>24.313380952380953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40B-4404-B4C6-16304A7E0AC2}"/>
            </c:ext>
          </c:extLst>
        </c:ser>
        <c:ser>
          <c:idx val="4"/>
          <c:order val="4"/>
          <c:tx>
            <c:strRef>
              <c:f>'F4'!$A$8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PRECIOS'!$J$147:$J$158</c:f>
              <c:numCache>
                <c:formatCode>#,##0.0</c:formatCode>
                <c:ptCount val="12"/>
                <c:pt idx="0">
                  <c:v>23.484999999999999</c:v>
                </c:pt>
                <c:pt idx="1">
                  <c:v>22.857809523809532</c:v>
                </c:pt>
                <c:pt idx="2">
                  <c:v>24.190380952380956</c:v>
                </c:pt>
                <c:pt idx="3">
                  <c:v>27.10704545454545</c:v>
                </c:pt>
                <c:pt idx="4">
                  <c:v>28.994565217391305</c:v>
                </c:pt>
                <c:pt idx="5">
                  <c:v>30.526050000000001</c:v>
                </c:pt>
                <c:pt idx="6">
                  <c:v>30.093782608695648</c:v>
                </c:pt>
                <c:pt idx="7">
                  <c:v>30.008652173913045</c:v>
                </c:pt>
                <c:pt idx="8">
                  <c:v>29.576761904761913</c:v>
                </c:pt>
                <c:pt idx="9">
                  <c:v>31.91134782608696</c:v>
                </c:pt>
                <c:pt idx="10">
                  <c:v>32.544000000000004</c:v>
                </c:pt>
                <c:pt idx="11">
                  <c:v>31.235454545454541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40B-4404-B4C6-16304A7E0AC2}"/>
            </c:ext>
          </c:extLst>
        </c:ser>
        <c:ser>
          <c:idx val="5"/>
          <c:order val="5"/>
          <c:tx>
            <c:strRef>
              <c:f>'F4'!$A$9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0B-4404-B4C6-16304A7E0AC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0B-4404-B4C6-16304A7E0AC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0B-4404-B4C6-16304A7E0AC2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40B-4404-B4C6-16304A7E0AC2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0B-4404-B4C6-16304A7E0AC2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40B-4404-B4C6-16304A7E0AC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40B-4404-B4C6-16304A7E0AC2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40B-4404-B4C6-16304A7E0AC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EC-4CCE-919B-63CE8D9A62E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E8-4F4F-ACA4-652E209FFDF9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3F3-4591-814B-5CCA44963211}"/>
                </c:ext>
              </c:extLst>
            </c:dLbl>
            <c:dLbl>
              <c:idx val="11"/>
              <c:layout>
                <c:manualLayout>
                  <c:x val="-8.819444444444444E-3"/>
                  <c:y val="-4.9512670565302161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6C277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40-44F2-8AFA-DDB46EC4EA3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00" b="1" i="0" u="none" strike="noStrike" kern="1200" baseline="0">
                    <a:solidFill>
                      <a:srgbClr val="F7931D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PRECIOS'!$J$159:$J$170</c:f>
              <c:numCache>
                <c:formatCode>#,##0.0</c:formatCode>
                <c:ptCount val="12"/>
                <c:pt idx="0">
                  <c:v>30.407478260869567</c:v>
                </c:pt>
                <c:pt idx="1">
                  <c:v>32.024285712845511</c:v>
                </c:pt>
                <c:pt idx="2">
                  <c:v>32.939238095238096</c:v>
                </c:pt>
                <c:pt idx="3">
                  <c:v>32.940523809523796</c:v>
                </c:pt>
                <c:pt idx="4">
                  <c:v>32.844458333333336</c:v>
                </c:pt>
                <c:pt idx="5">
                  <c:v>35.346681818181807</c:v>
                </c:pt>
                <c:pt idx="6">
                  <c:v>36.869296296296291</c:v>
                </c:pt>
                <c:pt idx="7">
                  <c:v>38.156952380952383</c:v>
                </c:pt>
                <c:pt idx="8">
                  <c:v>41.083230769230767</c:v>
                </c:pt>
                <c:pt idx="9">
                  <c:v>47.633769230769225</c:v>
                </c:pt>
                <c:pt idx="10">
                  <c:v>49.128565217391305</c:v>
                </c:pt>
                <c:pt idx="11">
                  <c:v>56.573045454545458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040B-4404-B4C6-16304A7E0AC2}"/>
            </c:ext>
          </c:extLst>
        </c:ser>
        <c:ser>
          <c:idx val="6"/>
          <c:order val="6"/>
          <c:tx>
            <c:strRef>
              <c:f>'F4'!$A$10</c:f>
              <c:strCache>
                <c:ptCount val="1"/>
                <c:pt idx="0">
                  <c:v>2026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PRECIOS'!$J$171</c:f>
              <c:numCache>
                <c:formatCode>#.##00</c:formatCode>
                <c:ptCount val="1"/>
                <c:pt idx="0">
                  <c:v>76.106999999999999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F4-4BA4-9526-DA2CD791B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720288"/>
        <c:axId val="1163719040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'F4'!$A$4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'INSUMO PRECIOS'!$J$99:$J$110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17.953999999999997</c:v>
                      </c:pt>
                      <c:pt idx="1">
                        <c:v>17.865210526315792</c:v>
                      </c:pt>
                      <c:pt idx="2">
                        <c:v>14.930227272727278</c:v>
                      </c:pt>
                      <c:pt idx="3">
                        <c:v>15.26095238095238</c:v>
                      </c:pt>
                      <c:pt idx="4">
                        <c:v>16.589400000000001</c:v>
                      </c:pt>
                      <c:pt idx="5">
                        <c:v>17.906045454545449</c:v>
                      </c:pt>
                      <c:pt idx="6">
                        <c:v>20.85108695652174</c:v>
                      </c:pt>
                      <c:pt idx="7">
                        <c:v>27.119904761904767</c:v>
                      </c:pt>
                      <c:pt idx="8">
                        <c:v>25.939454545454545</c:v>
                      </c:pt>
                      <c:pt idx="9">
                        <c:v>24.351181818181821</c:v>
                      </c:pt>
                      <c:pt idx="10">
                        <c:v>24.079904761904761</c:v>
                      </c:pt>
                      <c:pt idx="11">
                        <c:v>25.160238095238107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E-040B-4404-B4C6-16304A7E0AC2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'F4'!$A$5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x"/>
                  <c:size val="5"/>
                  <c:spPr>
                    <a:noFill/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'INSUMO PRECIOS'!$J$111:$J$122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25.921550000000003</c:v>
                      </c:pt>
                      <c:pt idx="1">
                        <c:v>27.33073684210526</c:v>
                      </c:pt>
                      <c:pt idx="2">
                        <c:v>25.733693715217395</c:v>
                      </c:pt>
                      <c:pt idx="3">
                        <c:v>25.843833333333329</c:v>
                      </c:pt>
                      <c:pt idx="4">
                        <c:v>27.610095238095237</c:v>
                      </c:pt>
                      <c:pt idx="5">
                        <c:v>27.062090909090916</c:v>
                      </c:pt>
                      <c:pt idx="6">
                        <c:v>25.736619047619051</c:v>
                      </c:pt>
                      <c:pt idx="7">
                        <c:v>23.9814090909091</c:v>
                      </c:pt>
                      <c:pt idx="8">
                        <c:v>23.239318181818181</c:v>
                      </c:pt>
                      <c:pt idx="9">
                        <c:v>23.48605263157895</c:v>
                      </c:pt>
                      <c:pt idx="10">
                        <c:v>24.121700000000008</c:v>
                      </c:pt>
                      <c:pt idx="11">
                        <c:v>22.575521739130437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040B-4404-B4C6-16304A7E0AC2}"/>
                  </c:ext>
                </c:extLst>
              </c15:ser>
            </c15:filteredLineSeries>
          </c:ext>
        </c:extLst>
      </c:lineChart>
      <c:catAx>
        <c:axId val="116372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19040"/>
        <c:crosses val="autoZero"/>
        <c:auto val="1"/>
        <c:lblAlgn val="ctr"/>
        <c:lblOffset val="100"/>
        <c:noMultiLvlLbl val="0"/>
      </c:catAx>
      <c:valAx>
        <c:axId val="1163719040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20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1986458333333334E-2"/>
          <c:y val="1.4822124756335285E-2"/>
          <c:w val="0.97801354166666665"/>
          <c:h val="0.106763157894736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09165701932027E-2"/>
          <c:y val="0.21523715041572186"/>
          <c:w val="0.88230081704961349"/>
          <c:h val="0.49681689342403629"/>
        </c:manualLayout>
      </c:layout>
      <c:lineChart>
        <c:grouping val="standard"/>
        <c:varyColors val="0"/>
        <c:ser>
          <c:idx val="0"/>
          <c:order val="2"/>
          <c:tx>
            <c:strRef>
              <c:f>'F4'!$A$6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PRECIOS'!$O$123:$O$134</c:f>
              <c:numCache>
                <c:formatCode>#,##0.0</c:formatCode>
                <c:ptCount val="12"/>
                <c:pt idx="0">
                  <c:v>9366.4995345744683</c:v>
                </c:pt>
                <c:pt idx="1">
                  <c:v>13049.799498441869</c:v>
                </c:pt>
                <c:pt idx="2">
                  <c:v>15293.577987614395</c:v>
                </c:pt>
                <c:pt idx="3">
                  <c:v>16776.095862330327</c:v>
                </c:pt>
                <c:pt idx="4">
                  <c:v>17862.182059403174</c:v>
                </c:pt>
                <c:pt idx="5">
                  <c:v>22730.313173429724</c:v>
                </c:pt>
                <c:pt idx="6">
                  <c:v>49456.531218865923</c:v>
                </c:pt>
                <c:pt idx="7">
                  <c:v>24942.133126656066</c:v>
                </c:pt>
                <c:pt idx="8">
                  <c:v>26106.945618604041</c:v>
                </c:pt>
                <c:pt idx="9">
                  <c:v>23907.912578897733</c:v>
                </c:pt>
                <c:pt idx="10">
                  <c:v>30752.705838013044</c:v>
                </c:pt>
                <c:pt idx="11">
                  <c:v>22864.186457995562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92-424E-9A25-3860BC492AFA}"/>
            </c:ext>
          </c:extLst>
        </c:ser>
        <c:ser>
          <c:idx val="3"/>
          <c:order val="3"/>
          <c:tx>
            <c:strRef>
              <c:f>'F4'!$A$7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PRECIOS'!$O$135:$O$146</c:f>
              <c:numCache>
                <c:formatCode>#,##0.0</c:formatCode>
                <c:ptCount val="12"/>
                <c:pt idx="0">
                  <c:v>25496.453676115194</c:v>
                </c:pt>
                <c:pt idx="1">
                  <c:v>33734.212148266313</c:v>
                </c:pt>
                <c:pt idx="2">
                  <c:v>58411.884142483555</c:v>
                </c:pt>
                <c:pt idx="3">
                  <c:v>27252.991631095814</c:v>
                </c:pt>
                <c:pt idx="4">
                  <c:v>25706.076473710993</c:v>
                </c:pt>
                <c:pt idx="5">
                  <c:v>16390.281632142858</c:v>
                </c:pt>
                <c:pt idx="6">
                  <c:v>26147.379770997253</c:v>
                </c:pt>
                <c:pt idx="7">
                  <c:v>27570.78</c:v>
                </c:pt>
                <c:pt idx="8">
                  <c:v>17889.809114145395</c:v>
                </c:pt>
                <c:pt idx="9">
                  <c:v>21135.302298323517</c:v>
                </c:pt>
                <c:pt idx="10">
                  <c:v>17716.158030585633</c:v>
                </c:pt>
                <c:pt idx="11">
                  <c:v>33136.408522202772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92-424E-9A25-3860BC492AFA}"/>
            </c:ext>
          </c:extLst>
        </c:ser>
        <c:ser>
          <c:idx val="4"/>
          <c:order val="4"/>
          <c:tx>
            <c:strRef>
              <c:f>'F4'!$A$8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PRECIOS'!$O$147:$O$158</c:f>
              <c:numCache>
                <c:formatCode>#,##0.0</c:formatCode>
                <c:ptCount val="12"/>
                <c:pt idx="0">
                  <c:v>18637.052926082106</c:v>
                </c:pt>
                <c:pt idx="1">
                  <c:v>23176.992333352027</c:v>
                </c:pt>
                <c:pt idx="2">
                  <c:v>16867.854562408182</c:v>
                </c:pt>
                <c:pt idx="3">
                  <c:v>10041.569193112304</c:v>
                </c:pt>
                <c:pt idx="4">
                  <c:v>10380.975957634599</c:v>
                </c:pt>
                <c:pt idx="5">
                  <c:v>10205.478216459858</c:v>
                </c:pt>
                <c:pt idx="6">
                  <c:v>9582.6221467446085</c:v>
                </c:pt>
                <c:pt idx="7">
                  <c:v>9281.6978089347595</c:v>
                </c:pt>
                <c:pt idx="8">
                  <c:v>8647.4163453640631</c:v>
                </c:pt>
                <c:pt idx="9">
                  <c:v>8642.3320515166452</c:v>
                </c:pt>
                <c:pt idx="10">
                  <c:v>10481.493420304441</c:v>
                </c:pt>
                <c:pt idx="11">
                  <c:v>10356.567244601081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92-424E-9A25-3860BC492AFA}"/>
            </c:ext>
          </c:extLst>
        </c:ser>
        <c:ser>
          <c:idx val="5"/>
          <c:order val="5"/>
          <c:tx>
            <c:strRef>
              <c:f>'F4'!$A$9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092-424E-9A25-3860BC492AF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92-424E-9A25-3860BC492AF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92-424E-9A25-3860BC492AF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92-424E-9A25-3860BC492AF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092-424E-9A25-3860BC492AF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92-424E-9A25-3860BC492AF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092-424E-9A25-3860BC492AF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92-42FF-A7B0-EC467D6CC31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C1-40AD-8B42-F003CF4C20D8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50-49F2-8D7B-AB1064A086EA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B0-43F3-9D93-A5FCA9EC9B83}"/>
                </c:ext>
              </c:extLst>
            </c:dLbl>
            <c:dLbl>
              <c:idx val="11"/>
              <c:layout>
                <c:manualLayout>
                  <c:x val="0"/>
                  <c:y val="-4.9512670565302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B0-43F3-9D93-A5FCA9EC9B8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00" b="1" i="0" u="none" strike="noStrike" kern="1200" baseline="0">
                    <a:solidFill>
                      <a:srgbClr val="6C277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PRECIOS'!$O$159:$O$170</c:f>
              <c:numCache>
                <c:formatCode>#,##0.0</c:formatCode>
                <c:ptCount val="12"/>
                <c:pt idx="0">
                  <c:v>9259.6632380280444</c:v>
                </c:pt>
                <c:pt idx="1">
                  <c:v>8217.7694232468039</c:v>
                </c:pt>
                <c:pt idx="2">
                  <c:v>9239.90634776566</c:v>
                </c:pt>
                <c:pt idx="3">
                  <c:v>8910.1090161570137</c:v>
                </c:pt>
                <c:pt idx="4">
                  <c:v>9253.4434421995393</c:v>
                </c:pt>
                <c:pt idx="5">
                  <c:v>9156.0202801073392</c:v>
                </c:pt>
                <c:pt idx="6">
                  <c:v>7680.0666211462185</c:v>
                </c:pt>
                <c:pt idx="7">
                  <c:v>7986.6008740732914</c:v>
                </c:pt>
                <c:pt idx="8">
                  <c:v>9417.2095184445861</c:v>
                </c:pt>
                <c:pt idx="9">
                  <c:v>9393.6111812420804</c:v>
                </c:pt>
                <c:pt idx="10">
                  <c:v>8783.83110481115</c:v>
                </c:pt>
                <c:pt idx="11">
                  <c:v>8384.5724773336879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092-424E-9A25-3860BC492AFA}"/>
            </c:ext>
          </c:extLst>
        </c:ser>
        <c:ser>
          <c:idx val="6"/>
          <c:order val="6"/>
          <c:tx>
            <c:strRef>
              <c:f>'F4'!$A$10</c:f>
              <c:strCache>
                <c:ptCount val="1"/>
                <c:pt idx="0">
                  <c:v>2026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7013888888888886E-2"/>
                  <c:y val="-0.210428849902534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34-4E4C-8EB4-E00641D17B0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PRECIOS'!$O$171</c:f>
              <c:numCache>
                <c:formatCode>#.##00</c:formatCode>
                <c:ptCount val="1"/>
                <c:pt idx="0">
                  <c:v>9741.5099431359577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34-4E4C-8EB4-E00641D17B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720288"/>
        <c:axId val="1163719040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'F4'!$A$4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'INSUMO PRECIOS'!$O$99:$O$110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4761.0531327993112</c:v>
                      </c:pt>
                      <c:pt idx="1">
                        <c:v>5101.2826425465964</c:v>
                      </c:pt>
                      <c:pt idx="2">
                        <c:v>5013.7530713639426</c:v>
                      </c:pt>
                      <c:pt idx="3">
                        <c:v>5190.9684410638683</c:v>
                      </c:pt>
                      <c:pt idx="4">
                        <c:v>5194.2453321875946</c:v>
                      </c:pt>
                      <c:pt idx="5">
                        <c:v>3973.9150701062968</c:v>
                      </c:pt>
                      <c:pt idx="6">
                        <c:v>4018.6535548640709</c:v>
                      </c:pt>
                      <c:pt idx="7">
                        <c:v>4338.1150444853356</c:v>
                      </c:pt>
                      <c:pt idx="8">
                        <c:v>3819.9049454940196</c:v>
                      </c:pt>
                      <c:pt idx="9">
                        <c:v>4253.6904555684996</c:v>
                      </c:pt>
                      <c:pt idx="10">
                        <c:v>4166.3098436403252</c:v>
                      </c:pt>
                      <c:pt idx="11">
                        <c:v>4482.0619931386518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C-A092-424E-9A25-3860BC492AFA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'F4'!$A$5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x"/>
                  <c:size val="5"/>
                  <c:spPr>
                    <a:noFill/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'INSUMO PRECIOS'!$O$111:$O$122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5098.43</c:v>
                      </c:pt>
                      <c:pt idx="1">
                        <c:v>5749.83</c:v>
                      </c:pt>
                      <c:pt idx="2">
                        <c:v>5529.44</c:v>
                      </c:pt>
                      <c:pt idx="3">
                        <c:v>6498.85</c:v>
                      </c:pt>
                      <c:pt idx="4">
                        <c:v>6354.63</c:v>
                      </c:pt>
                      <c:pt idx="5">
                        <c:v>6791.16</c:v>
                      </c:pt>
                      <c:pt idx="6">
                        <c:v>6052.52</c:v>
                      </c:pt>
                      <c:pt idx="7">
                        <c:v>7062.95</c:v>
                      </c:pt>
                      <c:pt idx="8">
                        <c:v>6833.1</c:v>
                      </c:pt>
                      <c:pt idx="9">
                        <c:v>7226.77</c:v>
                      </c:pt>
                      <c:pt idx="10">
                        <c:v>8368.6</c:v>
                      </c:pt>
                      <c:pt idx="11">
                        <c:v>9227.23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0-A092-424E-9A25-3860BC492AFA}"/>
                  </c:ext>
                </c:extLst>
              </c15:ser>
            </c15:filteredLineSeries>
          </c:ext>
        </c:extLst>
      </c:lineChart>
      <c:catAx>
        <c:axId val="116372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19040"/>
        <c:crosses val="autoZero"/>
        <c:auto val="1"/>
        <c:lblAlgn val="ctr"/>
        <c:lblOffset val="100"/>
        <c:noMultiLvlLbl val="0"/>
      </c:catAx>
      <c:valAx>
        <c:axId val="1163719040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20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385763888888889E-2"/>
          <c:y val="0"/>
          <c:w val="0.97614236111111108"/>
          <c:h val="0.131519493177387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277083333333338E-2"/>
          <c:y val="0.29862475633528257"/>
          <c:w val="0.87580625000000001"/>
          <c:h val="0.38576900584795321"/>
        </c:manualLayout>
      </c:layout>
      <c:lineChart>
        <c:grouping val="standard"/>
        <c:varyColors val="0"/>
        <c:ser>
          <c:idx val="0"/>
          <c:order val="2"/>
          <c:tx>
            <c:strRef>
              <c:f>'F4'!$A$6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PRECIOS'!$K$123:$K$134</c:f>
              <c:numCache>
                <c:formatCode>#,##0.0</c:formatCode>
                <c:ptCount val="12"/>
                <c:pt idx="0">
                  <c:v>9774.6032076884476</c:v>
                </c:pt>
                <c:pt idx="1">
                  <c:v>9912.9677268180603</c:v>
                </c:pt>
                <c:pt idx="2">
                  <c:v>10344.720825534074</c:v>
                </c:pt>
                <c:pt idx="3">
                  <c:v>10245.881761583096</c:v>
                </c:pt>
                <c:pt idx="4">
                  <c:v>9375.309126685006</c:v>
                </c:pt>
                <c:pt idx="5">
                  <c:v>9062.7125545500785</c:v>
                </c:pt>
                <c:pt idx="6">
                  <c:v>7539.968882205575</c:v>
                </c:pt>
                <c:pt idx="7">
                  <c:v>7949.2693874671531</c:v>
                </c:pt>
                <c:pt idx="8">
                  <c:v>7621.2864103744014</c:v>
                </c:pt>
                <c:pt idx="9">
                  <c:v>7568.2656702604145</c:v>
                </c:pt>
                <c:pt idx="10">
                  <c:v>8073.4304799486545</c:v>
                </c:pt>
                <c:pt idx="11">
                  <c:v>8417.9374656279015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98-4D2F-A07E-3BAFB6B92CE7}"/>
            </c:ext>
          </c:extLst>
        </c:ser>
        <c:ser>
          <c:idx val="3"/>
          <c:order val="3"/>
          <c:tx>
            <c:strRef>
              <c:f>'F4'!$A$7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PRECIOS'!$K$135:$K$146</c:f>
              <c:numCache>
                <c:formatCode>#,##0.0</c:formatCode>
                <c:ptCount val="12"/>
                <c:pt idx="0">
                  <c:v>8972.3325386461092</c:v>
                </c:pt>
                <c:pt idx="1">
                  <c:v>9152.8132267386918</c:v>
                </c:pt>
                <c:pt idx="2">
                  <c:v>8886.2898816557608</c:v>
                </c:pt>
                <c:pt idx="3">
                  <c:v>8939.2878923883382</c:v>
                </c:pt>
                <c:pt idx="4">
                  <c:v>8486.0307328478302</c:v>
                </c:pt>
                <c:pt idx="5">
                  <c:v>8268.1131942362299</c:v>
                </c:pt>
                <c:pt idx="6">
                  <c:v>8411.1250807312463</c:v>
                </c:pt>
                <c:pt idx="7">
                  <c:v>8491.3505874269704</c:v>
                </c:pt>
                <c:pt idx="8">
                  <c:v>8406.5478605064836</c:v>
                </c:pt>
                <c:pt idx="9">
                  <c:v>8014.5613438749133</c:v>
                </c:pt>
                <c:pt idx="10">
                  <c:v>8113.7694427831821</c:v>
                </c:pt>
                <c:pt idx="11">
                  <c:v>8456.30938313349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98-4D2F-A07E-3BAFB6B92CE7}"/>
            </c:ext>
          </c:extLst>
        </c:ser>
        <c:ser>
          <c:idx val="4"/>
          <c:order val="4"/>
          <c:tx>
            <c:strRef>
              <c:f>'F4'!$A$8</c:f>
              <c:strCache>
                <c:ptCount val="1"/>
                <c:pt idx="0">
                  <c:v>2024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PRECIOS'!$K$147:$K$158</c:f>
              <c:numCache>
                <c:formatCode>#,##0.0</c:formatCode>
                <c:ptCount val="12"/>
                <c:pt idx="0">
                  <c:v>8450.5458650064375</c:v>
                </c:pt>
                <c:pt idx="1">
                  <c:v>8407.3562227938855</c:v>
                </c:pt>
                <c:pt idx="2">
                  <c:v>8689.9470806153458</c:v>
                </c:pt>
                <c:pt idx="3">
                  <c:v>9342.1460856292142</c:v>
                </c:pt>
                <c:pt idx="4">
                  <c:v>10399.251731301145</c:v>
                </c:pt>
                <c:pt idx="5">
                  <c:v>10195.032099331558</c:v>
                </c:pt>
                <c:pt idx="6">
                  <c:v>9765.2209187034186</c:v>
                </c:pt>
                <c:pt idx="7">
                  <c:v>9727.1863547934663</c:v>
                </c:pt>
                <c:pt idx="8">
                  <c:v>9250.7090492063762</c:v>
                </c:pt>
                <c:pt idx="9">
                  <c:v>9816.6174236643983</c:v>
                </c:pt>
                <c:pt idx="10">
                  <c:v>9465.2400017133095</c:v>
                </c:pt>
                <c:pt idx="11">
                  <c:v>9189.9267904356166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98-4D2F-A07E-3BAFB6B92CE7}"/>
            </c:ext>
          </c:extLst>
        </c:ser>
        <c:ser>
          <c:idx val="5"/>
          <c:order val="5"/>
          <c:tx>
            <c:strRef>
              <c:f>'F4'!$A$9</c:f>
              <c:strCache>
                <c:ptCount val="1"/>
                <c:pt idx="0">
                  <c:v>2025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E98-4D2F-A07E-3BAFB6B92CE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98-4D2F-A07E-3BAFB6B92CE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E98-4D2F-A07E-3BAFB6B92CE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E98-4D2F-A07E-3BAFB6B92CE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E98-4D2F-A07E-3BAFB6B92CE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E98-4D2F-A07E-3BAFB6B92CE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E98-4D2F-A07E-3BAFB6B92CE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E98-4D2F-A07E-3BAFB6B92CE7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65-41D6-A0C4-C891342F7979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95-43D6-A0C7-97886805C59B}"/>
                </c:ext>
              </c:extLst>
            </c:dLbl>
            <c:dLbl>
              <c:idx val="10"/>
              <c:layout>
                <c:manualLayout>
                  <c:x val="-5.7286805555555556E-2"/>
                  <c:y val="-8.109259259259261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6C277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D4-4B2B-A79A-A1621EE9B6A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PRECIOS'!$K$159:$K$169</c:f>
              <c:numCache>
                <c:formatCode>#,##0.0</c:formatCode>
                <c:ptCount val="11"/>
                <c:pt idx="0">
                  <c:v>9226.1614919977874</c:v>
                </c:pt>
                <c:pt idx="1">
                  <c:v>9767.5360025370555</c:v>
                </c:pt>
                <c:pt idx="2">
                  <c:v>10483.146591146729</c:v>
                </c:pt>
                <c:pt idx="3">
                  <c:v>10549.337814809867</c:v>
                </c:pt>
                <c:pt idx="4">
                  <c:v>10368.210859098044</c:v>
                </c:pt>
                <c:pt idx="5">
                  <c:v>10623.363567419015</c:v>
                </c:pt>
                <c:pt idx="6">
                  <c:v>11490.379998863395</c:v>
                </c:pt>
                <c:pt idx="7">
                  <c:v>10934.107765401088</c:v>
                </c:pt>
                <c:pt idx="8">
                  <c:v>10280.112795368797</c:v>
                </c:pt>
                <c:pt idx="9">
                  <c:v>11155.543714649693</c:v>
                </c:pt>
                <c:pt idx="10">
                  <c:v>11174.611293220087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E98-4D2F-A07E-3BAFB6B92CE7}"/>
            </c:ext>
          </c:extLst>
        </c:ser>
        <c:ser>
          <c:idx val="6"/>
          <c:order val="6"/>
          <c:tx>
            <c:strRef>
              <c:f>'F4'!$A$10</c:f>
              <c:strCache>
                <c:ptCount val="1"/>
                <c:pt idx="0">
                  <c:v>2026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9375000000000001E-2"/>
                  <c:y val="-6.8079922027290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23-4F27-B8C4-7ABE9F4CA5A2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'F4'!$A$11:$A$22</c:f>
              <c:strCache>
                <c:ptCount val="12"/>
                <c:pt idx="0">
                  <c:v>Enero</c:v>
                </c:pt>
                <c:pt idx="1">
                  <c:v>Febrero</c:v>
                </c:pt>
                <c:pt idx="2">
                  <c:v>Marzo</c:v>
                </c:pt>
                <c:pt idx="3">
                  <c:v>Abril</c:v>
                </c:pt>
                <c:pt idx="4">
                  <c:v>Mayo</c:v>
                </c:pt>
                <c:pt idx="5">
                  <c:v>Junio</c:v>
                </c:pt>
                <c:pt idx="6">
                  <c:v>Julio</c:v>
                </c:pt>
                <c:pt idx="7">
                  <c:v>Agosto</c:v>
                </c:pt>
                <c:pt idx="8">
                  <c:v>Septiembre</c:v>
                </c:pt>
                <c:pt idx="9">
                  <c:v>Octubre</c:v>
                </c:pt>
                <c:pt idx="10">
                  <c:v>Noviembre</c:v>
                </c:pt>
                <c:pt idx="11">
                  <c:v>Diciembre</c:v>
                </c:pt>
              </c:strCache>
            </c:strRef>
          </c:cat>
          <c:val>
            <c:numRef>
              <c:f>'INSUMO PRECIOS'!$K$171</c:f>
              <c:numCache>
                <c:formatCode>#.##00</c:formatCode>
                <c:ptCount val="1"/>
                <c:pt idx="0">
                  <c:v>13029.330323286127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23-4F27-B8C4-7ABE9F4CA5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3720288"/>
        <c:axId val="1163719040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'F4'!$A$4</c15:sqref>
                        </c15:formulaRef>
                      </c:ext>
                    </c:extLst>
                    <c:strCache>
                      <c:ptCount val="1"/>
                      <c:pt idx="0">
                        <c:v>2020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cat>
                  <c:strRef>
                    <c:extLst>
                      <c:ext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'INSUMO PRECIOS'!$K$99:$K$110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6065.8036296936434</c:v>
                      </c:pt>
                      <c:pt idx="1">
                        <c:v>5695.2410745200195</c:v>
                      </c:pt>
                      <c:pt idx="2">
                        <c:v>5195.1974461630707</c:v>
                      </c:pt>
                      <c:pt idx="3">
                        <c:v>5048.0650116446177</c:v>
                      </c:pt>
                      <c:pt idx="4">
                        <c:v>5246.0140390483084</c:v>
                      </c:pt>
                      <c:pt idx="5">
                        <c:v>5723.6058356007552</c:v>
                      </c:pt>
                      <c:pt idx="6">
                        <c:v>6332.4194046823923</c:v>
                      </c:pt>
                      <c:pt idx="7">
                        <c:v>6443.4557928711274</c:v>
                      </c:pt>
                      <c:pt idx="8">
                        <c:v>6681.4850831103313</c:v>
                      </c:pt>
                      <c:pt idx="9">
                        <c:v>6744.6475727485968</c:v>
                      </c:pt>
                      <c:pt idx="10">
                        <c:v>7085.2744526442448</c:v>
                      </c:pt>
                      <c:pt idx="11">
                        <c:v>7805.4727596606645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D-3E98-4D2F-A07E-3BAFB6B92CE7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'F4'!$A$5</c15:sqref>
                        </c15:formulaRef>
                      </c:ext>
                    </c:extLst>
                    <c:strCache>
                      <c:ptCount val="1"/>
                      <c:pt idx="0">
                        <c:v>2021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x"/>
                  <c:size val="5"/>
                  <c:spPr>
                    <a:noFill/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'F4'!$A$11:$A$22</c15:sqref>
                        </c15:formulaRef>
                      </c:ext>
                    </c:extLst>
                    <c:strCache>
                      <c:ptCount val="12"/>
                      <c:pt idx="0">
                        <c:v>Enero</c:v>
                      </c:pt>
                      <c:pt idx="1">
                        <c:v>Febrero</c:v>
                      </c:pt>
                      <c:pt idx="2">
                        <c:v>Marzo</c:v>
                      </c:pt>
                      <c:pt idx="3">
                        <c:v>Abril</c:v>
                      </c:pt>
                      <c:pt idx="4">
                        <c:v>Mayo</c:v>
                      </c:pt>
                      <c:pt idx="5">
                        <c:v>Junio</c:v>
                      </c:pt>
                      <c:pt idx="6">
                        <c:v>Julio</c:v>
                      </c:pt>
                      <c:pt idx="7">
                        <c:v>Agosto</c:v>
                      </c:pt>
                      <c:pt idx="8">
                        <c:v>Septiembre</c:v>
                      </c:pt>
                      <c:pt idx="9">
                        <c:v>Octubre</c:v>
                      </c:pt>
                      <c:pt idx="10">
                        <c:v>Noviembre</c:v>
                      </c:pt>
                      <c:pt idx="11">
                        <c:v>Diciembre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'INSUMO PRECIOS'!$K$111:$K$122</c15:sqref>
                        </c15:formulaRef>
                      </c:ext>
                    </c:extLst>
                    <c:numCache>
                      <c:formatCode>#,##0.0</c:formatCode>
                      <c:ptCount val="12"/>
                      <c:pt idx="0">
                        <c:v>7984.3559851143746</c:v>
                      </c:pt>
                      <c:pt idx="1">
                        <c:v>8490.0086421277283</c:v>
                      </c:pt>
                      <c:pt idx="2">
                        <c:v>8994.2447008497202</c:v>
                      </c:pt>
                      <c:pt idx="3">
                        <c:v>9399.3427279728639</c:v>
                      </c:pt>
                      <c:pt idx="4">
                        <c:v>10196.492925465216</c:v>
                      </c:pt>
                      <c:pt idx="5">
                        <c:v>9683.1613993512765</c:v>
                      </c:pt>
                      <c:pt idx="6">
                        <c:v>9590.6621347987148</c:v>
                      </c:pt>
                      <c:pt idx="7">
                        <c:v>9466.8175965906084</c:v>
                      </c:pt>
                      <c:pt idx="8">
                        <c:v>9397.6725579575741</c:v>
                      </c:pt>
                      <c:pt idx="9">
                        <c:v>9836.4888083981805</c:v>
                      </c:pt>
                      <c:pt idx="10">
                        <c:v>9631.1332651369521</c:v>
                      </c:pt>
                      <c:pt idx="11">
                        <c:v>9571.3865055514379</c:v>
                      </c:pt>
                    </c:numCache>
                  </c:numRef>
                </c: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0-3E98-4D2F-A07E-3BAFB6B92CE7}"/>
                  </c:ext>
                </c:extLst>
              </c15:ser>
            </c15:filteredLineSeries>
          </c:ext>
        </c:extLst>
      </c:lineChart>
      <c:catAx>
        <c:axId val="116372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19040"/>
        <c:crosses val="autoZero"/>
        <c:auto val="1"/>
        <c:lblAlgn val="ctr"/>
        <c:lblOffset val="100"/>
        <c:noMultiLvlLbl val="0"/>
      </c:catAx>
      <c:valAx>
        <c:axId val="1163719040"/>
        <c:scaling>
          <c:orientation val="minMax"/>
        </c:scaling>
        <c:delete val="0"/>
        <c:axPos val="l"/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" b="0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3720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5.8216374269005845E-3"/>
          <c:w val="1"/>
          <c:h val="0.10676315789473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503511580283228E-2"/>
          <c:y val="4.8758967356970787E-2"/>
          <c:w val="0.89819298245614021"/>
          <c:h val="0.7975913000320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'F10'!$A$2</c:f>
              <c:strCache>
                <c:ptCount val="1"/>
                <c:pt idx="0">
                  <c:v>Ingresos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'F10'!$B$1:$JQ$1</c:f>
              <c:numCache>
                <c:formatCode>mmm\-yy</c:formatCode>
                <c:ptCount val="27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  <c:pt idx="236">
                  <c:v>44805</c:v>
                </c:pt>
                <c:pt idx="237">
                  <c:v>44835</c:v>
                </c:pt>
                <c:pt idx="238">
                  <c:v>44866</c:v>
                </c:pt>
                <c:pt idx="239">
                  <c:v>44896</c:v>
                </c:pt>
                <c:pt idx="240">
                  <c:v>44927</c:v>
                </c:pt>
                <c:pt idx="241">
                  <c:v>44958</c:v>
                </c:pt>
                <c:pt idx="242">
                  <c:v>44986</c:v>
                </c:pt>
                <c:pt idx="243">
                  <c:v>45017</c:v>
                </c:pt>
                <c:pt idx="244">
                  <c:v>45047</c:v>
                </c:pt>
                <c:pt idx="245">
                  <c:v>45078</c:v>
                </c:pt>
                <c:pt idx="246">
                  <c:v>45108</c:v>
                </c:pt>
                <c:pt idx="247">
                  <c:v>45139</c:v>
                </c:pt>
                <c:pt idx="248">
                  <c:v>45170</c:v>
                </c:pt>
                <c:pt idx="249">
                  <c:v>45200</c:v>
                </c:pt>
                <c:pt idx="250">
                  <c:v>45231</c:v>
                </c:pt>
                <c:pt idx="251">
                  <c:v>45261</c:v>
                </c:pt>
                <c:pt idx="252">
                  <c:v>45292</c:v>
                </c:pt>
                <c:pt idx="253">
                  <c:v>45323</c:v>
                </c:pt>
                <c:pt idx="254">
                  <c:v>45352</c:v>
                </c:pt>
                <c:pt idx="255">
                  <c:v>45383</c:v>
                </c:pt>
                <c:pt idx="256">
                  <c:v>45413</c:v>
                </c:pt>
                <c:pt idx="257">
                  <c:v>45444</c:v>
                </c:pt>
                <c:pt idx="258">
                  <c:v>45474</c:v>
                </c:pt>
                <c:pt idx="259">
                  <c:v>45505</c:v>
                </c:pt>
                <c:pt idx="260">
                  <c:v>45536</c:v>
                </c:pt>
                <c:pt idx="261">
                  <c:v>45566</c:v>
                </c:pt>
                <c:pt idx="262">
                  <c:v>45597</c:v>
                </c:pt>
                <c:pt idx="263">
                  <c:v>45627</c:v>
                </c:pt>
                <c:pt idx="264">
                  <c:v>45658</c:v>
                </c:pt>
                <c:pt idx="265">
                  <c:v>45689</c:v>
                </c:pt>
                <c:pt idx="266">
                  <c:v>45717</c:v>
                </c:pt>
                <c:pt idx="267">
                  <c:v>45748</c:v>
                </c:pt>
                <c:pt idx="268">
                  <c:v>45778</c:v>
                </c:pt>
                <c:pt idx="269">
                  <c:v>45809</c:v>
                </c:pt>
                <c:pt idx="270">
                  <c:v>45839</c:v>
                </c:pt>
                <c:pt idx="271">
                  <c:v>45870</c:v>
                </c:pt>
                <c:pt idx="272">
                  <c:v>45901</c:v>
                </c:pt>
                <c:pt idx="273">
                  <c:v>45931</c:v>
                </c:pt>
                <c:pt idx="274">
                  <c:v>45962</c:v>
                </c:pt>
                <c:pt idx="275">
                  <c:v>45992</c:v>
                </c:pt>
              </c:numCache>
            </c:numRef>
          </c:cat>
          <c:val>
            <c:numRef>
              <c:f>'F10'!$B$2:$JQ$2</c:f>
              <c:numCache>
                <c:formatCode>#,##0</c:formatCode>
                <c:ptCount val="276"/>
                <c:pt idx="0">
                  <c:v>24.790775</c:v>
                </c:pt>
                <c:pt idx="1">
                  <c:v>21.0229218293</c:v>
                </c:pt>
                <c:pt idx="2">
                  <c:v>20.865324320900001</c:v>
                </c:pt>
                <c:pt idx="3">
                  <c:v>33.910563001299998</c:v>
                </c:pt>
                <c:pt idx="4">
                  <c:v>31.931552175700002</c:v>
                </c:pt>
                <c:pt idx="5">
                  <c:v>34.841163981299999</c:v>
                </c:pt>
                <c:pt idx="6">
                  <c:v>31.530512616999999</c:v>
                </c:pt>
                <c:pt idx="7">
                  <c:v>23.870281984899997</c:v>
                </c:pt>
                <c:pt idx="8">
                  <c:v>14.099171679200001</c:v>
                </c:pt>
                <c:pt idx="9">
                  <c:v>33.980320363200001</c:v>
                </c:pt>
                <c:pt idx="10">
                  <c:v>25.384994973999998</c:v>
                </c:pt>
                <c:pt idx="11">
                  <c:v>44.321313576199998</c:v>
                </c:pt>
                <c:pt idx="12">
                  <c:v>52.280913993599995</c:v>
                </c:pt>
                <c:pt idx="13">
                  <c:v>48.491024276599994</c:v>
                </c:pt>
                <c:pt idx="14">
                  <c:v>48.352536075800003</c:v>
                </c:pt>
                <c:pt idx="15">
                  <c:v>55.375695978899998</c:v>
                </c:pt>
                <c:pt idx="16">
                  <c:v>64.780332424700006</c:v>
                </c:pt>
                <c:pt idx="17">
                  <c:v>58.975620611300002</c:v>
                </c:pt>
                <c:pt idx="18">
                  <c:v>52.804382671300004</c:v>
                </c:pt>
                <c:pt idx="19">
                  <c:v>47.482693369700002</c:v>
                </c:pt>
                <c:pt idx="20">
                  <c:v>56.639816842400002</c:v>
                </c:pt>
                <c:pt idx="21">
                  <c:v>44.817214722800003</c:v>
                </c:pt>
                <c:pt idx="22">
                  <c:v>52.903766206100002</c:v>
                </c:pt>
                <c:pt idx="23">
                  <c:v>56.398203085799999</c:v>
                </c:pt>
                <c:pt idx="24">
                  <c:v>59.855786634000005</c:v>
                </c:pt>
                <c:pt idx="25">
                  <c:v>47.350518003600001</c:v>
                </c:pt>
                <c:pt idx="26">
                  <c:v>56.443166084299996</c:v>
                </c:pt>
                <c:pt idx="27">
                  <c:v>50.0528311108</c:v>
                </c:pt>
                <c:pt idx="28">
                  <c:v>168.41157505730001</c:v>
                </c:pt>
                <c:pt idx="29">
                  <c:v>82.294563717000003</c:v>
                </c:pt>
                <c:pt idx="30">
                  <c:v>79.413463255800011</c:v>
                </c:pt>
                <c:pt idx="31">
                  <c:v>75.801445155300001</c:v>
                </c:pt>
                <c:pt idx="32">
                  <c:v>75.403340127500002</c:v>
                </c:pt>
                <c:pt idx="33">
                  <c:v>71.795449059000006</c:v>
                </c:pt>
                <c:pt idx="34">
                  <c:v>83.094029776300005</c:v>
                </c:pt>
                <c:pt idx="35">
                  <c:v>83.17327225999999</c:v>
                </c:pt>
                <c:pt idx="36">
                  <c:v>92.089917310500013</c:v>
                </c:pt>
                <c:pt idx="37">
                  <c:v>69.933269366999994</c:v>
                </c:pt>
                <c:pt idx="38">
                  <c:v>95.619252990899994</c:v>
                </c:pt>
                <c:pt idx="39">
                  <c:v>93.444511362599997</c:v>
                </c:pt>
                <c:pt idx="40">
                  <c:v>152.47196630900001</c:v>
                </c:pt>
                <c:pt idx="41">
                  <c:v>102.4958458812</c:v>
                </c:pt>
                <c:pt idx="42">
                  <c:v>112.9920694649</c:v>
                </c:pt>
                <c:pt idx="43">
                  <c:v>143.34087047740002</c:v>
                </c:pt>
                <c:pt idx="44">
                  <c:v>83.785487918599998</c:v>
                </c:pt>
                <c:pt idx="45">
                  <c:v>124.65169681820001</c:v>
                </c:pt>
                <c:pt idx="46">
                  <c:v>140.7775011592</c:v>
                </c:pt>
                <c:pt idx="47">
                  <c:v>137.08571192649998</c:v>
                </c:pt>
                <c:pt idx="48">
                  <c:v>121.67820147490001</c:v>
                </c:pt>
                <c:pt idx="49">
                  <c:v>119.2435034455</c:v>
                </c:pt>
                <c:pt idx="50">
                  <c:v>119.1756387961</c:v>
                </c:pt>
                <c:pt idx="51">
                  <c:v>162.99031903119999</c:v>
                </c:pt>
                <c:pt idx="52">
                  <c:v>324.86950720940001</c:v>
                </c:pt>
                <c:pt idx="53">
                  <c:v>217.60384717310004</c:v>
                </c:pt>
                <c:pt idx="54">
                  <c:v>136.63294938039999</c:v>
                </c:pt>
                <c:pt idx="55">
                  <c:v>227.8922364913</c:v>
                </c:pt>
                <c:pt idx="56">
                  <c:v>150.98015380989997</c:v>
                </c:pt>
                <c:pt idx="57">
                  <c:v>195.07093483309998</c:v>
                </c:pt>
                <c:pt idx="58">
                  <c:v>207.04897982890003</c:v>
                </c:pt>
                <c:pt idx="59">
                  <c:v>197.19806656999998</c:v>
                </c:pt>
                <c:pt idx="60">
                  <c:v>241.21849768999999</c:v>
                </c:pt>
                <c:pt idx="61">
                  <c:v>210.55299284</c:v>
                </c:pt>
                <c:pt idx="62">
                  <c:v>191.76072638999997</c:v>
                </c:pt>
                <c:pt idx="63">
                  <c:v>220.32855609999999</c:v>
                </c:pt>
                <c:pt idx="64">
                  <c:v>225.42706230000002</c:v>
                </c:pt>
                <c:pt idx="65">
                  <c:v>210.07071166</c:v>
                </c:pt>
                <c:pt idx="66">
                  <c:v>241.51926726999994</c:v>
                </c:pt>
                <c:pt idx="67">
                  <c:v>250.87923733000002</c:v>
                </c:pt>
                <c:pt idx="68">
                  <c:v>208.87960527000001</c:v>
                </c:pt>
                <c:pt idx="69">
                  <c:v>217.05305566999999</c:v>
                </c:pt>
                <c:pt idx="70">
                  <c:v>218.55939778999999</c:v>
                </c:pt>
                <c:pt idx="71">
                  <c:v>262.41876603000009</c:v>
                </c:pt>
                <c:pt idx="72">
                  <c:v>158.31355892000002</c:v>
                </c:pt>
                <c:pt idx="73">
                  <c:v>169.93814819000002</c:v>
                </c:pt>
                <c:pt idx="74">
                  <c:v>188.95576747000001</c:v>
                </c:pt>
                <c:pt idx="75">
                  <c:v>156.43714577</c:v>
                </c:pt>
                <c:pt idx="76">
                  <c:v>159.97088526000002</c:v>
                </c:pt>
                <c:pt idx="77">
                  <c:v>141.56728570000001</c:v>
                </c:pt>
                <c:pt idx="78">
                  <c:v>198.46847800999998</c:v>
                </c:pt>
                <c:pt idx="79">
                  <c:v>189.80101730999999</c:v>
                </c:pt>
                <c:pt idx="80">
                  <c:v>177.88299204000003</c:v>
                </c:pt>
                <c:pt idx="81">
                  <c:v>168.31278655999998</c:v>
                </c:pt>
                <c:pt idx="82">
                  <c:v>203.57078572999998</c:v>
                </c:pt>
                <c:pt idx="83">
                  <c:v>210.14227947000001</c:v>
                </c:pt>
                <c:pt idx="84">
                  <c:v>222.67880960999997</c:v>
                </c:pt>
                <c:pt idx="85">
                  <c:v>195.98273715000002</c:v>
                </c:pt>
                <c:pt idx="86">
                  <c:v>225.13639380999996</c:v>
                </c:pt>
                <c:pt idx="87">
                  <c:v>233.23702481000001</c:v>
                </c:pt>
                <c:pt idx="88">
                  <c:v>294.66209220999997</c:v>
                </c:pt>
                <c:pt idx="89">
                  <c:v>292.92094499000001</c:v>
                </c:pt>
                <c:pt idx="90">
                  <c:v>233.74202341000003</c:v>
                </c:pt>
                <c:pt idx="91">
                  <c:v>330.99780821999997</c:v>
                </c:pt>
                <c:pt idx="92">
                  <c:v>276.44279213999999</c:v>
                </c:pt>
                <c:pt idx="93">
                  <c:v>365.12403363999999</c:v>
                </c:pt>
                <c:pt idx="94">
                  <c:v>285.74670226999996</c:v>
                </c:pt>
                <c:pt idx="95">
                  <c:v>365.78811274999998</c:v>
                </c:pt>
                <c:pt idx="96">
                  <c:v>303.44061843999998</c:v>
                </c:pt>
                <c:pt idx="97">
                  <c:v>363.11777595999996</c:v>
                </c:pt>
                <c:pt idx="98">
                  <c:v>326.44067879000005</c:v>
                </c:pt>
                <c:pt idx="99">
                  <c:v>562.98695383000006</c:v>
                </c:pt>
                <c:pt idx="100">
                  <c:v>414.71915636</c:v>
                </c:pt>
                <c:pt idx="101">
                  <c:v>460.19296823000002</c:v>
                </c:pt>
                <c:pt idx="102">
                  <c:v>396.62377388000004</c:v>
                </c:pt>
                <c:pt idx="103">
                  <c:v>483.14712243999998</c:v>
                </c:pt>
                <c:pt idx="104">
                  <c:v>419.13086724000004</c:v>
                </c:pt>
                <c:pt idx="105">
                  <c:v>436.49260148999997</c:v>
                </c:pt>
                <c:pt idx="106">
                  <c:v>522.52285176000009</c:v>
                </c:pt>
                <c:pt idx="107">
                  <c:v>633.85222813000007</c:v>
                </c:pt>
                <c:pt idx="108">
                  <c:v>499.11206289</c:v>
                </c:pt>
                <c:pt idx="109">
                  <c:v>516.19887239000002</c:v>
                </c:pt>
                <c:pt idx="110">
                  <c:v>666.55144756999994</c:v>
                </c:pt>
                <c:pt idx="111">
                  <c:v>480.21089315</c:v>
                </c:pt>
                <c:pt idx="112">
                  <c:v>729.04155447000005</c:v>
                </c:pt>
                <c:pt idx="113">
                  <c:v>757.18634106999991</c:v>
                </c:pt>
                <c:pt idx="114">
                  <c:v>495.91730030000002</c:v>
                </c:pt>
                <c:pt idx="115">
                  <c:v>771.59044613000003</c:v>
                </c:pt>
                <c:pt idx="116">
                  <c:v>548.50726827999995</c:v>
                </c:pt>
                <c:pt idx="117">
                  <c:v>816.846633</c:v>
                </c:pt>
                <c:pt idx="118">
                  <c:v>783.62382031000004</c:v>
                </c:pt>
                <c:pt idx="119">
                  <c:v>852.11382552999999</c:v>
                </c:pt>
                <c:pt idx="120">
                  <c:v>706.34589819000007</c:v>
                </c:pt>
                <c:pt idx="121">
                  <c:v>547.35246469000003</c:v>
                </c:pt>
                <c:pt idx="122">
                  <c:v>659.78976931999989</c:v>
                </c:pt>
                <c:pt idx="123">
                  <c:v>689.89118166999992</c:v>
                </c:pt>
                <c:pt idx="124">
                  <c:v>656.90785983000001</c:v>
                </c:pt>
                <c:pt idx="125">
                  <c:v>563.39685407999991</c:v>
                </c:pt>
                <c:pt idx="126">
                  <c:v>663.34180632000005</c:v>
                </c:pt>
                <c:pt idx="127">
                  <c:v>549.59814249999999</c:v>
                </c:pt>
                <c:pt idx="128">
                  <c:v>583.04901640000003</c:v>
                </c:pt>
                <c:pt idx="129">
                  <c:v>529.10373952999998</c:v>
                </c:pt>
                <c:pt idx="130">
                  <c:v>452.44756639999997</c:v>
                </c:pt>
                <c:pt idx="131">
                  <c:v>554.55924975000005</c:v>
                </c:pt>
                <c:pt idx="132">
                  <c:v>485.76125688000008</c:v>
                </c:pt>
                <c:pt idx="133">
                  <c:v>391.86818020999999</c:v>
                </c:pt>
                <c:pt idx="134">
                  <c:v>387.30718400000001</c:v>
                </c:pt>
                <c:pt idx="135">
                  <c:v>370.65397915000005</c:v>
                </c:pt>
                <c:pt idx="136">
                  <c:v>395.99328220000001</c:v>
                </c:pt>
                <c:pt idx="137">
                  <c:v>383.41332404000002</c:v>
                </c:pt>
                <c:pt idx="138">
                  <c:v>527.52916626000001</c:v>
                </c:pt>
                <c:pt idx="139">
                  <c:v>343.59800765999995</c:v>
                </c:pt>
                <c:pt idx="140">
                  <c:v>312.80689001999997</c:v>
                </c:pt>
                <c:pt idx="141">
                  <c:v>348.17548542999998</c:v>
                </c:pt>
                <c:pt idx="142">
                  <c:v>289.66129562000003</c:v>
                </c:pt>
                <c:pt idx="143">
                  <c:v>298.37189384000004</c:v>
                </c:pt>
                <c:pt idx="144">
                  <c:v>353.06189354000003</c:v>
                </c:pt>
                <c:pt idx="145">
                  <c:v>380.34819225000001</c:v>
                </c:pt>
                <c:pt idx="146">
                  <c:v>354.84380599999997</c:v>
                </c:pt>
                <c:pt idx="147">
                  <c:v>317.68875799</c:v>
                </c:pt>
                <c:pt idx="148">
                  <c:v>318.34660713</c:v>
                </c:pt>
                <c:pt idx="149">
                  <c:v>387.46795172000003</c:v>
                </c:pt>
                <c:pt idx="150">
                  <c:v>334.20962145000004</c:v>
                </c:pt>
                <c:pt idx="151">
                  <c:v>290.20829697999994</c:v>
                </c:pt>
                <c:pt idx="152">
                  <c:v>294.64106274</c:v>
                </c:pt>
                <c:pt idx="153">
                  <c:v>296.37012172999999</c:v>
                </c:pt>
                <c:pt idx="154">
                  <c:v>240.09435026</c:v>
                </c:pt>
                <c:pt idx="155">
                  <c:v>246.59595744000001</c:v>
                </c:pt>
                <c:pt idx="156">
                  <c:v>262.47577747000003</c:v>
                </c:pt>
                <c:pt idx="157">
                  <c:v>318.91737216999996</c:v>
                </c:pt>
                <c:pt idx="158">
                  <c:v>242.01768956000001</c:v>
                </c:pt>
                <c:pt idx="159">
                  <c:v>324.07020718000001</c:v>
                </c:pt>
                <c:pt idx="160">
                  <c:v>298.43410489999997</c:v>
                </c:pt>
                <c:pt idx="161">
                  <c:v>248.36505887000001</c:v>
                </c:pt>
                <c:pt idx="162">
                  <c:v>293.27026983000002</c:v>
                </c:pt>
                <c:pt idx="163">
                  <c:v>285.17133818999997</c:v>
                </c:pt>
                <c:pt idx="164">
                  <c:v>301.8371295</c:v>
                </c:pt>
                <c:pt idx="165">
                  <c:v>253.33927360000001</c:v>
                </c:pt>
                <c:pt idx="166">
                  <c:v>283.40649665999996</c:v>
                </c:pt>
                <c:pt idx="167">
                  <c:v>354.16881641000003</c:v>
                </c:pt>
                <c:pt idx="168">
                  <c:v>281.68300313999998</c:v>
                </c:pt>
                <c:pt idx="169">
                  <c:v>267.41722291000002</c:v>
                </c:pt>
                <c:pt idx="170">
                  <c:v>359.21690943999999</c:v>
                </c:pt>
                <c:pt idx="171">
                  <c:v>283.53828206999998</c:v>
                </c:pt>
                <c:pt idx="172">
                  <c:v>283.94472001999998</c:v>
                </c:pt>
                <c:pt idx="173">
                  <c:v>542.77681634999999</c:v>
                </c:pt>
                <c:pt idx="174">
                  <c:v>283.48536540000003</c:v>
                </c:pt>
                <c:pt idx="175">
                  <c:v>346.25165391000002</c:v>
                </c:pt>
                <c:pt idx="176">
                  <c:v>339.81448803000001</c:v>
                </c:pt>
                <c:pt idx="177">
                  <c:v>332.04945966000002</c:v>
                </c:pt>
                <c:pt idx="178">
                  <c:v>327.31030660000005</c:v>
                </c:pt>
                <c:pt idx="179">
                  <c:v>372.31525993999998</c:v>
                </c:pt>
                <c:pt idx="180">
                  <c:v>350.82696900000002</c:v>
                </c:pt>
                <c:pt idx="181">
                  <c:v>290.94582914999995</c:v>
                </c:pt>
                <c:pt idx="182">
                  <c:v>319.00925061999999</c:v>
                </c:pt>
                <c:pt idx="183">
                  <c:v>333.17373399000002</c:v>
                </c:pt>
                <c:pt idx="184">
                  <c:v>316.74781296000003</c:v>
                </c:pt>
                <c:pt idx="185">
                  <c:v>322.03835605</c:v>
                </c:pt>
                <c:pt idx="186">
                  <c:v>313.48789340999997</c:v>
                </c:pt>
                <c:pt idx="187">
                  <c:v>342.05301101999999</c:v>
                </c:pt>
                <c:pt idx="188">
                  <c:v>245.10906171999997</c:v>
                </c:pt>
                <c:pt idx="189">
                  <c:v>651.16932425999994</c:v>
                </c:pt>
                <c:pt idx="190">
                  <c:v>312.15390179000002</c:v>
                </c:pt>
                <c:pt idx="191">
                  <c:v>372.61782225999997</c:v>
                </c:pt>
                <c:pt idx="192">
                  <c:v>402.55723739000001</c:v>
                </c:pt>
                <c:pt idx="193">
                  <c:v>313.47297650000002</c:v>
                </c:pt>
                <c:pt idx="194">
                  <c:v>315.916695</c:v>
                </c:pt>
                <c:pt idx="195">
                  <c:v>314.05691481999997</c:v>
                </c:pt>
                <c:pt idx="196">
                  <c:v>416.92490198999997</c:v>
                </c:pt>
                <c:pt idx="197">
                  <c:v>349.45932852999999</c:v>
                </c:pt>
                <c:pt idx="198">
                  <c:v>363.90987394000001</c:v>
                </c:pt>
                <c:pt idx="199">
                  <c:v>331.61177390999995</c:v>
                </c:pt>
                <c:pt idx="200">
                  <c:v>283.44399370999997</c:v>
                </c:pt>
                <c:pt idx="201">
                  <c:v>351.35605500000003</c:v>
                </c:pt>
                <c:pt idx="202">
                  <c:v>309.69197098000001</c:v>
                </c:pt>
                <c:pt idx="203">
                  <c:v>351.17958980000003</c:v>
                </c:pt>
                <c:pt idx="204">
                  <c:v>304.86579845999995</c:v>
                </c:pt>
                <c:pt idx="205">
                  <c:v>341.03982379000001</c:v>
                </c:pt>
                <c:pt idx="206">
                  <c:v>354.86927447000005</c:v>
                </c:pt>
                <c:pt idx="207">
                  <c:v>225.26116959999999</c:v>
                </c:pt>
                <c:pt idx="208">
                  <c:v>236.18101508000001</c:v>
                </c:pt>
                <c:pt idx="209">
                  <c:v>215.83361456</c:v>
                </c:pt>
                <c:pt idx="210">
                  <c:v>214.26404511999999</c:v>
                </c:pt>
                <c:pt idx="211">
                  <c:v>228.35357033</c:v>
                </c:pt>
                <c:pt idx="212">
                  <c:v>266.91183667000001</c:v>
                </c:pt>
                <c:pt idx="213">
                  <c:v>230.45844405999998</c:v>
                </c:pt>
                <c:pt idx="214">
                  <c:v>238.42026784000004</c:v>
                </c:pt>
                <c:pt idx="215">
                  <c:v>334.71295688999999</c:v>
                </c:pt>
                <c:pt idx="216">
                  <c:v>168.27326840999999</c:v>
                </c:pt>
                <c:pt idx="217">
                  <c:v>270.68423531000002</c:v>
                </c:pt>
                <c:pt idx="218">
                  <c:v>198.54661745999996</c:v>
                </c:pt>
                <c:pt idx="219">
                  <c:v>292.91622821000004</c:v>
                </c:pt>
                <c:pt idx="220">
                  <c:v>283.76982420000007</c:v>
                </c:pt>
                <c:pt idx="221">
                  <c:v>365.12640426000002</c:v>
                </c:pt>
                <c:pt idx="222">
                  <c:v>236.068614</c:v>
                </c:pt>
                <c:pt idx="223">
                  <c:v>343.20308652</c:v>
                </c:pt>
                <c:pt idx="224">
                  <c:v>289.78613629999995</c:v>
                </c:pt>
                <c:pt idx="225">
                  <c:v>303.21710688999997</c:v>
                </c:pt>
                <c:pt idx="226">
                  <c:v>236.09853571000002</c:v>
                </c:pt>
                <c:pt idx="227">
                  <c:v>389.05292100999998</c:v>
                </c:pt>
                <c:pt idx="228">
                  <c:v>297.98869023999998</c:v>
                </c:pt>
                <c:pt idx="229">
                  <c:v>318.57993305000002</c:v>
                </c:pt>
                <c:pt idx="230">
                  <c:v>319.30994179000004</c:v>
                </c:pt>
                <c:pt idx="231">
                  <c:v>332.75165498000001</c:v>
                </c:pt>
                <c:pt idx="232">
                  <c:v>361.82290979999999</c:v>
                </c:pt>
                <c:pt idx="233">
                  <c:v>410.55681900000002</c:v>
                </c:pt>
                <c:pt idx="234">
                  <c:v>354.39737076</c:v>
                </c:pt>
                <c:pt idx="235">
                  <c:v>328.68013819999999</c:v>
                </c:pt>
                <c:pt idx="236">
                  <c:v>399.19760194999998</c:v>
                </c:pt>
                <c:pt idx="237">
                  <c:v>411.64968499999998</c:v>
                </c:pt>
                <c:pt idx="238">
                  <c:v>363.54671965000006</c:v>
                </c:pt>
                <c:pt idx="239">
                  <c:v>430.78410300000002</c:v>
                </c:pt>
                <c:pt idx="240">
                  <c:v>339.36046700000003</c:v>
                </c:pt>
                <c:pt idx="241">
                  <c:v>347.68163099999998</c:v>
                </c:pt>
                <c:pt idx="242">
                  <c:v>400.51061309999994</c:v>
                </c:pt>
                <c:pt idx="243">
                  <c:v>332.50448402999996</c:v>
                </c:pt>
                <c:pt idx="244">
                  <c:v>392.83053593</c:v>
                </c:pt>
                <c:pt idx="245">
                  <c:v>483.42443026000001</c:v>
                </c:pt>
                <c:pt idx="246">
                  <c:v>386.37538632999997</c:v>
                </c:pt>
                <c:pt idx="247">
                  <c:v>373.60922929000003</c:v>
                </c:pt>
                <c:pt idx="248">
                  <c:v>265.30966699999999</c:v>
                </c:pt>
                <c:pt idx="249">
                  <c:v>289.25683109000005</c:v>
                </c:pt>
                <c:pt idx="250">
                  <c:v>252.952585</c:v>
                </c:pt>
                <c:pt idx="251">
                  <c:v>269.5847096</c:v>
                </c:pt>
                <c:pt idx="252">
                  <c:v>293.07229025999999</c:v>
                </c:pt>
                <c:pt idx="253">
                  <c:v>388.41179099999999</c:v>
                </c:pt>
                <c:pt idx="254">
                  <c:v>227.61775606</c:v>
                </c:pt>
                <c:pt idx="255">
                  <c:v>341.65131643000001</c:v>
                </c:pt>
                <c:pt idx="256">
                  <c:v>444.29397064000005</c:v>
                </c:pt>
                <c:pt idx="257">
                  <c:v>336.55833133000004</c:v>
                </c:pt>
                <c:pt idx="258">
                  <c:v>364.85549207000003</c:v>
                </c:pt>
                <c:pt idx="259">
                  <c:v>517.21909268000002</c:v>
                </c:pt>
                <c:pt idx="260">
                  <c:v>521.20400737000011</c:v>
                </c:pt>
                <c:pt idx="261">
                  <c:v>508.85904355999998</c:v>
                </c:pt>
                <c:pt idx="262">
                  <c:v>482.83274544</c:v>
                </c:pt>
                <c:pt idx="263">
                  <c:v>494.47817527999996</c:v>
                </c:pt>
                <c:pt idx="264">
                  <c:v>470.02348843999999</c:v>
                </c:pt>
                <c:pt idx="265">
                  <c:v>498.75957539999996</c:v>
                </c:pt>
                <c:pt idx="266">
                  <c:v>385.79251624</c:v>
                </c:pt>
                <c:pt idx="267">
                  <c:v>706.72794845999999</c:v>
                </c:pt>
                <c:pt idx="268">
                  <c:v>586.21511629999998</c:v>
                </c:pt>
                <c:pt idx="269">
                  <c:v>721.73231897000005</c:v>
                </c:pt>
                <c:pt idx="270">
                  <c:v>799.10890747999997</c:v>
                </c:pt>
                <c:pt idx="271">
                  <c:v>673.64661264999995</c:v>
                </c:pt>
                <c:pt idx="272">
                  <c:v>677.46354719999988</c:v>
                </c:pt>
                <c:pt idx="273">
                  <c:v>711.81280381999989</c:v>
                </c:pt>
                <c:pt idx="274">
                  <c:v>522.76397651000002</c:v>
                </c:pt>
                <c:pt idx="275">
                  <c:v>728.91481071999999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BF-4058-9DB9-93A3F962FF4D}"/>
            </c:ext>
          </c:extLst>
        </c:ser>
        <c:ser>
          <c:idx val="1"/>
          <c:order val="1"/>
          <c:tx>
            <c:strRef>
              <c:f>'F10'!$A$3</c:f>
              <c:strCache>
                <c:ptCount val="1"/>
                <c:pt idx="0">
                  <c:v>Egresos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'F10'!$B$1:$JQ$1</c:f>
              <c:numCache>
                <c:formatCode>mmm\-yy</c:formatCode>
                <c:ptCount val="27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  <c:pt idx="236">
                  <c:v>44805</c:v>
                </c:pt>
                <c:pt idx="237">
                  <c:v>44835</c:v>
                </c:pt>
                <c:pt idx="238">
                  <c:v>44866</c:v>
                </c:pt>
                <c:pt idx="239">
                  <c:v>44896</c:v>
                </c:pt>
                <c:pt idx="240">
                  <c:v>44927</c:v>
                </c:pt>
                <c:pt idx="241">
                  <c:v>44958</c:v>
                </c:pt>
                <c:pt idx="242">
                  <c:v>44986</c:v>
                </c:pt>
                <c:pt idx="243">
                  <c:v>45017</c:v>
                </c:pt>
                <c:pt idx="244">
                  <c:v>45047</c:v>
                </c:pt>
                <c:pt idx="245">
                  <c:v>45078</c:v>
                </c:pt>
                <c:pt idx="246">
                  <c:v>45108</c:v>
                </c:pt>
                <c:pt idx="247">
                  <c:v>45139</c:v>
                </c:pt>
                <c:pt idx="248">
                  <c:v>45170</c:v>
                </c:pt>
                <c:pt idx="249">
                  <c:v>45200</c:v>
                </c:pt>
                <c:pt idx="250">
                  <c:v>45231</c:v>
                </c:pt>
                <c:pt idx="251">
                  <c:v>45261</c:v>
                </c:pt>
                <c:pt idx="252">
                  <c:v>45292</c:v>
                </c:pt>
                <c:pt idx="253">
                  <c:v>45323</c:v>
                </c:pt>
                <c:pt idx="254">
                  <c:v>45352</c:v>
                </c:pt>
                <c:pt idx="255">
                  <c:v>45383</c:v>
                </c:pt>
                <c:pt idx="256">
                  <c:v>45413</c:v>
                </c:pt>
                <c:pt idx="257">
                  <c:v>45444</c:v>
                </c:pt>
                <c:pt idx="258">
                  <c:v>45474</c:v>
                </c:pt>
                <c:pt idx="259">
                  <c:v>45505</c:v>
                </c:pt>
                <c:pt idx="260">
                  <c:v>45536</c:v>
                </c:pt>
                <c:pt idx="261">
                  <c:v>45566</c:v>
                </c:pt>
                <c:pt idx="262">
                  <c:v>45597</c:v>
                </c:pt>
                <c:pt idx="263">
                  <c:v>45627</c:v>
                </c:pt>
                <c:pt idx="264">
                  <c:v>45658</c:v>
                </c:pt>
                <c:pt idx="265">
                  <c:v>45689</c:v>
                </c:pt>
                <c:pt idx="266">
                  <c:v>45717</c:v>
                </c:pt>
                <c:pt idx="267">
                  <c:v>45748</c:v>
                </c:pt>
                <c:pt idx="268">
                  <c:v>45778</c:v>
                </c:pt>
                <c:pt idx="269">
                  <c:v>45809</c:v>
                </c:pt>
                <c:pt idx="270">
                  <c:v>45839</c:v>
                </c:pt>
                <c:pt idx="271">
                  <c:v>45870</c:v>
                </c:pt>
                <c:pt idx="272">
                  <c:v>45901</c:v>
                </c:pt>
                <c:pt idx="273">
                  <c:v>45931</c:v>
                </c:pt>
                <c:pt idx="274">
                  <c:v>45962</c:v>
                </c:pt>
                <c:pt idx="275">
                  <c:v>45992</c:v>
                </c:pt>
              </c:numCache>
            </c:numRef>
          </c:cat>
          <c:val>
            <c:numRef>
              <c:f>'F10'!$B$3:$JQ$3</c:f>
              <c:numCache>
                <c:formatCode>#,##0</c:formatCode>
                <c:ptCount val="276"/>
                <c:pt idx="0">
                  <c:v>-2.7415349999999998</c:v>
                </c:pt>
                <c:pt idx="1">
                  <c:v>-1.9348039309999998</c:v>
                </c:pt>
                <c:pt idx="2">
                  <c:v>-2.9442884771000002</c:v>
                </c:pt>
                <c:pt idx="3">
                  <c:v>-3.8920766751000002</c:v>
                </c:pt>
                <c:pt idx="4">
                  <c:v>-3.4760600244999993</c:v>
                </c:pt>
                <c:pt idx="5">
                  <c:v>-2.7025259890000002</c:v>
                </c:pt>
                <c:pt idx="6">
                  <c:v>-2.4761730209999997</c:v>
                </c:pt>
                <c:pt idx="7">
                  <c:v>-5.0658972815000007</c:v>
                </c:pt>
                <c:pt idx="8">
                  <c:v>-3.3284904322000002</c:v>
                </c:pt>
                <c:pt idx="9">
                  <c:v>-12.2176296591</c:v>
                </c:pt>
                <c:pt idx="10">
                  <c:v>-5.2676509080999994</c:v>
                </c:pt>
                <c:pt idx="11">
                  <c:v>-16.457753679</c:v>
                </c:pt>
                <c:pt idx="12">
                  <c:v>-9.3300067796999997</c:v>
                </c:pt>
                <c:pt idx="13">
                  <c:v>-15.771759559800001</c:v>
                </c:pt>
                <c:pt idx="14">
                  <c:v>-8.4095206506000011</c:v>
                </c:pt>
                <c:pt idx="15">
                  <c:v>-9.2630663537000011</c:v>
                </c:pt>
                <c:pt idx="16">
                  <c:v>-15.6263233355</c:v>
                </c:pt>
                <c:pt idx="17">
                  <c:v>-8.6327398210000013</c:v>
                </c:pt>
                <c:pt idx="18">
                  <c:v>-4.8961542841999997</c:v>
                </c:pt>
                <c:pt idx="19">
                  <c:v>-3.7111417222999998</c:v>
                </c:pt>
                <c:pt idx="20">
                  <c:v>-6.3386309124000002</c:v>
                </c:pt>
                <c:pt idx="21">
                  <c:v>-5.2907060405999999</c:v>
                </c:pt>
                <c:pt idx="22">
                  <c:v>-7.4414809475999997</c:v>
                </c:pt>
                <c:pt idx="23">
                  <c:v>-4.6652985423999995</c:v>
                </c:pt>
                <c:pt idx="24">
                  <c:v>-5.4457461410999999</c:v>
                </c:pt>
                <c:pt idx="25">
                  <c:v>-6.7150848273000001</c:v>
                </c:pt>
                <c:pt idx="26">
                  <c:v>-4.6041042237999994</c:v>
                </c:pt>
                <c:pt idx="27">
                  <c:v>-7.0114549255999998</c:v>
                </c:pt>
                <c:pt idx="28">
                  <c:v>-7.1091725080000003</c:v>
                </c:pt>
                <c:pt idx="29">
                  <c:v>-4.3946337547999992</c:v>
                </c:pt>
                <c:pt idx="30">
                  <c:v>-6.3464343892999997</c:v>
                </c:pt>
                <c:pt idx="31">
                  <c:v>-5.8977796936999995</c:v>
                </c:pt>
                <c:pt idx="32">
                  <c:v>-35.349788874299996</c:v>
                </c:pt>
                <c:pt idx="33">
                  <c:v>-5.2041592490999999</c:v>
                </c:pt>
                <c:pt idx="34">
                  <c:v>-11.213037765700001</c:v>
                </c:pt>
                <c:pt idx="35">
                  <c:v>-5.644293351</c:v>
                </c:pt>
                <c:pt idx="36">
                  <c:v>-8.0585063909999981</c:v>
                </c:pt>
                <c:pt idx="37">
                  <c:v>-6.7842630334000003</c:v>
                </c:pt>
                <c:pt idx="38">
                  <c:v>-10.3960029153</c:v>
                </c:pt>
                <c:pt idx="39">
                  <c:v>-6.8019763950000005</c:v>
                </c:pt>
                <c:pt idx="40">
                  <c:v>-8.6952143459999984</c:v>
                </c:pt>
                <c:pt idx="41">
                  <c:v>-7.7712050962999992</c:v>
                </c:pt>
                <c:pt idx="42">
                  <c:v>-16.4649128428</c:v>
                </c:pt>
                <c:pt idx="43">
                  <c:v>-21.2800927051</c:v>
                </c:pt>
                <c:pt idx="44">
                  <c:v>-20.5133683289</c:v>
                </c:pt>
                <c:pt idx="45">
                  <c:v>-15.591857597200001</c:v>
                </c:pt>
                <c:pt idx="46">
                  <c:v>-16.414122061900002</c:v>
                </c:pt>
                <c:pt idx="47">
                  <c:v>-17.3443463698</c:v>
                </c:pt>
                <c:pt idx="48">
                  <c:v>-8.7728870843000006</c:v>
                </c:pt>
                <c:pt idx="49">
                  <c:v>-14.829647716</c:v>
                </c:pt>
                <c:pt idx="50">
                  <c:v>-16.143054877799997</c:v>
                </c:pt>
                <c:pt idx="51">
                  <c:v>-15.2949683596</c:v>
                </c:pt>
                <c:pt idx="52">
                  <c:v>-18.526695499100001</c:v>
                </c:pt>
                <c:pt idx="53">
                  <c:v>-20.928451336099997</c:v>
                </c:pt>
                <c:pt idx="54">
                  <c:v>-13.775276440999999</c:v>
                </c:pt>
                <c:pt idx="55">
                  <c:v>-29.464849582999999</c:v>
                </c:pt>
                <c:pt idx="56">
                  <c:v>-23.605225669900001</c:v>
                </c:pt>
                <c:pt idx="57">
                  <c:v>-26.132015552999999</c:v>
                </c:pt>
                <c:pt idx="58">
                  <c:v>-19.295911267999998</c:v>
                </c:pt>
                <c:pt idx="59">
                  <c:v>-23.87602772</c:v>
                </c:pt>
                <c:pt idx="60">
                  <c:v>-15.42248309</c:v>
                </c:pt>
                <c:pt idx="61">
                  <c:v>-18.005289569999999</c:v>
                </c:pt>
                <c:pt idx="62">
                  <c:v>-15.381775810000001</c:v>
                </c:pt>
                <c:pt idx="63">
                  <c:v>-24.411034409999999</c:v>
                </c:pt>
                <c:pt idx="64">
                  <c:v>-33.581027879999994</c:v>
                </c:pt>
                <c:pt idx="65">
                  <c:v>-23.789559109999999</c:v>
                </c:pt>
                <c:pt idx="66">
                  <c:v>-21.86866272</c:v>
                </c:pt>
                <c:pt idx="67">
                  <c:v>-13.363118489999998</c:v>
                </c:pt>
                <c:pt idx="68">
                  <c:v>-18.231237359999998</c:v>
                </c:pt>
                <c:pt idx="69">
                  <c:v>-18.314536420000003</c:v>
                </c:pt>
                <c:pt idx="70">
                  <c:v>-15.713641489999999</c:v>
                </c:pt>
                <c:pt idx="71">
                  <c:v>-16.845523199999999</c:v>
                </c:pt>
                <c:pt idx="72">
                  <c:v>-16.059925809999999</c:v>
                </c:pt>
                <c:pt idx="73">
                  <c:v>-21.190733269999999</c:v>
                </c:pt>
                <c:pt idx="74">
                  <c:v>-11.606865839999999</c:v>
                </c:pt>
                <c:pt idx="75">
                  <c:v>-20.047013479999997</c:v>
                </c:pt>
                <c:pt idx="76">
                  <c:v>-20.387077649999998</c:v>
                </c:pt>
                <c:pt idx="77">
                  <c:v>-17.95071978</c:v>
                </c:pt>
                <c:pt idx="78">
                  <c:v>-17.858515130000004</c:v>
                </c:pt>
                <c:pt idx="79">
                  <c:v>-19.186074909999999</c:v>
                </c:pt>
                <c:pt idx="80">
                  <c:v>-13.576863359999999</c:v>
                </c:pt>
                <c:pt idx="81">
                  <c:v>-17.517827579999999</c:v>
                </c:pt>
                <c:pt idx="82">
                  <c:v>-17.748244259999996</c:v>
                </c:pt>
                <c:pt idx="83">
                  <c:v>-15.706784879999999</c:v>
                </c:pt>
                <c:pt idx="84">
                  <c:v>-18.731462309999998</c:v>
                </c:pt>
                <c:pt idx="85">
                  <c:v>-19.885171070000002</c:v>
                </c:pt>
                <c:pt idx="86">
                  <c:v>-19.130447409999999</c:v>
                </c:pt>
                <c:pt idx="87">
                  <c:v>-22.546709370000002</c:v>
                </c:pt>
                <c:pt idx="88">
                  <c:v>-20.725025519999999</c:v>
                </c:pt>
                <c:pt idx="89">
                  <c:v>-19.636166129999999</c:v>
                </c:pt>
                <c:pt idx="90">
                  <c:v>-19.077342120000001</c:v>
                </c:pt>
                <c:pt idx="91">
                  <c:v>-25.464122199999998</c:v>
                </c:pt>
                <c:pt idx="92">
                  <c:v>-17.236557960000003</c:v>
                </c:pt>
                <c:pt idx="93">
                  <c:v>-23.40126325</c:v>
                </c:pt>
                <c:pt idx="94">
                  <c:v>-14.833785820000001</c:v>
                </c:pt>
                <c:pt idx="95">
                  <c:v>-30.80975316</c:v>
                </c:pt>
                <c:pt idx="96">
                  <c:v>-14.001320809999999</c:v>
                </c:pt>
                <c:pt idx="97">
                  <c:v>-19.25295049</c:v>
                </c:pt>
                <c:pt idx="98">
                  <c:v>-19.01206328</c:v>
                </c:pt>
                <c:pt idx="99">
                  <c:v>-21.855625689999997</c:v>
                </c:pt>
                <c:pt idx="100">
                  <c:v>-21.278057889999999</c:v>
                </c:pt>
                <c:pt idx="101">
                  <c:v>-19.451525660000001</c:v>
                </c:pt>
                <c:pt idx="102">
                  <c:v>-18.243181799999999</c:v>
                </c:pt>
                <c:pt idx="103">
                  <c:v>-24.428267369999997</c:v>
                </c:pt>
                <c:pt idx="104">
                  <c:v>-26.964576270000002</c:v>
                </c:pt>
                <c:pt idx="105">
                  <c:v>-20.433063520000001</c:v>
                </c:pt>
                <c:pt idx="106">
                  <c:v>-45.430258209999998</c:v>
                </c:pt>
                <c:pt idx="107">
                  <c:v>-60.716172349999994</c:v>
                </c:pt>
                <c:pt idx="108">
                  <c:v>-48.126321570000002</c:v>
                </c:pt>
                <c:pt idx="109">
                  <c:v>-27.459897059999999</c:v>
                </c:pt>
                <c:pt idx="110">
                  <c:v>-65.204760250000007</c:v>
                </c:pt>
                <c:pt idx="111">
                  <c:v>-92.706479650000006</c:v>
                </c:pt>
                <c:pt idx="112">
                  <c:v>-50.444993940000003</c:v>
                </c:pt>
                <c:pt idx="113">
                  <c:v>-54.171391089999993</c:v>
                </c:pt>
                <c:pt idx="114">
                  <c:v>-48.848999040000002</c:v>
                </c:pt>
                <c:pt idx="115">
                  <c:v>-82.520143319999988</c:v>
                </c:pt>
                <c:pt idx="116">
                  <c:v>-42.656191879999994</c:v>
                </c:pt>
                <c:pt idx="117">
                  <c:v>-71.895899790000001</c:v>
                </c:pt>
                <c:pt idx="118">
                  <c:v>-54.473407860000002</c:v>
                </c:pt>
                <c:pt idx="119">
                  <c:v>-98.043440649999994</c:v>
                </c:pt>
                <c:pt idx="120">
                  <c:v>-100.60392180999999</c:v>
                </c:pt>
                <c:pt idx="121">
                  <c:v>-66.367334799999995</c:v>
                </c:pt>
                <c:pt idx="122">
                  <c:v>-100.65485170999999</c:v>
                </c:pt>
                <c:pt idx="123">
                  <c:v>-85.800042410000003</c:v>
                </c:pt>
                <c:pt idx="124">
                  <c:v>-96.649142240000003</c:v>
                </c:pt>
                <c:pt idx="125">
                  <c:v>-78.757969679999988</c:v>
                </c:pt>
                <c:pt idx="126">
                  <c:v>-81.670856139999998</c:v>
                </c:pt>
                <c:pt idx="127">
                  <c:v>-70.954642860000021</c:v>
                </c:pt>
                <c:pt idx="128">
                  <c:v>-72.48301945</c:v>
                </c:pt>
                <c:pt idx="129">
                  <c:v>-72.119105569999988</c:v>
                </c:pt>
                <c:pt idx="130">
                  <c:v>-69.960276359999995</c:v>
                </c:pt>
                <c:pt idx="131">
                  <c:v>-73.528177339999985</c:v>
                </c:pt>
                <c:pt idx="132">
                  <c:v>-81.656633659999997</c:v>
                </c:pt>
                <c:pt idx="133">
                  <c:v>-83.673084349999996</c:v>
                </c:pt>
                <c:pt idx="134">
                  <c:v>-59.520656009999996</c:v>
                </c:pt>
                <c:pt idx="135">
                  <c:v>-66.043255419999994</c:v>
                </c:pt>
                <c:pt idx="136">
                  <c:v>-63.248666049999997</c:v>
                </c:pt>
                <c:pt idx="137">
                  <c:v>-54.133487350000003</c:v>
                </c:pt>
                <c:pt idx="138">
                  <c:v>-93.61371548999999</c:v>
                </c:pt>
                <c:pt idx="139">
                  <c:v>-73.570726129999997</c:v>
                </c:pt>
                <c:pt idx="140">
                  <c:v>-71.931521560000007</c:v>
                </c:pt>
                <c:pt idx="141">
                  <c:v>-49.121114840000004</c:v>
                </c:pt>
                <c:pt idx="142">
                  <c:v>-51.379545369999995</c:v>
                </c:pt>
                <c:pt idx="143">
                  <c:v>-85.584557289999992</c:v>
                </c:pt>
                <c:pt idx="144">
                  <c:v>-42.57885744</c:v>
                </c:pt>
                <c:pt idx="145">
                  <c:v>-37.156297469999998</c:v>
                </c:pt>
                <c:pt idx="146">
                  <c:v>-39.757154249999999</c:v>
                </c:pt>
                <c:pt idx="147">
                  <c:v>-44.104727029999999</c:v>
                </c:pt>
                <c:pt idx="148">
                  <c:v>-41.394148989999998</c:v>
                </c:pt>
                <c:pt idx="149">
                  <c:v>-39.554412790000008</c:v>
                </c:pt>
                <c:pt idx="150">
                  <c:v>-34.78097932</c:v>
                </c:pt>
                <c:pt idx="151">
                  <c:v>-39.114196299999996</c:v>
                </c:pt>
                <c:pt idx="152">
                  <c:v>-37.930480429999989</c:v>
                </c:pt>
                <c:pt idx="153">
                  <c:v>-30.262328780000001</c:v>
                </c:pt>
                <c:pt idx="154">
                  <c:v>-28.601780949999998</c:v>
                </c:pt>
                <c:pt idx="155">
                  <c:v>-35.33077128</c:v>
                </c:pt>
                <c:pt idx="156">
                  <c:v>-45.412659730000001</c:v>
                </c:pt>
                <c:pt idx="157">
                  <c:v>-47.259400940000006</c:v>
                </c:pt>
                <c:pt idx="158">
                  <c:v>-65.352085799999998</c:v>
                </c:pt>
                <c:pt idx="159">
                  <c:v>-58.038631280000004</c:v>
                </c:pt>
                <c:pt idx="160">
                  <c:v>-81.468190269999994</c:v>
                </c:pt>
                <c:pt idx="161">
                  <c:v>-119.55895581999999</c:v>
                </c:pt>
                <c:pt idx="162">
                  <c:v>-62.708410760000007</c:v>
                </c:pt>
                <c:pt idx="163">
                  <c:v>-65.60223237000001</c:v>
                </c:pt>
                <c:pt idx="164">
                  <c:v>-78.450800820000012</c:v>
                </c:pt>
                <c:pt idx="165">
                  <c:v>-66.255282640000004</c:v>
                </c:pt>
                <c:pt idx="166">
                  <c:v>-63.996308769999999</c:v>
                </c:pt>
                <c:pt idx="167">
                  <c:v>-149.94171513999999</c:v>
                </c:pt>
                <c:pt idx="168">
                  <c:v>-39.678801020000002</c:v>
                </c:pt>
                <c:pt idx="169">
                  <c:v>-47.838410870000004</c:v>
                </c:pt>
                <c:pt idx="170">
                  <c:v>-88.363975409999995</c:v>
                </c:pt>
                <c:pt idx="171">
                  <c:v>-49.24733839000001</c:v>
                </c:pt>
                <c:pt idx="172">
                  <c:v>-78.724921849999987</c:v>
                </c:pt>
                <c:pt idx="173">
                  <c:v>-255.45929810999999</c:v>
                </c:pt>
                <c:pt idx="174">
                  <c:v>-56.041114470000004</c:v>
                </c:pt>
                <c:pt idx="175">
                  <c:v>-107.4723585</c:v>
                </c:pt>
                <c:pt idx="176">
                  <c:v>-101.98125093</c:v>
                </c:pt>
                <c:pt idx="177">
                  <c:v>-95.369863569999993</c:v>
                </c:pt>
                <c:pt idx="178">
                  <c:v>-111.26166238999998</c:v>
                </c:pt>
                <c:pt idx="179">
                  <c:v>-76.763480860000001</c:v>
                </c:pt>
                <c:pt idx="180">
                  <c:v>-68.506982509999986</c:v>
                </c:pt>
                <c:pt idx="181">
                  <c:v>-63.29242223</c:v>
                </c:pt>
                <c:pt idx="182">
                  <c:v>-66.314118530000002</c:v>
                </c:pt>
                <c:pt idx="183">
                  <c:v>-66.11666704000001</c:v>
                </c:pt>
                <c:pt idx="184">
                  <c:v>-84.502350150000012</c:v>
                </c:pt>
                <c:pt idx="185">
                  <c:v>-72.428175370000005</c:v>
                </c:pt>
                <c:pt idx="186">
                  <c:v>-69.633906859999996</c:v>
                </c:pt>
                <c:pt idx="187">
                  <c:v>-96.47232403999999</c:v>
                </c:pt>
                <c:pt idx="188">
                  <c:v>-62.363356879999998</c:v>
                </c:pt>
                <c:pt idx="189">
                  <c:v>-396.59755003000004</c:v>
                </c:pt>
                <c:pt idx="190">
                  <c:v>-67.661267109999997</c:v>
                </c:pt>
                <c:pt idx="191">
                  <c:v>-86.122906549999996</c:v>
                </c:pt>
                <c:pt idx="192">
                  <c:v>-108.27961155999999</c:v>
                </c:pt>
                <c:pt idx="193">
                  <c:v>-81.812146909999996</c:v>
                </c:pt>
                <c:pt idx="194">
                  <c:v>-66.250602839999999</c:v>
                </c:pt>
                <c:pt idx="195">
                  <c:v>-73.54185047</c:v>
                </c:pt>
                <c:pt idx="196">
                  <c:v>-85.6490498</c:v>
                </c:pt>
                <c:pt idx="197">
                  <c:v>-65.795137019999999</c:v>
                </c:pt>
                <c:pt idx="198">
                  <c:v>-78.066692689999996</c:v>
                </c:pt>
                <c:pt idx="199">
                  <c:v>-84.979911429999987</c:v>
                </c:pt>
                <c:pt idx="200">
                  <c:v>-43.800473480000001</c:v>
                </c:pt>
                <c:pt idx="201">
                  <c:v>-134.51904732</c:v>
                </c:pt>
                <c:pt idx="202">
                  <c:v>-93.42837879999999</c:v>
                </c:pt>
                <c:pt idx="203">
                  <c:v>-92.893539849999996</c:v>
                </c:pt>
                <c:pt idx="204">
                  <c:v>-85.156632160000001</c:v>
                </c:pt>
                <c:pt idx="205">
                  <c:v>-67.615874239999997</c:v>
                </c:pt>
                <c:pt idx="206">
                  <c:v>-143.89321996000001</c:v>
                </c:pt>
                <c:pt idx="207">
                  <c:v>-109.14015275</c:v>
                </c:pt>
                <c:pt idx="208">
                  <c:v>-54.143412420000004</c:v>
                </c:pt>
                <c:pt idx="209">
                  <c:v>-43.505282700000002</c:v>
                </c:pt>
                <c:pt idx="210">
                  <c:v>-41.207033639999999</c:v>
                </c:pt>
                <c:pt idx="211">
                  <c:v>-49.470986250000003</c:v>
                </c:pt>
                <c:pt idx="212">
                  <c:v>-71.701639099999994</c:v>
                </c:pt>
                <c:pt idx="213">
                  <c:v>-75.378325819999986</c:v>
                </c:pt>
                <c:pt idx="214">
                  <c:v>-59.407107670000002</c:v>
                </c:pt>
                <c:pt idx="215">
                  <c:v>-62.452582900000003</c:v>
                </c:pt>
                <c:pt idx="216">
                  <c:v>-36.462112429999998</c:v>
                </c:pt>
                <c:pt idx="217">
                  <c:v>-31.26300522</c:v>
                </c:pt>
                <c:pt idx="218">
                  <c:v>-42.186698079999999</c:v>
                </c:pt>
                <c:pt idx="219">
                  <c:v>-61.814171339999994</c:v>
                </c:pt>
                <c:pt idx="220">
                  <c:v>-52.29606106</c:v>
                </c:pt>
                <c:pt idx="221">
                  <c:v>-105.94010889</c:v>
                </c:pt>
                <c:pt idx="222">
                  <c:v>-58.67758336</c:v>
                </c:pt>
                <c:pt idx="223">
                  <c:v>-60.982797989999995</c:v>
                </c:pt>
                <c:pt idx="224">
                  <c:v>-50.035892060000002</c:v>
                </c:pt>
                <c:pt idx="225">
                  <c:v>-46.08942828</c:v>
                </c:pt>
                <c:pt idx="226">
                  <c:v>-60.573010239999995</c:v>
                </c:pt>
                <c:pt idx="227">
                  <c:v>-118.62618307</c:v>
                </c:pt>
                <c:pt idx="228">
                  <c:v>-51.370721939999996</c:v>
                </c:pt>
                <c:pt idx="229">
                  <c:v>-65.163316120000005</c:v>
                </c:pt>
                <c:pt idx="230">
                  <c:v>-77.949961900000005</c:v>
                </c:pt>
                <c:pt idx="231">
                  <c:v>-95.407581950000008</c:v>
                </c:pt>
                <c:pt idx="232">
                  <c:v>-72.60995303</c:v>
                </c:pt>
                <c:pt idx="233">
                  <c:v>-78.585489359999997</c:v>
                </c:pt>
                <c:pt idx="234">
                  <c:v>-91.769912819999988</c:v>
                </c:pt>
                <c:pt idx="235">
                  <c:v>-58.757541659999994</c:v>
                </c:pt>
                <c:pt idx="236">
                  <c:v>-73.671528710000004</c:v>
                </c:pt>
                <c:pt idx="237">
                  <c:v>-87.325466779999999</c:v>
                </c:pt>
                <c:pt idx="238">
                  <c:v>-66.421446299999999</c:v>
                </c:pt>
                <c:pt idx="239">
                  <c:v>-115.55297551000001</c:v>
                </c:pt>
                <c:pt idx="240">
                  <c:v>-69.02000215999999</c:v>
                </c:pt>
                <c:pt idx="241">
                  <c:v>-80.005553250000006</c:v>
                </c:pt>
                <c:pt idx="242">
                  <c:v>-98.063760439999996</c:v>
                </c:pt>
                <c:pt idx="243">
                  <c:v>-70.472177110000004</c:v>
                </c:pt>
                <c:pt idx="244">
                  <c:v>-92.064683989999992</c:v>
                </c:pt>
                <c:pt idx="245">
                  <c:v>-96.907405569999995</c:v>
                </c:pt>
                <c:pt idx="246">
                  <c:v>-95.26957981999999</c:v>
                </c:pt>
                <c:pt idx="247">
                  <c:v>-40.11028314</c:v>
                </c:pt>
                <c:pt idx="248">
                  <c:v>-40.037243869999998</c:v>
                </c:pt>
                <c:pt idx="249">
                  <c:v>-54.647262900000001</c:v>
                </c:pt>
                <c:pt idx="250">
                  <c:v>-70.366333139999995</c:v>
                </c:pt>
                <c:pt idx="251">
                  <c:v>-62.109912159999993</c:v>
                </c:pt>
                <c:pt idx="252">
                  <c:v>-25.092210820000002</c:v>
                </c:pt>
                <c:pt idx="253">
                  <c:v>-50.676791159999993</c:v>
                </c:pt>
                <c:pt idx="254">
                  <c:v>-36.004404780000002</c:v>
                </c:pt>
                <c:pt idx="255">
                  <c:v>-64.325025199999999</c:v>
                </c:pt>
                <c:pt idx="256">
                  <c:v>-55.722641859999996</c:v>
                </c:pt>
                <c:pt idx="257">
                  <c:v>-66.183258510000002</c:v>
                </c:pt>
                <c:pt idx="258">
                  <c:v>-76.508567639999995</c:v>
                </c:pt>
                <c:pt idx="259">
                  <c:v>-130.89312041000002</c:v>
                </c:pt>
                <c:pt idx="260">
                  <c:v>-192.72047606000001</c:v>
                </c:pt>
                <c:pt idx="261">
                  <c:v>-102.22329309999999</c:v>
                </c:pt>
                <c:pt idx="262">
                  <c:v>-90.112655770000018</c:v>
                </c:pt>
                <c:pt idx="263">
                  <c:v>-63.056296959999997</c:v>
                </c:pt>
                <c:pt idx="264">
                  <c:v>-43.310688310000003</c:v>
                </c:pt>
                <c:pt idx="265">
                  <c:v>-33.297383329999995</c:v>
                </c:pt>
                <c:pt idx="266">
                  <c:v>-51.908907740000004</c:v>
                </c:pt>
                <c:pt idx="267">
                  <c:v>-73.016757560000002</c:v>
                </c:pt>
                <c:pt idx="268">
                  <c:v>-56.924694530000004</c:v>
                </c:pt>
                <c:pt idx="269">
                  <c:v>-75.718482769999994</c:v>
                </c:pt>
                <c:pt idx="270">
                  <c:v>-150.22345609999999</c:v>
                </c:pt>
                <c:pt idx="271">
                  <c:v>-127.15977685</c:v>
                </c:pt>
                <c:pt idx="272">
                  <c:v>-75.726153189999991</c:v>
                </c:pt>
                <c:pt idx="273">
                  <c:v>-72.291341529999997</c:v>
                </c:pt>
                <c:pt idx="274">
                  <c:v>-56.938292179999998</c:v>
                </c:pt>
                <c:pt idx="275">
                  <c:v>-99.614815039999996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BF-4058-9DB9-93A3F962F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06398656"/>
        <c:axId val="1806387136"/>
      </c:barChart>
      <c:lineChart>
        <c:grouping val="standard"/>
        <c:varyColors val="0"/>
        <c:ser>
          <c:idx val="2"/>
          <c:order val="2"/>
          <c:tx>
            <c:strRef>
              <c:f>'F10'!$A$4</c:f>
              <c:strCache>
                <c:ptCount val="1"/>
                <c:pt idx="0">
                  <c:v>Balance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275"/>
              <c:layout>
                <c:manualLayout>
                  <c:x val="0"/>
                  <c:y val="-6.82795698924731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0"/>
                <a:lstStyle/>
                <a:p>
                  <a:pPr algn="ctr" rtl="0">
                    <a:defRPr lang="en-US" sz="1100" b="1" i="0" u="none" strike="noStrike" kern="1200" baseline="0">
                      <a:solidFill>
                        <a:srgbClr val="2C3947">
                          <a:lumMod val="75000"/>
                          <a:lumOff val="2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64-442B-AB2F-C2696086C8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'F10'!$B$1:$JQ$1</c:f>
              <c:numCache>
                <c:formatCode>mmm\-yy</c:formatCode>
                <c:ptCount val="276"/>
                <c:pt idx="0">
                  <c:v>37622</c:v>
                </c:pt>
                <c:pt idx="1">
                  <c:v>37653</c:v>
                </c:pt>
                <c:pt idx="2">
                  <c:v>37681</c:v>
                </c:pt>
                <c:pt idx="3">
                  <c:v>37712</c:v>
                </c:pt>
                <c:pt idx="4">
                  <c:v>37742</c:v>
                </c:pt>
                <c:pt idx="5">
                  <c:v>37773</c:v>
                </c:pt>
                <c:pt idx="6">
                  <c:v>37803</c:v>
                </c:pt>
                <c:pt idx="7">
                  <c:v>37834</c:v>
                </c:pt>
                <c:pt idx="8">
                  <c:v>37865</c:v>
                </c:pt>
                <c:pt idx="9">
                  <c:v>37895</c:v>
                </c:pt>
                <c:pt idx="10">
                  <c:v>37926</c:v>
                </c:pt>
                <c:pt idx="11">
                  <c:v>37956</c:v>
                </c:pt>
                <c:pt idx="12">
                  <c:v>37987</c:v>
                </c:pt>
                <c:pt idx="13">
                  <c:v>38018</c:v>
                </c:pt>
                <c:pt idx="14">
                  <c:v>38047</c:v>
                </c:pt>
                <c:pt idx="15">
                  <c:v>38078</c:v>
                </c:pt>
                <c:pt idx="16">
                  <c:v>38108</c:v>
                </c:pt>
                <c:pt idx="17">
                  <c:v>38139</c:v>
                </c:pt>
                <c:pt idx="18">
                  <c:v>38169</c:v>
                </c:pt>
                <c:pt idx="19">
                  <c:v>38200</c:v>
                </c:pt>
                <c:pt idx="20">
                  <c:v>38231</c:v>
                </c:pt>
                <c:pt idx="21">
                  <c:v>38261</c:v>
                </c:pt>
                <c:pt idx="22">
                  <c:v>38292</c:v>
                </c:pt>
                <c:pt idx="23">
                  <c:v>38322</c:v>
                </c:pt>
                <c:pt idx="24">
                  <c:v>38353</c:v>
                </c:pt>
                <c:pt idx="25">
                  <c:v>38384</c:v>
                </c:pt>
                <c:pt idx="26">
                  <c:v>38412</c:v>
                </c:pt>
                <c:pt idx="27">
                  <c:v>38443</c:v>
                </c:pt>
                <c:pt idx="28">
                  <c:v>38473</c:v>
                </c:pt>
                <c:pt idx="29">
                  <c:v>38504</c:v>
                </c:pt>
                <c:pt idx="30">
                  <c:v>38534</c:v>
                </c:pt>
                <c:pt idx="31">
                  <c:v>38565</c:v>
                </c:pt>
                <c:pt idx="32">
                  <c:v>38596</c:v>
                </c:pt>
                <c:pt idx="33">
                  <c:v>38626</c:v>
                </c:pt>
                <c:pt idx="34">
                  <c:v>38657</c:v>
                </c:pt>
                <c:pt idx="35">
                  <c:v>38687</c:v>
                </c:pt>
                <c:pt idx="36">
                  <c:v>38718</c:v>
                </c:pt>
                <c:pt idx="37">
                  <c:v>38749</c:v>
                </c:pt>
                <c:pt idx="38">
                  <c:v>38777</c:v>
                </c:pt>
                <c:pt idx="39">
                  <c:v>38808</c:v>
                </c:pt>
                <c:pt idx="40">
                  <c:v>38838</c:v>
                </c:pt>
                <c:pt idx="41">
                  <c:v>38869</c:v>
                </c:pt>
                <c:pt idx="42">
                  <c:v>38899</c:v>
                </c:pt>
                <c:pt idx="43">
                  <c:v>38930</c:v>
                </c:pt>
                <c:pt idx="44">
                  <c:v>38961</c:v>
                </c:pt>
                <c:pt idx="45">
                  <c:v>38991</c:v>
                </c:pt>
                <c:pt idx="46">
                  <c:v>39022</c:v>
                </c:pt>
                <c:pt idx="47">
                  <c:v>39052</c:v>
                </c:pt>
                <c:pt idx="48">
                  <c:v>39083</c:v>
                </c:pt>
                <c:pt idx="49">
                  <c:v>39114</c:v>
                </c:pt>
                <c:pt idx="50">
                  <c:v>39142</c:v>
                </c:pt>
                <c:pt idx="51">
                  <c:v>39173</c:v>
                </c:pt>
                <c:pt idx="52">
                  <c:v>39203</c:v>
                </c:pt>
                <c:pt idx="53">
                  <c:v>39234</c:v>
                </c:pt>
                <c:pt idx="54">
                  <c:v>39264</c:v>
                </c:pt>
                <c:pt idx="55">
                  <c:v>39295</c:v>
                </c:pt>
                <c:pt idx="56">
                  <c:v>39326</c:v>
                </c:pt>
                <c:pt idx="57">
                  <c:v>39356</c:v>
                </c:pt>
                <c:pt idx="58">
                  <c:v>39387</c:v>
                </c:pt>
                <c:pt idx="59">
                  <c:v>39417</c:v>
                </c:pt>
                <c:pt idx="60">
                  <c:v>39448</c:v>
                </c:pt>
                <c:pt idx="61">
                  <c:v>39479</c:v>
                </c:pt>
                <c:pt idx="62">
                  <c:v>39508</c:v>
                </c:pt>
                <c:pt idx="63">
                  <c:v>39539</c:v>
                </c:pt>
                <c:pt idx="64">
                  <c:v>39569</c:v>
                </c:pt>
                <c:pt idx="65">
                  <c:v>39600</c:v>
                </c:pt>
                <c:pt idx="66">
                  <c:v>39630</c:v>
                </c:pt>
                <c:pt idx="67">
                  <c:v>39661</c:v>
                </c:pt>
                <c:pt idx="68">
                  <c:v>39692</c:v>
                </c:pt>
                <c:pt idx="69">
                  <c:v>39722</c:v>
                </c:pt>
                <c:pt idx="70">
                  <c:v>39753</c:v>
                </c:pt>
                <c:pt idx="71">
                  <c:v>39783</c:v>
                </c:pt>
                <c:pt idx="72">
                  <c:v>39814</c:v>
                </c:pt>
                <c:pt idx="73">
                  <c:v>39845</c:v>
                </c:pt>
                <c:pt idx="74">
                  <c:v>39873</c:v>
                </c:pt>
                <c:pt idx="75">
                  <c:v>39904</c:v>
                </c:pt>
                <c:pt idx="76">
                  <c:v>39934</c:v>
                </c:pt>
                <c:pt idx="77">
                  <c:v>39965</c:v>
                </c:pt>
                <c:pt idx="78">
                  <c:v>39995</c:v>
                </c:pt>
                <c:pt idx="79">
                  <c:v>40026</c:v>
                </c:pt>
                <c:pt idx="80">
                  <c:v>40057</c:v>
                </c:pt>
                <c:pt idx="81">
                  <c:v>40087</c:v>
                </c:pt>
                <c:pt idx="82">
                  <c:v>40118</c:v>
                </c:pt>
                <c:pt idx="83">
                  <c:v>40148</c:v>
                </c:pt>
                <c:pt idx="84">
                  <c:v>40179</c:v>
                </c:pt>
                <c:pt idx="85">
                  <c:v>40210</c:v>
                </c:pt>
                <c:pt idx="86">
                  <c:v>40238</c:v>
                </c:pt>
                <c:pt idx="87">
                  <c:v>40269</c:v>
                </c:pt>
                <c:pt idx="88">
                  <c:v>40299</c:v>
                </c:pt>
                <c:pt idx="89">
                  <c:v>40330</c:v>
                </c:pt>
                <c:pt idx="90">
                  <c:v>40360</c:v>
                </c:pt>
                <c:pt idx="91">
                  <c:v>40391</c:v>
                </c:pt>
                <c:pt idx="92">
                  <c:v>40422</c:v>
                </c:pt>
                <c:pt idx="93">
                  <c:v>40452</c:v>
                </c:pt>
                <c:pt idx="94">
                  <c:v>40483</c:v>
                </c:pt>
                <c:pt idx="95">
                  <c:v>40513</c:v>
                </c:pt>
                <c:pt idx="96">
                  <c:v>40544</c:v>
                </c:pt>
                <c:pt idx="97">
                  <c:v>40575</c:v>
                </c:pt>
                <c:pt idx="98">
                  <c:v>40603</c:v>
                </c:pt>
                <c:pt idx="99">
                  <c:v>40634</c:v>
                </c:pt>
                <c:pt idx="100">
                  <c:v>40664</c:v>
                </c:pt>
                <c:pt idx="101">
                  <c:v>40695</c:v>
                </c:pt>
                <c:pt idx="102">
                  <c:v>40725</c:v>
                </c:pt>
                <c:pt idx="103">
                  <c:v>40756</c:v>
                </c:pt>
                <c:pt idx="104">
                  <c:v>40787</c:v>
                </c:pt>
                <c:pt idx="105">
                  <c:v>40817</c:v>
                </c:pt>
                <c:pt idx="106">
                  <c:v>40848</c:v>
                </c:pt>
                <c:pt idx="107">
                  <c:v>40878</c:v>
                </c:pt>
                <c:pt idx="108">
                  <c:v>40909</c:v>
                </c:pt>
                <c:pt idx="109">
                  <c:v>40940</c:v>
                </c:pt>
                <c:pt idx="110">
                  <c:v>40969</c:v>
                </c:pt>
                <c:pt idx="111">
                  <c:v>41000</c:v>
                </c:pt>
                <c:pt idx="112">
                  <c:v>41030</c:v>
                </c:pt>
                <c:pt idx="113">
                  <c:v>41061</c:v>
                </c:pt>
                <c:pt idx="114">
                  <c:v>41091</c:v>
                </c:pt>
                <c:pt idx="115">
                  <c:v>41122</c:v>
                </c:pt>
                <c:pt idx="116">
                  <c:v>41153</c:v>
                </c:pt>
                <c:pt idx="117">
                  <c:v>41183</c:v>
                </c:pt>
                <c:pt idx="118">
                  <c:v>41214</c:v>
                </c:pt>
                <c:pt idx="119">
                  <c:v>41244</c:v>
                </c:pt>
                <c:pt idx="120">
                  <c:v>41275</c:v>
                </c:pt>
                <c:pt idx="121">
                  <c:v>41306</c:v>
                </c:pt>
                <c:pt idx="122">
                  <c:v>41334</c:v>
                </c:pt>
                <c:pt idx="123">
                  <c:v>41365</c:v>
                </c:pt>
                <c:pt idx="124">
                  <c:v>41395</c:v>
                </c:pt>
                <c:pt idx="125">
                  <c:v>41426</c:v>
                </c:pt>
                <c:pt idx="126">
                  <c:v>41456</c:v>
                </c:pt>
                <c:pt idx="127">
                  <c:v>41487</c:v>
                </c:pt>
                <c:pt idx="128">
                  <c:v>41518</c:v>
                </c:pt>
                <c:pt idx="129">
                  <c:v>41548</c:v>
                </c:pt>
                <c:pt idx="130">
                  <c:v>41579</c:v>
                </c:pt>
                <c:pt idx="131">
                  <c:v>41609</c:v>
                </c:pt>
                <c:pt idx="132">
                  <c:v>41640</c:v>
                </c:pt>
                <c:pt idx="133">
                  <c:v>41671</c:v>
                </c:pt>
                <c:pt idx="134">
                  <c:v>41699</c:v>
                </c:pt>
                <c:pt idx="135">
                  <c:v>41730</c:v>
                </c:pt>
                <c:pt idx="136">
                  <c:v>41760</c:v>
                </c:pt>
                <c:pt idx="137">
                  <c:v>41791</c:v>
                </c:pt>
                <c:pt idx="138">
                  <c:v>41821</c:v>
                </c:pt>
                <c:pt idx="139">
                  <c:v>41852</c:v>
                </c:pt>
                <c:pt idx="140">
                  <c:v>41883</c:v>
                </c:pt>
                <c:pt idx="141">
                  <c:v>41913</c:v>
                </c:pt>
                <c:pt idx="142">
                  <c:v>41944</c:v>
                </c:pt>
                <c:pt idx="143">
                  <c:v>41974</c:v>
                </c:pt>
                <c:pt idx="144">
                  <c:v>42005</c:v>
                </c:pt>
                <c:pt idx="145">
                  <c:v>42036</c:v>
                </c:pt>
                <c:pt idx="146">
                  <c:v>42064</c:v>
                </c:pt>
                <c:pt idx="147">
                  <c:v>42095</c:v>
                </c:pt>
                <c:pt idx="148">
                  <c:v>42125</c:v>
                </c:pt>
                <c:pt idx="149">
                  <c:v>42156</c:v>
                </c:pt>
                <c:pt idx="150">
                  <c:v>42186</c:v>
                </c:pt>
                <c:pt idx="151">
                  <c:v>42217</c:v>
                </c:pt>
                <c:pt idx="152">
                  <c:v>42248</c:v>
                </c:pt>
                <c:pt idx="153">
                  <c:v>42278</c:v>
                </c:pt>
                <c:pt idx="154">
                  <c:v>42309</c:v>
                </c:pt>
                <c:pt idx="155">
                  <c:v>42339</c:v>
                </c:pt>
                <c:pt idx="156">
                  <c:v>42370</c:v>
                </c:pt>
                <c:pt idx="157">
                  <c:v>42401</c:v>
                </c:pt>
                <c:pt idx="158">
                  <c:v>42430</c:v>
                </c:pt>
                <c:pt idx="159">
                  <c:v>42461</c:v>
                </c:pt>
                <c:pt idx="160">
                  <c:v>42491</c:v>
                </c:pt>
                <c:pt idx="161">
                  <c:v>42522</c:v>
                </c:pt>
                <c:pt idx="162">
                  <c:v>42552</c:v>
                </c:pt>
                <c:pt idx="163">
                  <c:v>42583</c:v>
                </c:pt>
                <c:pt idx="164">
                  <c:v>42614</c:v>
                </c:pt>
                <c:pt idx="165">
                  <c:v>42644</c:v>
                </c:pt>
                <c:pt idx="166">
                  <c:v>42675</c:v>
                </c:pt>
                <c:pt idx="167">
                  <c:v>42705</c:v>
                </c:pt>
                <c:pt idx="168">
                  <c:v>42736</c:v>
                </c:pt>
                <c:pt idx="169">
                  <c:v>42767</c:v>
                </c:pt>
                <c:pt idx="170">
                  <c:v>42795</c:v>
                </c:pt>
                <c:pt idx="171">
                  <c:v>42826</c:v>
                </c:pt>
                <c:pt idx="172">
                  <c:v>42856</c:v>
                </c:pt>
                <c:pt idx="173">
                  <c:v>42887</c:v>
                </c:pt>
                <c:pt idx="174">
                  <c:v>42917</c:v>
                </c:pt>
                <c:pt idx="175">
                  <c:v>42948</c:v>
                </c:pt>
                <c:pt idx="176">
                  <c:v>42979</c:v>
                </c:pt>
                <c:pt idx="177">
                  <c:v>43009</c:v>
                </c:pt>
                <c:pt idx="178">
                  <c:v>43040</c:v>
                </c:pt>
                <c:pt idx="179">
                  <c:v>43070</c:v>
                </c:pt>
                <c:pt idx="180">
                  <c:v>43101</c:v>
                </c:pt>
                <c:pt idx="181">
                  <c:v>43132</c:v>
                </c:pt>
                <c:pt idx="182">
                  <c:v>43160</c:v>
                </c:pt>
                <c:pt idx="183">
                  <c:v>43191</c:v>
                </c:pt>
                <c:pt idx="184">
                  <c:v>43221</c:v>
                </c:pt>
                <c:pt idx="185">
                  <c:v>43252</c:v>
                </c:pt>
                <c:pt idx="186">
                  <c:v>43282</c:v>
                </c:pt>
                <c:pt idx="187">
                  <c:v>43313</c:v>
                </c:pt>
                <c:pt idx="188">
                  <c:v>43344</c:v>
                </c:pt>
                <c:pt idx="189">
                  <c:v>43374</c:v>
                </c:pt>
                <c:pt idx="190">
                  <c:v>43405</c:v>
                </c:pt>
                <c:pt idx="191">
                  <c:v>43435</c:v>
                </c:pt>
                <c:pt idx="192">
                  <c:v>43466</c:v>
                </c:pt>
                <c:pt idx="193">
                  <c:v>43497</c:v>
                </c:pt>
                <c:pt idx="194">
                  <c:v>43525</c:v>
                </c:pt>
                <c:pt idx="195">
                  <c:v>43556</c:v>
                </c:pt>
                <c:pt idx="196">
                  <c:v>43586</c:v>
                </c:pt>
                <c:pt idx="197">
                  <c:v>43617</c:v>
                </c:pt>
                <c:pt idx="198">
                  <c:v>43647</c:v>
                </c:pt>
                <c:pt idx="199">
                  <c:v>43678</c:v>
                </c:pt>
                <c:pt idx="200">
                  <c:v>43709</c:v>
                </c:pt>
                <c:pt idx="201">
                  <c:v>43739</c:v>
                </c:pt>
                <c:pt idx="202">
                  <c:v>43770</c:v>
                </c:pt>
                <c:pt idx="203">
                  <c:v>43800</c:v>
                </c:pt>
                <c:pt idx="204">
                  <c:v>43831</c:v>
                </c:pt>
                <c:pt idx="205">
                  <c:v>43862</c:v>
                </c:pt>
                <c:pt idx="206">
                  <c:v>43891</c:v>
                </c:pt>
                <c:pt idx="207">
                  <c:v>43922</c:v>
                </c:pt>
                <c:pt idx="208">
                  <c:v>43952</c:v>
                </c:pt>
                <c:pt idx="209">
                  <c:v>43983</c:v>
                </c:pt>
                <c:pt idx="210">
                  <c:v>44013</c:v>
                </c:pt>
                <c:pt idx="211">
                  <c:v>44044</c:v>
                </c:pt>
                <c:pt idx="212">
                  <c:v>44075</c:v>
                </c:pt>
                <c:pt idx="213">
                  <c:v>44105</c:v>
                </c:pt>
                <c:pt idx="214">
                  <c:v>44136</c:v>
                </c:pt>
                <c:pt idx="215">
                  <c:v>44166</c:v>
                </c:pt>
                <c:pt idx="216">
                  <c:v>44197</c:v>
                </c:pt>
                <c:pt idx="217">
                  <c:v>44228</c:v>
                </c:pt>
                <c:pt idx="218">
                  <c:v>44256</c:v>
                </c:pt>
                <c:pt idx="219">
                  <c:v>44287</c:v>
                </c:pt>
                <c:pt idx="220">
                  <c:v>44317</c:v>
                </c:pt>
                <c:pt idx="221">
                  <c:v>44348</c:v>
                </c:pt>
                <c:pt idx="222">
                  <c:v>44378</c:v>
                </c:pt>
                <c:pt idx="223">
                  <c:v>44409</c:v>
                </c:pt>
                <c:pt idx="224">
                  <c:v>44440</c:v>
                </c:pt>
                <c:pt idx="225">
                  <c:v>44470</c:v>
                </c:pt>
                <c:pt idx="226">
                  <c:v>44501</c:v>
                </c:pt>
                <c:pt idx="227">
                  <c:v>44531</c:v>
                </c:pt>
                <c:pt idx="228">
                  <c:v>44562</c:v>
                </c:pt>
                <c:pt idx="229">
                  <c:v>44593</c:v>
                </c:pt>
                <c:pt idx="230">
                  <c:v>44621</c:v>
                </c:pt>
                <c:pt idx="231">
                  <c:v>44652</c:v>
                </c:pt>
                <c:pt idx="232">
                  <c:v>44682</c:v>
                </c:pt>
                <c:pt idx="233">
                  <c:v>44713</c:v>
                </c:pt>
                <c:pt idx="234">
                  <c:v>44743</c:v>
                </c:pt>
                <c:pt idx="235">
                  <c:v>44774</c:v>
                </c:pt>
                <c:pt idx="236">
                  <c:v>44805</c:v>
                </c:pt>
                <c:pt idx="237">
                  <c:v>44835</c:v>
                </c:pt>
                <c:pt idx="238">
                  <c:v>44866</c:v>
                </c:pt>
                <c:pt idx="239">
                  <c:v>44896</c:v>
                </c:pt>
                <c:pt idx="240">
                  <c:v>44927</c:v>
                </c:pt>
                <c:pt idx="241">
                  <c:v>44958</c:v>
                </c:pt>
                <c:pt idx="242">
                  <c:v>44986</c:v>
                </c:pt>
                <c:pt idx="243">
                  <c:v>45017</c:v>
                </c:pt>
                <c:pt idx="244">
                  <c:v>45047</c:v>
                </c:pt>
                <c:pt idx="245">
                  <c:v>45078</c:v>
                </c:pt>
                <c:pt idx="246">
                  <c:v>45108</c:v>
                </c:pt>
                <c:pt idx="247">
                  <c:v>45139</c:v>
                </c:pt>
                <c:pt idx="248">
                  <c:v>45170</c:v>
                </c:pt>
                <c:pt idx="249">
                  <c:v>45200</c:v>
                </c:pt>
                <c:pt idx="250">
                  <c:v>45231</c:v>
                </c:pt>
                <c:pt idx="251">
                  <c:v>45261</c:v>
                </c:pt>
                <c:pt idx="252">
                  <c:v>45292</c:v>
                </c:pt>
                <c:pt idx="253">
                  <c:v>45323</c:v>
                </c:pt>
                <c:pt idx="254">
                  <c:v>45352</c:v>
                </c:pt>
                <c:pt idx="255">
                  <c:v>45383</c:v>
                </c:pt>
                <c:pt idx="256">
                  <c:v>45413</c:v>
                </c:pt>
                <c:pt idx="257">
                  <c:v>45444</c:v>
                </c:pt>
                <c:pt idx="258">
                  <c:v>45474</c:v>
                </c:pt>
                <c:pt idx="259">
                  <c:v>45505</c:v>
                </c:pt>
                <c:pt idx="260">
                  <c:v>45536</c:v>
                </c:pt>
                <c:pt idx="261">
                  <c:v>45566</c:v>
                </c:pt>
                <c:pt idx="262">
                  <c:v>45597</c:v>
                </c:pt>
                <c:pt idx="263">
                  <c:v>45627</c:v>
                </c:pt>
                <c:pt idx="264">
                  <c:v>45658</c:v>
                </c:pt>
                <c:pt idx="265">
                  <c:v>45689</c:v>
                </c:pt>
                <c:pt idx="266">
                  <c:v>45717</c:v>
                </c:pt>
                <c:pt idx="267">
                  <c:v>45748</c:v>
                </c:pt>
                <c:pt idx="268">
                  <c:v>45778</c:v>
                </c:pt>
                <c:pt idx="269">
                  <c:v>45809</c:v>
                </c:pt>
                <c:pt idx="270">
                  <c:v>45839</c:v>
                </c:pt>
                <c:pt idx="271">
                  <c:v>45870</c:v>
                </c:pt>
                <c:pt idx="272">
                  <c:v>45901</c:v>
                </c:pt>
                <c:pt idx="273">
                  <c:v>45931</c:v>
                </c:pt>
                <c:pt idx="274">
                  <c:v>45962</c:v>
                </c:pt>
                <c:pt idx="275">
                  <c:v>45992</c:v>
                </c:pt>
              </c:numCache>
            </c:numRef>
          </c:cat>
          <c:val>
            <c:numRef>
              <c:f>'F10'!$B$4:$JQ$4</c:f>
              <c:numCache>
                <c:formatCode>#,##0</c:formatCode>
                <c:ptCount val="276"/>
                <c:pt idx="0">
                  <c:v>22.049240000000001</c:v>
                </c:pt>
                <c:pt idx="1">
                  <c:v>19.088117898299998</c:v>
                </c:pt>
                <c:pt idx="2">
                  <c:v>17.921035843800002</c:v>
                </c:pt>
                <c:pt idx="3">
                  <c:v>30.018486326199998</c:v>
                </c:pt>
                <c:pt idx="4">
                  <c:v>28.455492151200001</c:v>
                </c:pt>
                <c:pt idx="5">
                  <c:v>32.138637992299998</c:v>
                </c:pt>
                <c:pt idx="6">
                  <c:v>29.054339595999998</c:v>
                </c:pt>
                <c:pt idx="7">
                  <c:v>18.804384703399997</c:v>
                </c:pt>
                <c:pt idx="8">
                  <c:v>10.770681247000001</c:v>
                </c:pt>
                <c:pt idx="9">
                  <c:v>21.762690704100002</c:v>
                </c:pt>
                <c:pt idx="10">
                  <c:v>20.117344065899999</c:v>
                </c:pt>
                <c:pt idx="11">
                  <c:v>27.863559897199998</c:v>
                </c:pt>
                <c:pt idx="12">
                  <c:v>42.950907213899995</c:v>
                </c:pt>
                <c:pt idx="13">
                  <c:v>32.719264716799991</c:v>
                </c:pt>
                <c:pt idx="14">
                  <c:v>39.943015425200002</c:v>
                </c:pt>
                <c:pt idx="15">
                  <c:v>46.1126296252</c:v>
                </c:pt>
                <c:pt idx="16">
                  <c:v>49.154009089200002</c:v>
                </c:pt>
                <c:pt idx="17">
                  <c:v>50.342880790300001</c:v>
                </c:pt>
                <c:pt idx="18">
                  <c:v>47.908228387100003</c:v>
                </c:pt>
                <c:pt idx="19">
                  <c:v>43.771551647400003</c:v>
                </c:pt>
                <c:pt idx="20">
                  <c:v>50.301185930000003</c:v>
                </c:pt>
                <c:pt idx="21">
                  <c:v>39.526508682200003</c:v>
                </c:pt>
                <c:pt idx="22">
                  <c:v>45.462285258500003</c:v>
                </c:pt>
                <c:pt idx="23">
                  <c:v>51.732904543399997</c:v>
                </c:pt>
                <c:pt idx="24">
                  <c:v>54.410040492900002</c:v>
                </c:pt>
                <c:pt idx="25">
                  <c:v>40.635433176299998</c:v>
                </c:pt>
                <c:pt idx="26">
                  <c:v>51.839061860499996</c:v>
                </c:pt>
                <c:pt idx="27">
                  <c:v>43.041376185200001</c:v>
                </c:pt>
                <c:pt idx="28">
                  <c:v>161.30240254930001</c:v>
                </c:pt>
                <c:pt idx="29">
                  <c:v>77.899929962200005</c:v>
                </c:pt>
                <c:pt idx="30">
                  <c:v>73.06702886650001</c:v>
                </c:pt>
                <c:pt idx="31">
                  <c:v>69.903665461599999</c:v>
                </c:pt>
                <c:pt idx="32">
                  <c:v>40.053551253200006</c:v>
                </c:pt>
                <c:pt idx="33">
                  <c:v>66.591289809900005</c:v>
                </c:pt>
                <c:pt idx="34">
                  <c:v>71.880992010600011</c:v>
                </c:pt>
                <c:pt idx="35">
                  <c:v>77.528978908999989</c:v>
                </c:pt>
                <c:pt idx="36">
                  <c:v>84.031410919500019</c:v>
                </c:pt>
                <c:pt idx="37">
                  <c:v>63.149006333599992</c:v>
                </c:pt>
                <c:pt idx="38">
                  <c:v>85.223250075599992</c:v>
                </c:pt>
                <c:pt idx="39">
                  <c:v>86.6425349676</c:v>
                </c:pt>
                <c:pt idx="40">
                  <c:v>143.77675196300001</c:v>
                </c:pt>
                <c:pt idx="41">
                  <c:v>94.724640784900004</c:v>
                </c:pt>
                <c:pt idx="42">
                  <c:v>96.527156622099994</c:v>
                </c:pt>
                <c:pt idx="43">
                  <c:v>122.06077777230001</c:v>
                </c:pt>
                <c:pt idx="44">
                  <c:v>63.272119589699997</c:v>
                </c:pt>
                <c:pt idx="45">
                  <c:v>109.059839221</c:v>
                </c:pt>
                <c:pt idx="46">
                  <c:v>124.3633790973</c:v>
                </c:pt>
                <c:pt idx="47">
                  <c:v>119.74136555669998</c:v>
                </c:pt>
                <c:pt idx="48">
                  <c:v>112.90531439060001</c:v>
                </c:pt>
                <c:pt idx="49">
                  <c:v>104.4138557295</c:v>
                </c:pt>
                <c:pt idx="50">
                  <c:v>103.03258391830001</c:v>
                </c:pt>
                <c:pt idx="51">
                  <c:v>147.69535067159998</c:v>
                </c:pt>
                <c:pt idx="52">
                  <c:v>306.3428117103</c:v>
                </c:pt>
                <c:pt idx="53">
                  <c:v>196.67539583700005</c:v>
                </c:pt>
                <c:pt idx="54">
                  <c:v>122.85767293939999</c:v>
                </c:pt>
                <c:pt idx="55">
                  <c:v>198.42738690830001</c:v>
                </c:pt>
                <c:pt idx="56">
                  <c:v>127.37492813999998</c:v>
                </c:pt>
                <c:pt idx="57">
                  <c:v>168.93891928009998</c:v>
                </c:pt>
                <c:pt idx="58">
                  <c:v>187.75306856090003</c:v>
                </c:pt>
                <c:pt idx="59">
                  <c:v>173.32203884999998</c:v>
                </c:pt>
                <c:pt idx="60">
                  <c:v>225.79601459999998</c:v>
                </c:pt>
                <c:pt idx="61">
                  <c:v>192.54770327</c:v>
                </c:pt>
                <c:pt idx="62">
                  <c:v>176.37895057999998</c:v>
                </c:pt>
                <c:pt idx="63">
                  <c:v>195.91752169</c:v>
                </c:pt>
                <c:pt idx="64">
                  <c:v>191.84603442000002</c:v>
                </c:pt>
                <c:pt idx="65">
                  <c:v>186.28115255</c:v>
                </c:pt>
                <c:pt idx="66">
                  <c:v>219.65060454999994</c:v>
                </c:pt>
                <c:pt idx="67">
                  <c:v>237.51611884000002</c:v>
                </c:pt>
                <c:pt idx="68">
                  <c:v>190.64836791000002</c:v>
                </c:pt>
                <c:pt idx="69">
                  <c:v>198.73851925</c:v>
                </c:pt>
                <c:pt idx="70">
                  <c:v>202.84575630000001</c:v>
                </c:pt>
                <c:pt idx="71">
                  <c:v>245.57324283000008</c:v>
                </c:pt>
                <c:pt idx="72">
                  <c:v>142.25363311000001</c:v>
                </c:pt>
                <c:pt idx="73">
                  <c:v>148.74741492000001</c:v>
                </c:pt>
                <c:pt idx="74">
                  <c:v>177.34890163</c:v>
                </c:pt>
                <c:pt idx="75">
                  <c:v>136.39013229</c:v>
                </c:pt>
                <c:pt idx="76">
                  <c:v>139.58380761000001</c:v>
                </c:pt>
                <c:pt idx="77">
                  <c:v>123.61656592000001</c:v>
                </c:pt>
                <c:pt idx="78">
                  <c:v>180.60996287999998</c:v>
                </c:pt>
                <c:pt idx="79">
                  <c:v>170.61494239999999</c:v>
                </c:pt>
                <c:pt idx="80">
                  <c:v>164.30612868000003</c:v>
                </c:pt>
                <c:pt idx="81">
                  <c:v>150.79495897999999</c:v>
                </c:pt>
                <c:pt idx="82">
                  <c:v>185.82254146999998</c:v>
                </c:pt>
                <c:pt idx="83">
                  <c:v>194.43549459000002</c:v>
                </c:pt>
                <c:pt idx="84">
                  <c:v>203.94734729999999</c:v>
                </c:pt>
                <c:pt idx="85">
                  <c:v>176.09756608000001</c:v>
                </c:pt>
                <c:pt idx="86">
                  <c:v>206.00594639999997</c:v>
                </c:pt>
                <c:pt idx="87">
                  <c:v>210.69031544000001</c:v>
                </c:pt>
                <c:pt idx="88">
                  <c:v>273.93706668999999</c:v>
                </c:pt>
                <c:pt idx="89">
                  <c:v>273.28477886000002</c:v>
                </c:pt>
                <c:pt idx="90">
                  <c:v>214.66468129000003</c:v>
                </c:pt>
                <c:pt idx="91">
                  <c:v>305.53368601999995</c:v>
                </c:pt>
                <c:pt idx="92">
                  <c:v>259.20623417999997</c:v>
                </c:pt>
                <c:pt idx="93">
                  <c:v>341.72277038999999</c:v>
                </c:pt>
                <c:pt idx="94">
                  <c:v>270.91291644999995</c:v>
                </c:pt>
                <c:pt idx="95">
                  <c:v>334.97835958999997</c:v>
                </c:pt>
                <c:pt idx="96">
                  <c:v>289.43929763</c:v>
                </c:pt>
                <c:pt idx="97">
                  <c:v>343.86482546999997</c:v>
                </c:pt>
                <c:pt idx="98">
                  <c:v>307.42861551000004</c:v>
                </c:pt>
                <c:pt idx="99">
                  <c:v>541.13132814000005</c:v>
                </c:pt>
                <c:pt idx="100">
                  <c:v>393.44109846999999</c:v>
                </c:pt>
                <c:pt idx="101">
                  <c:v>440.74144257</c:v>
                </c:pt>
                <c:pt idx="102">
                  <c:v>378.38059208000004</c:v>
                </c:pt>
                <c:pt idx="103">
                  <c:v>458.71885506999996</c:v>
                </c:pt>
                <c:pt idx="104">
                  <c:v>392.16629097000003</c:v>
                </c:pt>
                <c:pt idx="105">
                  <c:v>416.05953796999995</c:v>
                </c:pt>
                <c:pt idx="106">
                  <c:v>477.09259355000012</c:v>
                </c:pt>
                <c:pt idx="107">
                  <c:v>573.13605578000011</c:v>
                </c:pt>
                <c:pt idx="108">
                  <c:v>450.98574131999999</c:v>
                </c:pt>
                <c:pt idx="109">
                  <c:v>488.73897533000002</c:v>
                </c:pt>
                <c:pt idx="110">
                  <c:v>601.34668731999989</c:v>
                </c:pt>
                <c:pt idx="111">
                  <c:v>387.5044135</c:v>
                </c:pt>
                <c:pt idx="112">
                  <c:v>678.59656053000003</c:v>
                </c:pt>
                <c:pt idx="113">
                  <c:v>703.01494997999987</c:v>
                </c:pt>
                <c:pt idx="114">
                  <c:v>447.06830126</c:v>
                </c:pt>
                <c:pt idx="115">
                  <c:v>689.07030281000004</c:v>
                </c:pt>
                <c:pt idx="116">
                  <c:v>505.85107639999995</c:v>
                </c:pt>
                <c:pt idx="117">
                  <c:v>744.95073320999995</c:v>
                </c:pt>
                <c:pt idx="118">
                  <c:v>729.15041245000009</c:v>
                </c:pt>
                <c:pt idx="119">
                  <c:v>754.07038488000001</c:v>
                </c:pt>
                <c:pt idx="120">
                  <c:v>605.7419763800001</c:v>
                </c:pt>
                <c:pt idx="121">
                  <c:v>480.98512989000005</c:v>
                </c:pt>
                <c:pt idx="122">
                  <c:v>559.13491760999989</c:v>
                </c:pt>
                <c:pt idx="123">
                  <c:v>604.09113925999986</c:v>
                </c:pt>
                <c:pt idx="124">
                  <c:v>560.25871759000006</c:v>
                </c:pt>
                <c:pt idx="125">
                  <c:v>484.63888439999994</c:v>
                </c:pt>
                <c:pt idx="126">
                  <c:v>581.67095018000009</c:v>
                </c:pt>
                <c:pt idx="127">
                  <c:v>478.64349963999996</c:v>
                </c:pt>
                <c:pt idx="128">
                  <c:v>510.56599695</c:v>
                </c:pt>
                <c:pt idx="129">
                  <c:v>456.98463396</c:v>
                </c:pt>
                <c:pt idx="130">
                  <c:v>382.48729003999995</c:v>
                </c:pt>
                <c:pt idx="131">
                  <c:v>481.03107241000009</c:v>
                </c:pt>
                <c:pt idx="132">
                  <c:v>404.10462322000006</c:v>
                </c:pt>
                <c:pt idx="133">
                  <c:v>308.19509585999998</c:v>
                </c:pt>
                <c:pt idx="134">
                  <c:v>327.78652799000002</c:v>
                </c:pt>
                <c:pt idx="135">
                  <c:v>304.61072373000007</c:v>
                </c:pt>
                <c:pt idx="136">
                  <c:v>332.74461615000001</c:v>
                </c:pt>
                <c:pt idx="137">
                  <c:v>329.27983669000002</c:v>
                </c:pt>
                <c:pt idx="138">
                  <c:v>433.91545077000001</c:v>
                </c:pt>
                <c:pt idx="139">
                  <c:v>270.02728152999998</c:v>
                </c:pt>
                <c:pt idx="140">
                  <c:v>240.87536845999995</c:v>
                </c:pt>
                <c:pt idx="141">
                  <c:v>299.05437058999996</c:v>
                </c:pt>
                <c:pt idx="142">
                  <c:v>238.28175025000004</c:v>
                </c:pt>
                <c:pt idx="143">
                  <c:v>212.78733655000005</c:v>
                </c:pt>
                <c:pt idx="144">
                  <c:v>310.48303610000005</c:v>
                </c:pt>
                <c:pt idx="145">
                  <c:v>343.19189477999998</c:v>
                </c:pt>
                <c:pt idx="146">
                  <c:v>315.08665174999999</c:v>
                </c:pt>
                <c:pt idx="147">
                  <c:v>273.58403096000001</c:v>
                </c:pt>
                <c:pt idx="148">
                  <c:v>276.95245813999998</c:v>
                </c:pt>
                <c:pt idx="149">
                  <c:v>347.91353893000002</c:v>
                </c:pt>
                <c:pt idx="150">
                  <c:v>299.42864213000007</c:v>
                </c:pt>
                <c:pt idx="151">
                  <c:v>251.09410067999994</c:v>
                </c:pt>
                <c:pt idx="152">
                  <c:v>256.71058231000001</c:v>
                </c:pt>
                <c:pt idx="153">
                  <c:v>266.10779294999998</c:v>
                </c:pt>
                <c:pt idx="154">
                  <c:v>211.49256930999999</c:v>
                </c:pt>
                <c:pt idx="155">
                  <c:v>211.26518616000001</c:v>
                </c:pt>
                <c:pt idx="156">
                  <c:v>217.06311774000002</c:v>
                </c:pt>
                <c:pt idx="157">
                  <c:v>271.65797122999993</c:v>
                </c:pt>
                <c:pt idx="158">
                  <c:v>176.66560376000001</c:v>
                </c:pt>
                <c:pt idx="159">
                  <c:v>266.03157590000001</c:v>
                </c:pt>
                <c:pt idx="160">
                  <c:v>216.96591462999999</c:v>
                </c:pt>
                <c:pt idx="161">
                  <c:v>128.80610305000002</c:v>
                </c:pt>
                <c:pt idx="162">
                  <c:v>230.56185907000003</c:v>
                </c:pt>
                <c:pt idx="163">
                  <c:v>219.56910581999995</c:v>
                </c:pt>
                <c:pt idx="164">
                  <c:v>223.38632867999999</c:v>
                </c:pt>
                <c:pt idx="165">
                  <c:v>187.08399095999999</c:v>
                </c:pt>
                <c:pt idx="166">
                  <c:v>219.41018788999997</c:v>
                </c:pt>
                <c:pt idx="167">
                  <c:v>204.22710127000005</c:v>
                </c:pt>
                <c:pt idx="168">
                  <c:v>242.00420211999997</c:v>
                </c:pt>
                <c:pt idx="169">
                  <c:v>219.57881204</c:v>
                </c:pt>
                <c:pt idx="170">
                  <c:v>270.85293403000003</c:v>
                </c:pt>
                <c:pt idx="171">
                  <c:v>234.29094367999997</c:v>
                </c:pt>
                <c:pt idx="172">
                  <c:v>205.21979816999999</c:v>
                </c:pt>
                <c:pt idx="173">
                  <c:v>287.31751824000003</c:v>
                </c:pt>
                <c:pt idx="174">
                  <c:v>227.44425093000004</c:v>
                </c:pt>
                <c:pt idx="175">
                  <c:v>238.77929541000003</c:v>
                </c:pt>
                <c:pt idx="176">
                  <c:v>237.83323710000002</c:v>
                </c:pt>
                <c:pt idx="177">
                  <c:v>236.67959609000002</c:v>
                </c:pt>
                <c:pt idx="178">
                  <c:v>216.04864421000008</c:v>
                </c:pt>
                <c:pt idx="179">
                  <c:v>295.55177907999996</c:v>
                </c:pt>
                <c:pt idx="180">
                  <c:v>282.31998649000002</c:v>
                </c:pt>
                <c:pt idx="181">
                  <c:v>227.65340691999995</c:v>
                </c:pt>
                <c:pt idx="182">
                  <c:v>252.69513208999999</c:v>
                </c:pt>
                <c:pt idx="183">
                  <c:v>267.05706695000003</c:v>
                </c:pt>
                <c:pt idx="184">
                  <c:v>232.24546281000002</c:v>
                </c:pt>
                <c:pt idx="185">
                  <c:v>249.61018067999998</c:v>
                </c:pt>
                <c:pt idx="186">
                  <c:v>243.85398654999997</c:v>
                </c:pt>
                <c:pt idx="187">
                  <c:v>245.58068698</c:v>
                </c:pt>
                <c:pt idx="188">
                  <c:v>182.74570483999997</c:v>
                </c:pt>
                <c:pt idx="189">
                  <c:v>254.5717742299999</c:v>
                </c:pt>
                <c:pt idx="190">
                  <c:v>244.49263468000004</c:v>
                </c:pt>
                <c:pt idx="191">
                  <c:v>286.49491570999999</c:v>
                </c:pt>
                <c:pt idx="192">
                  <c:v>294.27762583000003</c:v>
                </c:pt>
                <c:pt idx="193">
                  <c:v>231.66082959000002</c:v>
                </c:pt>
                <c:pt idx="194">
                  <c:v>249.66609216000001</c:v>
                </c:pt>
                <c:pt idx="195">
                  <c:v>240.51506434999999</c:v>
                </c:pt>
                <c:pt idx="196">
                  <c:v>331.27585218999997</c:v>
                </c:pt>
                <c:pt idx="197">
                  <c:v>283.66419151000002</c:v>
                </c:pt>
                <c:pt idx="198">
                  <c:v>285.84318125000004</c:v>
                </c:pt>
                <c:pt idx="199">
                  <c:v>246.63186247999997</c:v>
                </c:pt>
                <c:pt idx="200">
                  <c:v>239.64352022999998</c:v>
                </c:pt>
                <c:pt idx="201">
                  <c:v>216.83700768000003</c:v>
                </c:pt>
                <c:pt idx="202">
                  <c:v>216.26359218000002</c:v>
                </c:pt>
                <c:pt idx="203">
                  <c:v>258.28604995000001</c:v>
                </c:pt>
                <c:pt idx="204">
                  <c:v>219.70916629999994</c:v>
                </c:pt>
                <c:pt idx="205">
                  <c:v>273.42394955000003</c:v>
                </c:pt>
                <c:pt idx="206">
                  <c:v>210.97605451000004</c:v>
                </c:pt>
                <c:pt idx="207">
                  <c:v>116.12101684999999</c:v>
                </c:pt>
                <c:pt idx="208">
                  <c:v>182.03760266</c:v>
                </c:pt>
                <c:pt idx="209">
                  <c:v>172.32833185999999</c:v>
                </c:pt>
                <c:pt idx="210">
                  <c:v>173.05701148</c:v>
                </c:pt>
                <c:pt idx="211">
                  <c:v>178.88258407999999</c:v>
                </c:pt>
                <c:pt idx="212">
                  <c:v>195.21019757000002</c:v>
                </c:pt>
                <c:pt idx="213">
                  <c:v>155.08011823999999</c:v>
                </c:pt>
                <c:pt idx="214">
                  <c:v>179.01316017000005</c:v>
                </c:pt>
                <c:pt idx="215">
                  <c:v>272.26037399000001</c:v>
                </c:pt>
                <c:pt idx="216">
                  <c:v>131.81115598</c:v>
                </c:pt>
                <c:pt idx="217">
                  <c:v>239.42123009000002</c:v>
                </c:pt>
                <c:pt idx="218">
                  <c:v>156.35991937999995</c:v>
                </c:pt>
                <c:pt idx="219">
                  <c:v>231.10205687000004</c:v>
                </c:pt>
                <c:pt idx="220">
                  <c:v>231.47376314000007</c:v>
                </c:pt>
                <c:pt idx="221">
                  <c:v>259.18629537000004</c:v>
                </c:pt>
                <c:pt idx="222">
                  <c:v>177.39103064</c:v>
                </c:pt>
                <c:pt idx="223">
                  <c:v>282.22028853</c:v>
                </c:pt>
                <c:pt idx="224">
                  <c:v>239.75024423999994</c:v>
                </c:pt>
                <c:pt idx="225">
                  <c:v>257.12767860999998</c:v>
                </c:pt>
                <c:pt idx="226">
                  <c:v>175.52552547000002</c:v>
                </c:pt>
                <c:pt idx="227">
                  <c:v>270.42673793999995</c:v>
                </c:pt>
                <c:pt idx="228">
                  <c:v>246.61796829999997</c:v>
                </c:pt>
                <c:pt idx="229">
                  <c:v>253.41661693000003</c:v>
                </c:pt>
                <c:pt idx="230">
                  <c:v>241.35997989000003</c:v>
                </c:pt>
                <c:pt idx="231">
                  <c:v>237.34407303</c:v>
                </c:pt>
                <c:pt idx="232">
                  <c:v>289.21295677000001</c:v>
                </c:pt>
                <c:pt idx="233">
                  <c:v>331.97132964000002</c:v>
                </c:pt>
                <c:pt idx="234">
                  <c:v>262.62745794</c:v>
                </c:pt>
                <c:pt idx="235">
                  <c:v>269.92259653999997</c:v>
                </c:pt>
                <c:pt idx="236">
                  <c:v>325.52607323999996</c:v>
                </c:pt>
                <c:pt idx="237">
                  <c:v>324.32421821999998</c:v>
                </c:pt>
                <c:pt idx="238">
                  <c:v>297.12527335000004</c:v>
                </c:pt>
                <c:pt idx="239">
                  <c:v>315.23112749000001</c:v>
                </c:pt>
                <c:pt idx="240">
                  <c:v>270.34046484000004</c:v>
                </c:pt>
                <c:pt idx="241">
                  <c:v>267.67607774999999</c:v>
                </c:pt>
                <c:pt idx="242">
                  <c:v>302.44685265999993</c:v>
                </c:pt>
                <c:pt idx="243">
                  <c:v>262.03230691999994</c:v>
                </c:pt>
                <c:pt idx="244">
                  <c:v>300.76585194</c:v>
                </c:pt>
                <c:pt idx="245">
                  <c:v>386.51702469000003</c:v>
                </c:pt>
                <c:pt idx="246">
                  <c:v>291.10580650999998</c:v>
                </c:pt>
                <c:pt idx="247">
                  <c:v>333.49894615000005</c:v>
                </c:pt>
                <c:pt idx="248">
                  <c:v>225.27242312999999</c:v>
                </c:pt>
                <c:pt idx="249">
                  <c:v>234.60956819000006</c:v>
                </c:pt>
                <c:pt idx="250">
                  <c:v>182.58625186</c:v>
                </c:pt>
                <c:pt idx="251">
                  <c:v>207.47479744</c:v>
                </c:pt>
                <c:pt idx="252">
                  <c:v>267.98007944</c:v>
                </c:pt>
                <c:pt idx="253">
                  <c:v>337.73499984</c:v>
                </c:pt>
                <c:pt idx="254">
                  <c:v>191.61335128000002</c:v>
                </c:pt>
                <c:pt idx="255">
                  <c:v>277.32629123000004</c:v>
                </c:pt>
                <c:pt idx="256">
                  <c:v>388.57132878000004</c:v>
                </c:pt>
                <c:pt idx="257">
                  <c:v>270.37507282000001</c:v>
                </c:pt>
                <c:pt idx="258">
                  <c:v>288.34692443000006</c:v>
                </c:pt>
                <c:pt idx="259">
                  <c:v>386.32597226999997</c:v>
                </c:pt>
                <c:pt idx="260">
                  <c:v>328.4835313100001</c:v>
                </c:pt>
                <c:pt idx="261">
                  <c:v>406.63575046</c:v>
                </c:pt>
                <c:pt idx="262">
                  <c:v>392.72008966999999</c:v>
                </c:pt>
                <c:pt idx="263">
                  <c:v>431.42187831999996</c:v>
                </c:pt>
                <c:pt idx="264">
                  <c:v>426.71280013000001</c:v>
                </c:pt>
                <c:pt idx="265">
                  <c:v>465.46219206999996</c:v>
                </c:pt>
                <c:pt idx="266">
                  <c:v>333.88360849999998</c:v>
                </c:pt>
                <c:pt idx="267">
                  <c:v>633.71119090000002</c:v>
                </c:pt>
                <c:pt idx="268">
                  <c:v>529.29042176999997</c:v>
                </c:pt>
                <c:pt idx="269">
                  <c:v>646.01383620000001</c:v>
                </c:pt>
                <c:pt idx="270">
                  <c:v>648.88545137999995</c:v>
                </c:pt>
                <c:pt idx="271">
                  <c:v>546.48683579999999</c:v>
                </c:pt>
                <c:pt idx="272">
                  <c:v>601.73739400999989</c:v>
                </c:pt>
                <c:pt idx="273">
                  <c:v>639.52146228999993</c:v>
                </c:pt>
                <c:pt idx="274">
                  <c:v>465.82568433</c:v>
                </c:pt>
                <c:pt idx="275">
                  <c:v>629.29999567999994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24BF-4058-9DB9-93A3F962FF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6398656"/>
        <c:axId val="1806387136"/>
      </c:lineChart>
      <c:dateAx>
        <c:axId val="1806398656"/>
        <c:scaling>
          <c:orientation val="minMax"/>
          <c:min val="41579"/>
        </c:scaling>
        <c:delete val="0"/>
        <c:axPos val="b"/>
        <c:numFmt formatCode="mmm\-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806387136"/>
        <c:crosses val="autoZero"/>
        <c:auto val="1"/>
        <c:lblOffset val="100"/>
        <c:baseTimeUnit val="months"/>
      </c:dateAx>
      <c:valAx>
        <c:axId val="1806387136"/>
        <c:scaling>
          <c:orientation val="minMax"/>
          <c:min val="-5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806398656"/>
        <c:crosses val="autoZero"/>
        <c:crossBetween val="between"/>
        <c:majorUnit val="2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953707709613225"/>
          <c:y val="2.0941575099629545E-2"/>
          <c:w val="0.43755570217184392"/>
          <c:h val="7.48012120983667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1172132198362539E-2"/>
          <c:y val="8.5003919011678711E-2"/>
          <c:w val="0.93882786780163752"/>
          <c:h val="0.64460676779710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'F5'!$H$2</c:f>
              <c:strCache>
                <c:ptCount val="1"/>
                <c:pt idx="0">
                  <c:v>Exportaciones minerales -INDEC-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'F5'!$G$3:$G$23</c:f>
              <c:strCache>
                <c:ptCount val="21"/>
                <c:pt idx="0">
                  <c:v>Prom. 2010-21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9">
                  <c:v>1M 2025</c:v>
                </c:pt>
                <c:pt idx="20">
                  <c:v>1M 2026</c:v>
                </c:pt>
              </c:strCache>
            </c:strRef>
          </c:cat>
          <c:val>
            <c:numRef>
              <c:f>'F5'!$H$3:$H$23</c:f>
              <c:numCache>
                <c:formatCode>General</c:formatCode>
                <c:ptCount val="21"/>
                <c:pt idx="0" formatCode="#,##0">
                  <c:v>3727.036983540746</c:v>
                </c:pt>
                <c:pt idx="2" formatCode="#,##0">
                  <c:v>4367.3805945400009</c:v>
                </c:pt>
                <c:pt idx="3" formatCode="#,##0">
                  <c:v>4889.6628506099996</c:v>
                </c:pt>
                <c:pt idx="4" formatCode="#,##0">
                  <c:v>4969.2963047300018</c:v>
                </c:pt>
                <c:pt idx="5" formatCode="#,##0">
                  <c:v>3711.7076084699997</c:v>
                </c:pt>
                <c:pt idx="6" formatCode="#,##0">
                  <c:v>3608.6547667200002</c:v>
                </c:pt>
                <c:pt idx="7" formatCode="#,##0">
                  <c:v>3466.4364076099996</c:v>
                </c:pt>
                <c:pt idx="8" formatCode="#,##0">
                  <c:v>3565.1301051799992</c:v>
                </c:pt>
                <c:pt idx="9" formatCode="#,##0">
                  <c:v>3653</c:v>
                </c:pt>
                <c:pt idx="10" formatCode="#,##0">
                  <c:v>3263.6213835837179</c:v>
                </c:pt>
                <c:pt idx="11" formatCode="#,##0">
                  <c:v>3290.7146465180599</c:v>
                </c:pt>
                <c:pt idx="12" formatCode="#,##0">
                  <c:v>2640.7832009167578</c:v>
                </c:pt>
                <c:pt idx="13" formatCode="#,##0">
                  <c:v>3298.0559336104179</c:v>
                </c:pt>
                <c:pt idx="14" formatCode="#,##0">
                  <c:v>3857.9550206800004</c:v>
                </c:pt>
                <c:pt idx="15" formatCode="#,##0">
                  <c:v>4000.6561787099999</c:v>
                </c:pt>
                <c:pt idx="16" formatCode="#,##0">
                  <c:v>4626.6141193599997</c:v>
                </c:pt>
                <c:pt idx="17" formatCode="#,##0">
                  <c:v>6037.4385070400003</c:v>
                </c:pt>
                <c:pt idx="19" formatCode="#,##0">
                  <c:v>446.06488231000003</c:v>
                </c:pt>
                <c:pt idx="20" formatCode="#,##0">
                  <c:v>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B6-4F91-AC31-A45440EC4A91}"/>
            </c:ext>
          </c:extLst>
        </c:ser>
        <c:ser>
          <c:idx val="1"/>
          <c:order val="1"/>
          <c:tx>
            <c:strRef>
              <c:f>'F5'!$I$2</c:f>
              <c:strCache>
                <c:ptCount val="1"/>
                <c:pt idx="0">
                  <c:v>Importaciones de empresas mineras -ADUANA-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'F5'!$G$3:$G$23</c:f>
              <c:strCache>
                <c:ptCount val="21"/>
                <c:pt idx="0">
                  <c:v>Prom. 2010-21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9">
                  <c:v>1M 2025</c:v>
                </c:pt>
                <c:pt idx="20">
                  <c:v>1M 2026</c:v>
                </c:pt>
              </c:strCache>
            </c:strRef>
          </c:cat>
          <c:val>
            <c:numRef>
              <c:f>'F5'!$I$3:$I$23</c:f>
              <c:numCache>
                <c:formatCode>General</c:formatCode>
                <c:ptCount val="21"/>
                <c:pt idx="0" formatCode="#,##0">
                  <c:v>480.16225947083331</c:v>
                </c:pt>
                <c:pt idx="2" formatCode="#,##0">
                  <c:v>461.24641452999998</c:v>
                </c:pt>
                <c:pt idx="3" formatCode="#,##0">
                  <c:v>584.42925749999984</c:v>
                </c:pt>
                <c:pt idx="4" formatCode="#,##0">
                  <c:v>914.66433394000001</c:v>
                </c:pt>
                <c:pt idx="5" formatCode="#,##0">
                  <c:v>670.88334377000001</c:v>
                </c:pt>
                <c:pt idx="6" formatCode="#,##0">
                  <c:v>518.96169139999995</c:v>
                </c:pt>
                <c:pt idx="7" formatCode="#,##0">
                  <c:v>423.77810805000007</c:v>
                </c:pt>
                <c:pt idx="8" formatCode="#,##0">
                  <c:v>343.44896487</c:v>
                </c:pt>
                <c:pt idx="9" formatCode="#,##0">
                  <c:v>400.92123466999993</c:v>
                </c:pt>
                <c:pt idx="10" formatCode="#,##0">
                  <c:v>386.42042792999996</c:v>
                </c:pt>
                <c:pt idx="11" formatCode="#,##0">
                  <c:v>576.71598768000001</c:v>
                </c:pt>
                <c:pt idx="12" formatCode="#,##0">
                  <c:v>245.47734930999999</c:v>
                </c:pt>
                <c:pt idx="13" formatCode="#,##0">
                  <c:v>235</c:v>
                </c:pt>
                <c:pt idx="14" formatCode="#,##0">
                  <c:v>413.23843879999993</c:v>
                </c:pt>
                <c:pt idx="15" formatCode="#,##0">
                  <c:v>320.13591310579221</c:v>
                </c:pt>
                <c:pt idx="16" formatCode="#,##0">
                  <c:v>242.14847222092109</c:v>
                </c:pt>
                <c:pt idx="17" formatCode="#,##0">
                  <c:v>201.982078</c:v>
                </c:pt>
                <c:pt idx="19" formatCode="#,##0">
                  <c:v>15.14288</c:v>
                </c:pt>
                <c:pt idx="20" formatCode="#,##0">
                  <c:v>21.304839000000001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B6-4F91-AC31-A45440EC4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580117720"/>
        <c:axId val="580115760"/>
      </c:barChart>
      <c:lineChart>
        <c:grouping val="standard"/>
        <c:varyColors val="0"/>
        <c:ser>
          <c:idx val="2"/>
          <c:order val="2"/>
          <c:tx>
            <c:strRef>
              <c:f>'F5'!$J$2</c:f>
              <c:strCache>
                <c:ptCount val="1"/>
                <c:pt idx="0">
                  <c:v>Saldo</c:v>
                </c:pt>
              </c:strCache>
            </c:strRef>
          </c:tx>
          <c:spPr>
            <a:ln w="31750"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circle"/>
            <c:size val="13"/>
            <c:spPr>
              <a:solidFill>
                <a:schemeClr val="bg2"/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2.5091762061433966E-2"/>
                  <c:y val="-0.107107098765432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B6-4F91-AC31-A45440EC4A91}"/>
                </c:ext>
              </c:extLst>
            </c:dLbl>
            <c:dLbl>
              <c:idx val="2"/>
              <c:layout>
                <c:manualLayout>
                  <c:x val="-3.07271893213357E-2"/>
                  <c:y val="-0.1188663580246913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B6-4F91-AC31-A45440EC4A91}"/>
                </c:ext>
              </c:extLst>
            </c:dLbl>
            <c:dLbl>
              <c:idx val="3"/>
              <c:layout>
                <c:manualLayout>
                  <c:x val="-3.0727189321335741E-2"/>
                  <c:y val="-0.1110268518518518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B6-4F91-AC31-A45440EC4A91}"/>
                </c:ext>
              </c:extLst>
            </c:dLbl>
            <c:dLbl>
              <c:idx val="4"/>
              <c:layout>
                <c:manualLayout>
                  <c:x val="-3.6771384738074186E-3"/>
                  <c:y val="-7.57490740740741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B6-4F91-AC31-A45440EC4A91}"/>
                </c:ext>
              </c:extLst>
            </c:dLbl>
            <c:dLbl>
              <c:idx val="5"/>
              <c:layout>
                <c:manualLayout>
                  <c:x val="-3.0727189321335741E-2"/>
                  <c:y val="-0.1188663580246913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B6-4F91-AC31-A45440EC4A91}"/>
                </c:ext>
              </c:extLst>
            </c:dLbl>
            <c:dLbl>
              <c:idx val="10"/>
              <c:layout>
                <c:manualLayout>
                  <c:x val="-3.07271893213357E-2"/>
                  <c:y val="-0.1149466049382716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B6-4F91-AC31-A45440EC4A91}"/>
                </c:ext>
              </c:extLst>
            </c:dLbl>
            <c:dLbl>
              <c:idx val="11"/>
              <c:layout>
                <c:manualLayout>
                  <c:x val="-2.9600103869355437E-2"/>
                  <c:y val="-0.1541441358024691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B6-4F91-AC31-A45440EC4A91}"/>
                </c:ext>
              </c:extLst>
            </c:dLbl>
            <c:dLbl>
              <c:idx val="14"/>
              <c:layout>
                <c:manualLayout>
                  <c:x val="-3.1854274773316128E-2"/>
                  <c:y val="-9.9267592592592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6-4F91-AC31-A45440EC4A91}"/>
                </c:ext>
              </c:extLst>
            </c:dLbl>
            <c:dLbl>
              <c:idx val="15"/>
              <c:layout>
                <c:manualLayout>
                  <c:x val="-2.9600103869355354E-2"/>
                  <c:y val="-7.1829320987654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B6-4F91-AC31-A45440EC4A91}"/>
                </c:ext>
              </c:extLst>
            </c:dLbl>
            <c:dLbl>
              <c:idx val="17"/>
              <c:layout>
                <c:manualLayout>
                  <c:x val="-1.4223818403992143E-2"/>
                  <c:y val="-7.18293209876543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B6-4F91-AC31-A45440EC4A91}"/>
                </c:ext>
              </c:extLst>
            </c:dLbl>
            <c:dLbl>
              <c:idx val="18"/>
              <c:layout>
                <c:manualLayout>
                  <c:x val="-2.0986331115874057E-2"/>
                  <c:y val="-0.1031873456790123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B6-4F91-AC31-A45440EC4A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'F5'!$G$3:$G$23</c:f>
              <c:strCache>
                <c:ptCount val="21"/>
                <c:pt idx="0">
                  <c:v>Prom. 2010-21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  <c:pt idx="16">
                  <c:v>2024</c:v>
                </c:pt>
                <c:pt idx="17">
                  <c:v>2025</c:v>
                </c:pt>
                <c:pt idx="19">
                  <c:v>1M 2025</c:v>
                </c:pt>
                <c:pt idx="20">
                  <c:v>1M 2026</c:v>
                </c:pt>
              </c:strCache>
            </c:strRef>
          </c:cat>
          <c:val>
            <c:numRef>
              <c:f>'F5'!$J$3:$J$23</c:f>
              <c:numCache>
                <c:formatCode>General</c:formatCode>
                <c:ptCount val="21"/>
                <c:pt idx="0" formatCode="#,##0">
                  <c:v>3246.8747240699126</c:v>
                </c:pt>
                <c:pt idx="2" formatCode="#,##0">
                  <c:v>3906.1341800100008</c:v>
                </c:pt>
                <c:pt idx="3" formatCode="#,##0">
                  <c:v>4305.2335931099997</c:v>
                </c:pt>
                <c:pt idx="4" formatCode="#,##0">
                  <c:v>4054.631970790002</c:v>
                </c:pt>
                <c:pt idx="5" formatCode="#,##0">
                  <c:v>3040.8242646999997</c:v>
                </c:pt>
                <c:pt idx="6" formatCode="#,##0">
                  <c:v>3089.6930753200004</c:v>
                </c:pt>
                <c:pt idx="7" formatCode="#,##0">
                  <c:v>3042.6582995599997</c:v>
                </c:pt>
                <c:pt idx="8" formatCode="#,##0">
                  <c:v>3221.6811403099991</c:v>
                </c:pt>
                <c:pt idx="9" formatCode="#,##0">
                  <c:v>3252.0787653299999</c:v>
                </c:pt>
                <c:pt idx="10" formatCode="#,##0">
                  <c:v>2825.5795720699998</c:v>
                </c:pt>
                <c:pt idx="11" formatCode="#,##0">
                  <c:v>2636.2840123199999</c:v>
                </c:pt>
                <c:pt idx="12" formatCode="#,##0">
                  <c:v>2351.5226506899999</c:v>
                </c:pt>
                <c:pt idx="13" formatCode="#,##0">
                  <c:v>3063.0559336104179</c:v>
                </c:pt>
                <c:pt idx="14" formatCode="#,##0">
                  <c:v>3444.7165818800004</c:v>
                </c:pt>
                <c:pt idx="15" formatCode="#,##0">
                  <c:v>3680.5202656042079</c:v>
                </c:pt>
                <c:pt idx="16" formatCode="#,##0">
                  <c:v>4384.465647139079</c:v>
                </c:pt>
                <c:pt idx="17" formatCode="#,##0">
                  <c:v>5835.4564290400003</c:v>
                </c:pt>
                <c:pt idx="19" formatCode="#,##0">
                  <c:v>430.92200231000004</c:v>
                </c:pt>
                <c:pt idx="20" formatCode="#,##0">
                  <c:v>790.69516099999998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92B6-4F91-AC31-A45440EC4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117720"/>
        <c:axId val="580115760"/>
      </c:lineChart>
      <c:catAx>
        <c:axId val="580117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 anchor="b" anchorCtr="0"/>
          <a:lstStyle/>
          <a:p>
            <a:pPr>
              <a:defRPr sz="800"/>
            </a:pPr>
            <a:endParaRPr lang="es-ES"/>
          </a:p>
        </c:txPr>
        <c:crossAx val="580115760"/>
        <c:crosses val="autoZero"/>
        <c:auto val="1"/>
        <c:lblAlgn val="ctr"/>
        <c:lblOffset val="50"/>
        <c:tickLblSkip val="1"/>
        <c:noMultiLvlLbl val="0"/>
      </c:catAx>
      <c:valAx>
        <c:axId val="580115760"/>
        <c:scaling>
          <c:orientation val="minMax"/>
          <c:max val="65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s-ES"/>
          </a:p>
        </c:txPr>
        <c:crossAx val="580117720"/>
        <c:crossesAt val="1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0.15365652301332969"/>
          <c:y val="0.82843434821887407"/>
          <c:w val="0.64811971771183907"/>
          <c:h val="0.17132551437196714"/>
        </c:manualLayout>
      </c:layout>
      <c:overlay val="0"/>
      <c:txPr>
        <a:bodyPr/>
        <a:lstStyle/>
        <a:p>
          <a:pPr>
            <a:defRPr sz="1200"/>
          </a:pPr>
          <a:endParaRPr lang="es-E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/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'F7 II'!$J$34:$J$39</c:f>
              <c:strCache>
                <c:ptCount val="6"/>
                <c:pt idx="0">
                  <c:v>Resto</c:v>
                </c:pt>
                <c:pt idx="1">
                  <c:v>Catamarca</c:v>
                </c:pt>
                <c:pt idx="2">
                  <c:v>Salta</c:v>
                </c:pt>
                <c:pt idx="3">
                  <c:v>Jujuy</c:v>
                </c:pt>
                <c:pt idx="4">
                  <c:v>San Juan</c:v>
                </c:pt>
                <c:pt idx="5">
                  <c:v>Santa Cruz</c:v>
                </c:pt>
              </c:strCache>
            </c:strRef>
          </c:cat>
          <c:val>
            <c:numRef>
              <c:f>'F7 II'!$K$34:$K$39</c:f>
              <c:numCache>
                <c:formatCode>0.0%</c:formatCode>
                <c:ptCount val="6"/>
                <c:pt idx="0">
                  <c:v>8.6206896551724137E-3</c:v>
                </c:pt>
                <c:pt idx="1">
                  <c:v>6.1576354679802957E-2</c:v>
                </c:pt>
                <c:pt idx="2">
                  <c:v>5.295566502463054E-2</c:v>
                </c:pt>
                <c:pt idx="3">
                  <c:v>9.8522167487684734E-2</c:v>
                </c:pt>
                <c:pt idx="4">
                  <c:v>0.2857142857142857</c:v>
                </c:pt>
                <c:pt idx="5">
                  <c:v>0.49261083743842365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A9-4BF0-AA24-0B706C79B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204703"/>
        <c:axId val="33203263"/>
      </c:barChart>
      <c:catAx>
        <c:axId val="332047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3203263"/>
        <c:crosses val="autoZero"/>
        <c:auto val="1"/>
        <c:lblAlgn val="ctr"/>
        <c:lblOffset val="100"/>
        <c:noMultiLvlLbl val="0"/>
      </c:catAx>
      <c:valAx>
        <c:axId val="33203263"/>
        <c:scaling>
          <c:orientation val="minMax"/>
        </c:scaling>
        <c:delete val="1"/>
        <c:axPos val="b"/>
        <c:numFmt formatCode="0.0%" sourceLinked="1"/>
        <c:majorTickMark val="none"/>
        <c:minorTickMark val="none"/>
        <c:tickLblPos val="nextTo"/>
        <c:crossAx val="332047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193117888050027E-2"/>
          <c:y val="0.12272074074074074"/>
          <c:w val="0.94025740424296989"/>
          <c:h val="0.656515925925925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'F5'!$B$2</c:f>
              <c:strCache>
                <c:ptCount val="1"/>
                <c:pt idx="0">
                  <c:v>Exportaciones minerales -INDEC-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3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9D-47D5-B9FE-9B428EE4DD65}"/>
              </c:ext>
            </c:extLst>
          </c:dPt>
          <c:dPt>
            <c:idx val="3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F9D-47D5-B9FE-9B428EE4DD65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F9D-47D5-B9FE-9B428EE4DD65}"/>
              </c:ext>
            </c:extLst>
          </c:dPt>
          <c:dPt>
            <c:idx val="4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F9D-47D5-B9FE-9B428EE4DD65}"/>
              </c:ext>
            </c:extLst>
          </c:dPt>
          <c:dPt>
            <c:idx val="4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F9D-47D5-B9FE-9B428EE4DD65}"/>
              </c:ext>
            </c:extLst>
          </c:dPt>
          <c:dPt>
            <c:idx val="4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F9D-47D5-B9FE-9B428EE4DD65}"/>
              </c:ext>
            </c:extLst>
          </c:dPt>
          <c:dPt>
            <c:idx val="4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F9D-47D5-B9FE-9B428EE4DD65}"/>
              </c:ext>
            </c:extLst>
          </c:dPt>
          <c:dPt>
            <c:idx val="4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F9D-47D5-B9FE-9B428EE4DD65}"/>
              </c:ext>
            </c:extLst>
          </c:dPt>
          <c:dPt>
            <c:idx val="4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F9D-47D5-B9FE-9B428EE4DD65}"/>
              </c:ext>
            </c:extLst>
          </c:dPt>
          <c:dPt>
            <c:idx val="4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2-92B7-420B-BE3A-88FB69420081}"/>
              </c:ext>
            </c:extLst>
          </c:dPt>
          <c:dPt>
            <c:idx val="4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4-4F51-47F4-8F23-719C17D7614A}"/>
              </c:ext>
            </c:extLst>
          </c:dPt>
          <c:dPt>
            <c:idx val="48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6-D836-4879-906F-618A0458EA13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/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'F5'!$A$51:$A$99</c:f>
              <c:numCache>
                <c:formatCode>mmm\-yy</c:formatCode>
                <c:ptCount val="49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  <c:pt idx="28">
                  <c:v>45413</c:v>
                </c:pt>
                <c:pt idx="29">
                  <c:v>45444</c:v>
                </c:pt>
                <c:pt idx="30">
                  <c:v>45474</c:v>
                </c:pt>
                <c:pt idx="31">
                  <c:v>45505</c:v>
                </c:pt>
                <c:pt idx="32">
                  <c:v>45536</c:v>
                </c:pt>
                <c:pt idx="33">
                  <c:v>45566</c:v>
                </c:pt>
                <c:pt idx="34">
                  <c:v>45597</c:v>
                </c:pt>
                <c:pt idx="35">
                  <c:v>45627</c:v>
                </c:pt>
                <c:pt idx="36">
                  <c:v>45658</c:v>
                </c:pt>
                <c:pt idx="37">
                  <c:v>45689</c:v>
                </c:pt>
                <c:pt idx="38">
                  <c:v>45717</c:v>
                </c:pt>
                <c:pt idx="39">
                  <c:v>45748</c:v>
                </c:pt>
                <c:pt idx="40">
                  <c:v>45778</c:v>
                </c:pt>
                <c:pt idx="41">
                  <c:v>45809</c:v>
                </c:pt>
                <c:pt idx="42">
                  <c:v>45839</c:v>
                </c:pt>
                <c:pt idx="43">
                  <c:v>45870</c:v>
                </c:pt>
                <c:pt idx="44">
                  <c:v>45901</c:v>
                </c:pt>
                <c:pt idx="45">
                  <c:v>45931</c:v>
                </c:pt>
                <c:pt idx="46">
                  <c:v>45962</c:v>
                </c:pt>
                <c:pt idx="47">
                  <c:v>45992</c:v>
                </c:pt>
                <c:pt idx="48">
                  <c:v>46023</c:v>
                </c:pt>
              </c:numCache>
            </c:numRef>
          </c:cat>
          <c:val>
            <c:numRef>
              <c:f>'F5'!$B$51:$B$99</c:f>
              <c:numCache>
                <c:formatCode>0.0</c:formatCode>
                <c:ptCount val="49"/>
                <c:pt idx="0">
                  <c:v>240.9471508</c:v>
                </c:pt>
                <c:pt idx="1">
                  <c:v>275.87044857999996</c:v>
                </c:pt>
                <c:pt idx="2">
                  <c:v>351.58038882</c:v>
                </c:pt>
                <c:pt idx="3">
                  <c:v>378.44288889000001</c:v>
                </c:pt>
                <c:pt idx="4">
                  <c:v>338.38847497</c:v>
                </c:pt>
                <c:pt idx="5">
                  <c:v>336.06422757000001</c:v>
                </c:pt>
                <c:pt idx="6">
                  <c:v>303.76603255000003</c:v>
                </c:pt>
                <c:pt idx="7">
                  <c:v>250.36272127999999</c:v>
                </c:pt>
                <c:pt idx="8">
                  <c:v>397.72097337999998</c:v>
                </c:pt>
                <c:pt idx="9">
                  <c:v>333.92869881999997</c:v>
                </c:pt>
                <c:pt idx="10">
                  <c:v>327.60960011000003</c:v>
                </c:pt>
                <c:pt idx="11">
                  <c:v>323.27341491000004</c:v>
                </c:pt>
                <c:pt idx="12">
                  <c:v>381.04021625999997</c:v>
                </c:pt>
                <c:pt idx="13">
                  <c:v>300.27275372000003</c:v>
                </c:pt>
                <c:pt idx="14">
                  <c:v>340.63366377</c:v>
                </c:pt>
                <c:pt idx="15">
                  <c:v>295.87324541000004</c:v>
                </c:pt>
                <c:pt idx="16">
                  <c:v>315.76207599000003</c:v>
                </c:pt>
                <c:pt idx="17">
                  <c:v>310.95190015000003</c:v>
                </c:pt>
                <c:pt idx="18">
                  <c:v>377.54366536999999</c:v>
                </c:pt>
                <c:pt idx="19">
                  <c:v>305.69676790000011</c:v>
                </c:pt>
                <c:pt idx="20">
                  <c:v>302.30039313999998</c:v>
                </c:pt>
                <c:pt idx="21">
                  <c:v>271.06804447000013</c:v>
                </c:pt>
                <c:pt idx="22">
                  <c:v>349.5198468100001</c:v>
                </c:pt>
                <c:pt idx="23">
                  <c:v>449.99360571999978</c:v>
                </c:pt>
                <c:pt idx="24">
                  <c:v>232.81207448999993</c:v>
                </c:pt>
                <c:pt idx="25">
                  <c:v>307.18664126000016</c:v>
                </c:pt>
                <c:pt idx="26">
                  <c:v>326.78003587999973</c:v>
                </c:pt>
                <c:pt idx="27">
                  <c:v>329</c:v>
                </c:pt>
                <c:pt idx="28">
                  <c:v>401.63707857000003</c:v>
                </c:pt>
                <c:pt idx="29">
                  <c:v>280.06383531999995</c:v>
                </c:pt>
                <c:pt idx="30">
                  <c:v>261.89705626</c:v>
                </c:pt>
                <c:pt idx="31">
                  <c:v>568.20759457000008</c:v>
                </c:pt>
                <c:pt idx="32">
                  <c:v>414.85873332</c:v>
                </c:pt>
                <c:pt idx="33">
                  <c:v>447.09024176000008</c:v>
                </c:pt>
                <c:pt idx="34">
                  <c:v>519.88249208000002</c:v>
                </c:pt>
                <c:pt idx="35">
                  <c:v>537.19833585000003</c:v>
                </c:pt>
                <c:pt idx="36">
                  <c:v>446.06488231000003</c:v>
                </c:pt>
                <c:pt idx="37">
                  <c:v>395.13851032000008</c:v>
                </c:pt>
                <c:pt idx="38">
                  <c:v>485.81447825999993</c:v>
                </c:pt>
                <c:pt idx="39" formatCode="#,##0.0">
                  <c:v>438.35353369000001</c:v>
                </c:pt>
                <c:pt idx="40" formatCode="#,##0.0">
                  <c:v>472.86630792</c:v>
                </c:pt>
                <c:pt idx="41" formatCode="#,##0.0">
                  <c:v>481.25174781999993</c:v>
                </c:pt>
                <c:pt idx="42" formatCode="#,##0.0">
                  <c:v>480.83421761000005</c:v>
                </c:pt>
                <c:pt idx="43" formatCode="#,##0.0">
                  <c:v>455.29123804000005</c:v>
                </c:pt>
                <c:pt idx="44" formatCode="#,##0.0">
                  <c:v>564.99168970000005</c:v>
                </c:pt>
                <c:pt idx="45" formatCode="#,##0.0">
                  <c:v>668.23566243999983</c:v>
                </c:pt>
                <c:pt idx="46" formatCode="#,##0.0">
                  <c:v>554.72002578999991</c:v>
                </c:pt>
                <c:pt idx="47" formatCode="#,##0.0">
                  <c:v>593.87621314</c:v>
                </c:pt>
                <c:pt idx="48">
                  <c:v>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BA-438B-857D-6EAAB6243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80117720"/>
        <c:axId val="580115760"/>
      </c:barChart>
      <c:dateAx>
        <c:axId val="580117720"/>
        <c:scaling>
          <c:orientation val="minMax"/>
          <c:max val="46023"/>
          <c:min val="45170"/>
        </c:scaling>
        <c:delete val="0"/>
        <c:axPos val="b"/>
        <c:numFmt formatCode="mmm\-yy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200"/>
            </a:pPr>
            <a:endParaRPr lang="es-ES"/>
          </a:p>
        </c:txPr>
        <c:crossAx val="580115760"/>
        <c:crosses val="autoZero"/>
        <c:auto val="1"/>
        <c:lblOffset val="100"/>
        <c:baseTimeUnit val="months"/>
        <c:majorUnit val="2"/>
        <c:majorTimeUnit val="months"/>
      </c:dateAx>
      <c:valAx>
        <c:axId val="580115760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s-ES"/>
          </a:p>
        </c:txPr>
        <c:crossAx val="5801177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0C820-256B-45C6-8705-84EE3B5F7784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77A08-E4E6-42B3-8420-EF26A9CB05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6051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665CD-1A58-E085-B9E7-7F95A2790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E45CA17-C5F9-6516-2992-D0B5854491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36DDE5D-3042-24EF-30C4-8A1A01AC3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1D350C-926F-6400-E191-280DB99F8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1751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F4BF9-F970-7269-F602-D0C2BE98F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73FFAB7-151E-92BC-4E64-DB9164C2E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AB9C74F-D5B2-78AA-6685-66A2FE901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D3FC7B-E1A1-705D-D58C-14AA93A91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4506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3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491CE-05B2-DD4A-3CB3-5639FBF38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699E1BA-71D6-7FE7-BEE2-E7B260397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33DB4D4-8F4E-63E7-B17D-AF53B412F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BAAAA1-DB38-127C-6952-6CA571514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2401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77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057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65A54-0396-3245-1732-EE243B58A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8F64C59-456F-4A17-3F0A-A1A968683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60DD55C-9EC4-505C-7885-366FCE179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16DB087-1DF5-CE68-BF38-097CE8F5A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24EAA6-1A77-4C99-9388-1176AC9EDEB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790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D54A9-AD51-F070-CC60-D7989D142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D91F3B-8DBE-7845-78B0-A3BA6FD5DB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47E136-6749-FDD2-E3E6-2DA255AC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C06954-AB90-99B9-704B-329438205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ABCA3B-9CC9-2335-D9DA-85BACE9AC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081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2B3A8-2CF9-F991-87AA-D486B82D5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806E36-BBAD-A096-2A0D-1A75FE0F4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F2796F-3BE2-299F-8956-9575D7C8A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8F0F40-B9FA-CAF8-C699-2EC1C00B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06B452-A0F0-B7F2-4D59-033308D5B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012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0DBFD74-5AD6-CCA5-D884-C134C617C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80C83F-0EB9-A5D3-D616-7F942AE88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FDA01B-942D-578F-806E-A3D783F47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D162E0-DE5C-1C74-9D84-B9F188D9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8C047-C6BE-0176-B423-E0AD14F5B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43221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5B61A072-07BE-B502-7EDA-91B9623FB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263" y="368528"/>
            <a:ext cx="9518650" cy="5824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s-ES"/>
              <a:t>Haga clic para modificar texto</a:t>
            </a: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12B6FFB7-F30E-DCA5-911E-B9D5826E0DC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57262" y="865798"/>
            <a:ext cx="11284479" cy="376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texto</a:t>
            </a:r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5D03CBB1-3E67-980C-92B9-0B5D12B7C2EF}"/>
              </a:ext>
            </a:extLst>
          </p:cNvPr>
          <p:cNvSpPr txBox="1">
            <a:spLocks/>
          </p:cNvSpPr>
          <p:nvPr userDrawn="1"/>
        </p:nvSpPr>
        <p:spPr>
          <a:xfrm>
            <a:off x="11719321" y="6449000"/>
            <a:ext cx="526867" cy="28756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28ADE5-F8B9-4FB3-AB86-311DF9275EE7}" type="slidenum">
              <a:rPr lang="es-ES" sz="1200" smtClean="0"/>
              <a:pPr/>
              <a:t>‹Nº›</a:t>
            </a:fld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358442645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pos="3840">
          <p15:clr>
            <a:srgbClr val="FBAE40"/>
          </p15:clr>
        </p15:guide>
        <p15:guide id="7" orient="horz" pos="4178">
          <p15:clr>
            <a:srgbClr val="FBAE40"/>
          </p15:clr>
        </p15:guide>
        <p15:guide id="8" pos="234">
          <p15:clr>
            <a:srgbClr val="FBAE40"/>
          </p15:clr>
        </p15:guide>
        <p15:guide id="9" pos="744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D54A9-AD51-F070-CC60-D7989D142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D91F3B-8DBE-7845-78B0-A3BA6FD5DB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47E136-6749-FDD2-E3E6-2DA255AC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C06954-AB90-99B9-704B-329438205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ABCA3B-9CC9-2335-D9DA-85BACE9AC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2432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E36E5-6480-B331-F25E-55721766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s-AR" sz="3600" kern="1200" dirty="0">
                <a:solidFill>
                  <a:srgbClr val="0C416B"/>
                </a:solidFill>
                <a:latin typeface="Public Sans ExtraBold" pitchFamily="2" charset="0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C437F7-E4B2-25AD-1229-C763D8C7D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D0A8B5-D5EB-0B9C-9020-B8934063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41BA3B-071D-CEB7-B4D9-786305A23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75EC0E-ED28-ACD2-60C2-F0D4939A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2902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EFA7AC-0CAC-9AE9-2BEF-FFA60FEB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AB3624-74DF-D160-0E56-5DF39E015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FA8545-76CF-A5BF-E1F2-C065154C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0F2AFF-6FB6-B466-E1AD-CF65AA002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F6EB80-CFE4-0B4F-746F-7341D0E38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204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FE9CA-E404-5F33-CA83-19253027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6771AA-EBE4-927F-4AEF-332E0F20D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E69A5B-8083-9234-133A-B2CC2B131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5631BB-C772-2F83-ECFD-3FBAB050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2AECBC-6942-2977-B1FD-24C9701CA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C779B4-A9AB-897F-EB42-39AEFCDA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385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CCF89-6B1A-C8E7-8BA2-58807A1B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1F7E47-9DA0-B43A-9E94-71ECEF4FE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D52E51-9E91-76F7-00F2-0A66B6F3D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96DE47-3143-E6CE-31CA-E781E9711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59F3FEC-D8DA-4009-BB09-F28292B8F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718B81-7CE2-149E-570B-909EFCFD5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D97342E-496A-BE97-2720-A4446B9F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D4B965-F883-9A8D-8559-9CB3B79C0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5913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26DB-4841-59C7-BA63-A398B300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9E6B14-3322-C136-A6B0-1F806DB22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93F73D-868D-C013-1FBC-80AB2FFC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BBCE4D-388D-5CAD-B603-26B99F200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487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458F7C2-2C4A-8D5B-0819-A63C0D07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097BF8F-2116-CCD5-B598-D8044A51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8B6AE4-AFE2-117C-9AD9-511A9AA1B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253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E36E5-6480-B331-F25E-55721766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C437F7-E4B2-25AD-1229-C763D8C7D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D0A8B5-D5EB-0B9C-9020-B8934063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41BA3B-071D-CEB7-B4D9-786305A23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75EC0E-ED28-ACD2-60C2-F0D4939A3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1293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E99F3-FA74-E6F3-1136-BFA4972E3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441AB-D4F1-55E9-DF79-90AF8AC48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65EA08-F838-6241-CA52-38FFE9AF6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326479-2F4B-AB50-2500-E687C2FB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37C416-0758-0882-FB45-57AC9B8A9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9A4BFF-A6CE-1571-9804-E0EF75E3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2850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F13A6-E731-1ADD-E0B7-51FCD70F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96961A4-46D2-E09F-CDE7-95F9A8ACC5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76C1BC-0A7D-C229-650D-D3AF165A7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9183D2-80E3-90D5-0102-24C3F12B6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2EEB9F-5EBA-CAC0-4CA3-B3D80A1AC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B78254-2189-D033-42C7-07078A64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5188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42B3A8-2CF9-F991-87AA-D486B82D5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806E36-BBAD-A096-2A0D-1A75FE0F4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F2796F-3BE2-299F-8956-9575D7C8A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8F0F40-B9FA-CAF8-C699-2EC1C00B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06B452-A0F0-B7F2-4D59-033308D5B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919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0DBFD74-5AD6-CCA5-D884-C134C617C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80C83F-0EB9-A5D3-D616-7F942AE884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FDA01B-942D-578F-806E-A3D783F47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D162E0-DE5C-1C74-9D84-B9F188D9E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B8C047-C6BE-0176-B423-E0AD14F5B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939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EFA7AC-0CAC-9AE9-2BEF-FFA60FEB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AB3624-74DF-D160-0E56-5DF39E0156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FA8545-76CF-A5BF-E1F2-C065154C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0F2AFF-6FB6-B466-E1AD-CF65AA002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F6EB80-CFE4-0B4F-746F-7341D0E38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102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FE9CA-E404-5F33-CA83-19253027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6771AA-EBE4-927F-4AEF-332E0F20D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E69A5B-8083-9234-133A-B2CC2B131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5631BB-C772-2F83-ECFD-3FBAB050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2AECBC-6942-2977-B1FD-24C9701CA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6C779B4-A9AB-897F-EB42-39AEFCDA2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275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CCF89-6B1A-C8E7-8BA2-58807A1B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1F7E47-9DA0-B43A-9E94-71ECEF4FE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D52E51-9E91-76F7-00F2-0A66B6F3D1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96DE47-3143-E6CE-31CA-E781E9711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59F3FEC-D8DA-4009-BB09-F28292B8F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718B81-7CE2-149E-570B-909EFCFD5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D97342E-496A-BE97-2720-A4446B9F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D4B965-F883-9A8D-8559-9CB3B79C0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417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B26DB-4841-59C7-BA63-A398B300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9E6B14-3322-C136-A6B0-1F806DB22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293F73D-868D-C013-1FBC-80AB2FFC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BBCE4D-388D-5CAD-B603-26B99F200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293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458F7C2-2C4A-8D5B-0819-A63C0D07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097BF8F-2116-CCD5-B598-D8044A51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8B6AE4-AFE2-117C-9AD9-511A9AA1B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0015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E99F3-FA74-E6F3-1136-BFA4972E3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441AB-D4F1-55E9-DF79-90AF8AC48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65EA08-F838-6241-CA52-38FFE9AF6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326479-2F4B-AB50-2500-E687C2FB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537C416-0758-0882-FB45-57AC9B8A9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9A4BFF-A6CE-1571-9804-E0EF75E3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027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9F13A6-E731-1ADD-E0B7-51FCD70F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96961A4-46D2-E09F-CDE7-95F9A8ACC5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76C1BC-0A7D-C229-650D-D3AF165A7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9183D2-80E3-90D5-0102-24C3F12B6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2EEB9F-5EBA-CAC0-4CA3-B3D80A1AC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B78254-2189-D033-42C7-07078A64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50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5DD102F-8046-D57C-095C-18BC5718D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5792A-E044-A68D-D457-8411E9048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5CD06F-E5D7-6E45-65EA-639238B81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251A37-3445-D295-5D8D-F54EEEAE1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5ACA29-6E13-7E62-DA4E-D14B8EA06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299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5DD102F-8046-D57C-095C-18BC5718D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5792A-E044-A68D-D457-8411E9048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AR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5CD06F-E5D7-6E45-65EA-639238B81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816673-01EF-4D72-8206-E1833B8BAA52}" type="datetimeFigureOut">
              <a:rPr lang="es-AR" smtClean="0"/>
              <a:t>24/2/2026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251A37-3445-D295-5D8D-F54EEEAE1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5ACA29-6E13-7E62-DA4E-D14B8EA06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6F2759-BE12-4A9D-B687-EB63790E3CB1}" type="slidenum">
              <a:rPr lang="es-AR" smtClean="0"/>
              <a:t>‹Nº›</a:t>
            </a:fld>
            <a:endParaRPr lang="es-AR"/>
          </a:p>
        </p:txBody>
      </p:sp>
      <p:pic>
        <p:nvPicPr>
          <p:cNvPr id="8" name="Imagen 7" descr="Forma&#10;&#10;El contenido generado por IA puede ser incorrecto.">
            <a:extLst>
              <a:ext uri="{FF2B5EF4-FFF2-40B4-BE49-F238E27FC236}">
                <a16:creationId xmlns:a16="http://schemas.microsoft.com/office/drawing/2014/main" id="{BB030C74-CCDB-509C-49BF-51CC77981F3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4528" r="93221"/>
          <a:stretch>
            <a:fillRect/>
          </a:stretch>
        </p:blipFill>
        <p:spPr>
          <a:xfrm>
            <a:off x="-3835" y="3053750"/>
            <a:ext cx="824783" cy="3804249"/>
          </a:xfrm>
          <a:prstGeom prst="rect">
            <a:avLst/>
          </a:prstGeom>
        </p:spPr>
      </p:pic>
      <p:pic>
        <p:nvPicPr>
          <p:cNvPr id="10" name="Imagen 9" descr="Forma&#10;&#10;El contenido generado por IA puede ser incorrecto.">
            <a:extLst>
              <a:ext uri="{FF2B5EF4-FFF2-40B4-BE49-F238E27FC236}">
                <a16:creationId xmlns:a16="http://schemas.microsoft.com/office/drawing/2014/main" id="{A504A057-E757-6CF8-4DC5-E094DCFEDAE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928" b="72075"/>
          <a:stretch>
            <a:fillRect/>
          </a:stretch>
        </p:blipFill>
        <p:spPr>
          <a:xfrm>
            <a:off x="8885208" y="0"/>
            <a:ext cx="3293374" cy="1915064"/>
          </a:xfrm>
          <a:prstGeom prst="rect">
            <a:avLst/>
          </a:prstGeom>
        </p:spPr>
      </p:pic>
      <p:pic>
        <p:nvPicPr>
          <p:cNvPr id="11" name="Imagen 10" descr="Forma&#10;&#10;El contenido generado por IA puede ser incorrecto.">
            <a:extLst>
              <a:ext uri="{FF2B5EF4-FFF2-40B4-BE49-F238E27FC236}">
                <a16:creationId xmlns:a16="http://schemas.microsoft.com/office/drawing/2014/main" id="{B3B0A4D0-2B53-2525-3E4E-F3BD247508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7134" b="91715"/>
          <a:stretch>
            <a:fillRect/>
          </a:stretch>
        </p:blipFill>
        <p:spPr>
          <a:xfrm>
            <a:off x="0" y="0"/>
            <a:ext cx="1565217" cy="568171"/>
          </a:xfrm>
          <a:prstGeom prst="rect">
            <a:avLst/>
          </a:prstGeom>
        </p:spPr>
      </p:pic>
      <p:pic>
        <p:nvPicPr>
          <p:cNvPr id="12" name="Imagen 11" descr="Forma&#10;&#10;El contenido generado por IA puede ser incorrecto.">
            <a:extLst>
              <a:ext uri="{FF2B5EF4-FFF2-40B4-BE49-F238E27FC236}">
                <a16:creationId xmlns:a16="http://schemas.microsoft.com/office/drawing/2014/main" id="{F3D55567-8CB2-DDAD-C515-A1E8242EC80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1607" t="88544"/>
          <a:stretch>
            <a:fillRect/>
          </a:stretch>
        </p:blipFill>
        <p:spPr>
          <a:xfrm>
            <a:off x="11166174" y="6072325"/>
            <a:ext cx="1021034" cy="7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0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391D2B-84F0-FA95-CB72-179A73A7E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897" y="868362"/>
            <a:ext cx="5574890" cy="2387600"/>
          </a:xfrm>
        </p:spPr>
        <p:txBody>
          <a:bodyPr>
            <a:normAutofit/>
          </a:bodyPr>
          <a:lstStyle/>
          <a:p>
            <a:pPr algn="l"/>
            <a:r>
              <a:rPr lang="es-ES" sz="4800" dirty="0">
                <a:solidFill>
                  <a:schemeClr val="bg1"/>
                </a:solidFill>
                <a:latin typeface="Public Sans Bold" pitchFamily="2" charset="0"/>
              </a:rPr>
              <a:t>Reporte mensual de datos y análisis del sector minero</a:t>
            </a:r>
            <a:endParaRPr lang="es-AR" sz="4800" dirty="0">
              <a:solidFill>
                <a:schemeClr val="bg1"/>
              </a:solidFill>
              <a:latin typeface="Public Sans Bold" pitchFamily="2" charset="0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13E5A901-18AD-A5CC-A5FB-574CA00A65FC}"/>
              </a:ext>
            </a:extLst>
          </p:cNvPr>
          <p:cNvCxnSpPr>
            <a:cxnSpLocks/>
          </p:cNvCxnSpPr>
          <p:nvPr/>
        </p:nvCxnSpPr>
        <p:spPr>
          <a:xfrm>
            <a:off x="1061884" y="3559277"/>
            <a:ext cx="5034116" cy="42762"/>
          </a:xfrm>
          <a:prstGeom prst="line">
            <a:avLst/>
          </a:prstGeom>
          <a:ln>
            <a:solidFill>
              <a:srgbClr val="61B7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ubtítulo 2">
            <a:extLst>
              <a:ext uri="{FF2B5EF4-FFF2-40B4-BE49-F238E27FC236}">
                <a16:creationId xmlns:a16="http://schemas.microsoft.com/office/drawing/2014/main" id="{0531688D-5A09-4D2B-07EB-AD8C92EDDCE3}"/>
              </a:ext>
            </a:extLst>
          </p:cNvPr>
          <p:cNvSpPr txBox="1">
            <a:spLocks/>
          </p:cNvSpPr>
          <p:nvPr/>
        </p:nvSpPr>
        <p:spPr>
          <a:xfrm>
            <a:off x="943896" y="5814606"/>
            <a:ext cx="4689987" cy="350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AR" sz="1400" dirty="0">
                <a:solidFill>
                  <a:schemeClr val="bg1"/>
                </a:solidFill>
                <a:latin typeface="Public Sans" pitchFamily="2" charset="0"/>
              </a:rPr>
              <a:t>Febrero </a:t>
            </a:r>
            <a:r>
              <a:rPr lang="es-AR" sz="1200" dirty="0">
                <a:solidFill>
                  <a:schemeClr val="bg1"/>
                </a:solidFill>
                <a:latin typeface="Public Sans" pitchFamily="2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55131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373E8C-87AC-E426-5003-27A286F39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 sz="2000" dirty="0"/>
              <a:t>COMEX | EXPORTACIONES NO METALÍFEROS</a:t>
            </a:r>
            <a:endParaRPr lang="es-AR" sz="20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E5729A-433C-80BB-1CD6-63ED635E6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263" y="747078"/>
            <a:ext cx="11284479" cy="376455"/>
          </a:xfrm>
        </p:spPr>
        <p:txBody>
          <a:bodyPr/>
          <a:lstStyle/>
          <a:p>
            <a:r>
              <a:rPr lang="es-MX" sz="1600" dirty="0"/>
              <a:t>El crecimiento del segmento depende casi exclusivamente de boratos</a:t>
            </a:r>
            <a:endParaRPr lang="es-AR" sz="16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CD9B6A6-2CD3-73A6-A24E-2C6D2DF389CA}"/>
              </a:ext>
            </a:extLst>
          </p:cNvPr>
          <p:cNvGraphicFramePr>
            <a:graphicFrameLocks/>
          </p:cNvGraphicFramePr>
          <p:nvPr/>
        </p:nvGraphicFramePr>
        <p:xfrm>
          <a:off x="5547444" y="1742240"/>
          <a:ext cx="6120945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AF868960-329A-BDB9-3891-DDCCA098F947}"/>
              </a:ext>
            </a:extLst>
          </p:cNvPr>
          <p:cNvSpPr/>
          <p:nvPr/>
        </p:nvSpPr>
        <p:spPr>
          <a:xfrm>
            <a:off x="-1" y="4243276"/>
            <a:ext cx="12192001" cy="1864224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48B537D3-0DF0-33F4-1C3D-0DF78521DF53}"/>
              </a:ext>
            </a:extLst>
          </p:cNvPr>
          <p:cNvSpPr txBox="1">
            <a:spLocks/>
          </p:cNvSpPr>
          <p:nvPr/>
        </p:nvSpPr>
        <p:spPr>
          <a:xfrm>
            <a:off x="5814111" y="1569670"/>
            <a:ext cx="5587610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/>
              <a:t>Exportaciones no metalíferas seleccionados* </a:t>
            </a:r>
          </a:p>
          <a:p>
            <a:r>
              <a:rPr lang="es-AR" b="0" dirty="0"/>
              <a:t>En millones dólares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CB577B8-731E-4C0B-6BCA-73D9FB736F30}"/>
              </a:ext>
            </a:extLst>
          </p:cNvPr>
          <p:cNvSpPr txBox="1">
            <a:spLocks/>
          </p:cNvSpPr>
          <p:nvPr/>
        </p:nvSpPr>
        <p:spPr>
          <a:xfrm>
            <a:off x="460254" y="6117250"/>
            <a:ext cx="10878496" cy="64800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>
            <a:defPPr>
              <a:defRPr lang="es-AR"/>
            </a:defPPr>
            <a:lvl1pPr marR="0" lvl="0" defTabSz="685800" fontAlgn="auto">
              <a:lnSpc>
                <a:spcPts val="16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 sz="105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lnSpc>
                <a:spcPct val="80000"/>
              </a:lnSpc>
            </a:pPr>
            <a:r>
              <a:rPr lang="es-ES" sz="1000" b="0" dirty="0"/>
              <a:t>*Se consideran las NCM: </a:t>
            </a:r>
          </a:p>
          <a:p>
            <a:pPr>
              <a:lnSpc>
                <a:spcPct val="80000"/>
              </a:lnSpc>
            </a:pPr>
            <a:r>
              <a:rPr lang="es-ES" sz="1000" b="0" dirty="0"/>
              <a:t>Diatomita: 2512.00.00 - Bentonita: 2508.10.00 - Dolomita: 2518.20.00/</a:t>
            </a:r>
            <a:r>
              <a:rPr lang="es-AR" sz="1000" b="0" dirty="0"/>
              <a:t>2518.30.00 - </a:t>
            </a:r>
            <a:endParaRPr lang="es-ES" sz="1000" b="0" dirty="0"/>
          </a:p>
          <a:p>
            <a:pPr>
              <a:lnSpc>
                <a:spcPct val="80000"/>
              </a:lnSpc>
            </a:pPr>
            <a:r>
              <a:rPr lang="es-ES" sz="1000" b="0" dirty="0"/>
              <a:t>Boratos: 2528.00.00/2840.20.00 - Cal:2522.20.00/2522.10.00</a:t>
            </a:r>
          </a:p>
          <a:p>
            <a:pPr>
              <a:lnSpc>
                <a:spcPct val="80000"/>
              </a:lnSpc>
            </a:pPr>
            <a:r>
              <a:rPr lang="es-ES" sz="1000" b="0" dirty="0"/>
              <a:t>Datos a diciembre 2025. Próxima actualización abril 2026.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48A6C091-2C42-B817-A2DC-5170A67D533A}"/>
              </a:ext>
            </a:extLst>
          </p:cNvPr>
          <p:cNvGraphicFramePr>
            <a:graphicFrameLocks/>
          </p:cNvGraphicFramePr>
          <p:nvPr/>
        </p:nvGraphicFramePr>
        <p:xfrm>
          <a:off x="-224163" y="4018111"/>
          <a:ext cx="3540469" cy="2449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D6615364-A10F-6080-B1BF-D4C51EB5B163}"/>
              </a:ext>
            </a:extLst>
          </p:cNvPr>
          <p:cNvGraphicFramePr>
            <a:graphicFrameLocks/>
          </p:cNvGraphicFramePr>
          <p:nvPr/>
        </p:nvGraphicFramePr>
        <p:xfrm>
          <a:off x="2418562" y="4219687"/>
          <a:ext cx="3128883" cy="1977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A5B3FEB5-72C8-E5F4-2DF6-8E55EA994BB6}"/>
              </a:ext>
            </a:extLst>
          </p:cNvPr>
          <p:cNvGraphicFramePr>
            <a:graphicFrameLocks/>
          </p:cNvGraphicFramePr>
          <p:nvPr/>
        </p:nvGraphicFramePr>
        <p:xfrm>
          <a:off x="4214051" y="4018111"/>
          <a:ext cx="3763895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839B6C21-F22E-C4F3-B193-9DA0BC229C37}"/>
              </a:ext>
            </a:extLst>
          </p:cNvPr>
          <p:cNvGraphicFramePr>
            <a:graphicFrameLocks/>
          </p:cNvGraphicFramePr>
          <p:nvPr/>
        </p:nvGraphicFramePr>
        <p:xfrm>
          <a:off x="6930108" y="4148264"/>
          <a:ext cx="2934537" cy="1898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26925686-8C86-952B-B604-6626BA68984B}"/>
              </a:ext>
            </a:extLst>
          </p:cNvPr>
          <p:cNvGraphicFramePr>
            <a:graphicFrameLocks/>
          </p:cNvGraphicFramePr>
          <p:nvPr/>
        </p:nvGraphicFramePr>
        <p:xfrm>
          <a:off x="8941482" y="4023135"/>
          <a:ext cx="3397160" cy="2188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B8E16498-6B99-545A-3D11-770489825E23}"/>
              </a:ext>
            </a:extLst>
          </p:cNvPr>
          <p:cNvGraphicFramePr>
            <a:graphicFrameLocks noGrp="1"/>
          </p:cNvGraphicFramePr>
          <p:nvPr/>
        </p:nvGraphicFramePr>
        <p:xfrm>
          <a:off x="3316305" y="2056667"/>
          <a:ext cx="1832347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264">
                  <a:extLst>
                    <a:ext uri="{9D8B030D-6E8A-4147-A177-3AD203B41FA5}">
                      <a16:colId xmlns:a16="http://schemas.microsoft.com/office/drawing/2014/main" val="1764830879"/>
                    </a:ext>
                  </a:extLst>
                </a:gridCol>
                <a:gridCol w="827469">
                  <a:extLst>
                    <a:ext uri="{9D8B030D-6E8A-4147-A177-3AD203B41FA5}">
                      <a16:colId xmlns:a16="http://schemas.microsoft.com/office/drawing/2014/main" val="134543306"/>
                    </a:ext>
                  </a:extLst>
                </a:gridCol>
                <a:gridCol w="720614">
                  <a:extLst>
                    <a:ext uri="{9D8B030D-6E8A-4147-A177-3AD203B41FA5}">
                      <a16:colId xmlns:a16="http://schemas.microsoft.com/office/drawing/2014/main" val="3526238365"/>
                    </a:ext>
                  </a:extLst>
                </a:gridCol>
              </a:tblGrid>
              <a:tr h="287105">
                <a:tc>
                  <a:txBody>
                    <a:bodyPr/>
                    <a:lstStyle/>
                    <a:p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Diatomita</a:t>
                      </a:r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/>
                        <a:t>-0,8%</a:t>
                      </a:r>
                      <a:endParaRPr lang="es-AR" sz="14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059286"/>
                  </a:ext>
                </a:extLst>
              </a:tr>
              <a:tr h="287105">
                <a:tc>
                  <a:txBody>
                    <a:bodyPr/>
                    <a:lstStyle/>
                    <a:p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Bentonita</a:t>
                      </a:r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/>
                        <a:t>-13,4%</a:t>
                      </a:r>
                      <a:endParaRPr lang="es-AR" sz="14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323680"/>
                  </a:ext>
                </a:extLst>
              </a:tr>
              <a:tr h="287105">
                <a:tc>
                  <a:txBody>
                    <a:bodyPr/>
                    <a:lstStyle/>
                    <a:p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Dolomita</a:t>
                      </a:r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/>
                        <a:t>+3,3%</a:t>
                      </a:r>
                      <a:endParaRPr lang="es-AR" sz="14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0538507"/>
                  </a:ext>
                </a:extLst>
              </a:tr>
              <a:tr h="287105">
                <a:tc>
                  <a:txBody>
                    <a:bodyPr/>
                    <a:lstStyle/>
                    <a:p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Boratos</a:t>
                      </a:r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/>
                        <a:t>+79,5% </a:t>
                      </a:r>
                      <a:endParaRPr lang="es-AR" sz="14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522931"/>
                  </a:ext>
                </a:extLst>
              </a:tr>
              <a:tr h="287105">
                <a:tc>
                  <a:txBody>
                    <a:bodyPr/>
                    <a:lstStyle/>
                    <a:p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Cal </a:t>
                      </a:r>
                      <a:endParaRPr lang="es-AR" sz="12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MX" sz="1400" dirty="0"/>
                        <a:t>+1,7%</a:t>
                      </a:r>
                      <a:endParaRPr lang="es-AR" sz="1400" dirty="0"/>
                    </a:p>
                  </a:txBody>
                  <a:tcPr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658186"/>
                  </a:ext>
                </a:extLst>
              </a:tr>
            </a:tbl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4E50B9C2-2602-6FA1-57DC-1901492B75BC}"/>
              </a:ext>
            </a:extLst>
          </p:cNvPr>
          <p:cNvSpPr txBox="1"/>
          <p:nvPr/>
        </p:nvSpPr>
        <p:spPr>
          <a:xfrm>
            <a:off x="4105353" y="1731100"/>
            <a:ext cx="11218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Var 12M 25/24</a:t>
            </a:r>
            <a:endParaRPr lang="es-AR" sz="12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604487A-236E-94E6-0713-560FC9506C82}"/>
              </a:ext>
            </a:extLst>
          </p:cNvPr>
          <p:cNvSpPr txBox="1"/>
          <p:nvPr/>
        </p:nvSpPr>
        <p:spPr>
          <a:xfrm>
            <a:off x="646071" y="1445343"/>
            <a:ext cx="2043136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USD 142M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12M 25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4D9C681-554E-4ED6-722B-0F43763ED240}"/>
              </a:ext>
            </a:extLst>
          </p:cNvPr>
          <p:cNvSpPr txBox="1"/>
          <p:nvPr/>
        </p:nvSpPr>
        <p:spPr>
          <a:xfrm>
            <a:off x="646071" y="2297490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29,8%</a:t>
            </a:r>
          </a:p>
          <a:p>
            <a:pPr>
              <a:lnSpc>
                <a:spcPct val="80000"/>
              </a:lnSpc>
            </a:pPr>
            <a:r>
              <a:rPr lang="es-ES" sz="1400" dirty="0" err="1"/>
              <a:t>var</a:t>
            </a:r>
            <a:r>
              <a:rPr lang="es-ES" sz="1400" dirty="0"/>
              <a:t> </a:t>
            </a:r>
            <a:r>
              <a:rPr lang="es-ES" sz="1400" dirty="0" err="1"/>
              <a:t>ia</a:t>
            </a:r>
            <a:endParaRPr lang="es-ES" sz="14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EF538AA-5ED4-F129-485D-9FF3299DB615}"/>
              </a:ext>
            </a:extLst>
          </p:cNvPr>
          <p:cNvSpPr txBox="1"/>
          <p:nvPr/>
        </p:nvSpPr>
        <p:spPr>
          <a:xfrm>
            <a:off x="646071" y="3149638"/>
            <a:ext cx="20506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accent3"/>
                </a:solidFill>
              </a:rPr>
              <a:t>2,3%</a:t>
            </a:r>
            <a:r>
              <a:rPr lang="es-ES" sz="3200" b="1" dirty="0">
                <a:solidFill>
                  <a:schemeClr val="accent2"/>
                </a:solidFill>
              </a:rPr>
              <a:t> </a:t>
            </a:r>
            <a:r>
              <a:rPr lang="es-ES" sz="1400" dirty="0"/>
              <a:t>exportaciones mineras totales.</a:t>
            </a:r>
            <a:endParaRPr lang="es-AR" sz="1400" dirty="0"/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5A9CDF6C-76EC-37D6-C823-647E8D797EFC}"/>
              </a:ext>
            </a:extLst>
          </p:cNvPr>
          <p:cNvSpPr/>
          <p:nvPr/>
        </p:nvSpPr>
        <p:spPr>
          <a:xfrm>
            <a:off x="304779" y="1333472"/>
            <a:ext cx="2591461" cy="2800486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5512CCFF-1562-F199-22B0-7F3EA1C99FE4}"/>
              </a:ext>
            </a:extLst>
          </p:cNvPr>
          <p:cNvSpPr/>
          <p:nvPr/>
        </p:nvSpPr>
        <p:spPr>
          <a:xfrm>
            <a:off x="5434982" y="1333472"/>
            <a:ext cx="6452239" cy="2800486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946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C3CC343-F5BA-D91D-7CBC-483F4F219F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AR" sz="2000" dirty="0"/>
              <a:t>COMEX | EXPORTACIONES MINERAS POR PROVINCIA</a:t>
            </a:r>
          </a:p>
          <a:p>
            <a:endParaRPr lang="es-AR" sz="2000" dirty="0"/>
          </a:p>
        </p:txBody>
      </p:sp>
      <p:sp>
        <p:nvSpPr>
          <p:cNvPr id="6" name="Título 2">
            <a:extLst>
              <a:ext uri="{FF2B5EF4-FFF2-40B4-BE49-F238E27FC236}">
                <a16:creationId xmlns:a16="http://schemas.microsoft.com/office/drawing/2014/main" id="{DB5011AB-3819-3424-56BF-866DCC4D8C68}"/>
              </a:ext>
            </a:extLst>
          </p:cNvPr>
          <p:cNvSpPr txBox="1">
            <a:spLocks/>
          </p:cNvSpPr>
          <p:nvPr/>
        </p:nvSpPr>
        <p:spPr>
          <a:xfrm>
            <a:off x="5246575" y="1662825"/>
            <a:ext cx="4332698" cy="248933"/>
          </a:xfrm>
          <a:prstGeom prst="rect">
            <a:avLst/>
          </a:prstGeom>
        </p:spPr>
        <p:txBody>
          <a:bodyPr lIns="68579" tIns="34289" rIns="68579" bIns="3428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Exportaciones por provincia</a:t>
            </a:r>
          </a:p>
          <a:p>
            <a:r>
              <a:rPr lang="es-ES" sz="14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En millones de dólares</a:t>
            </a:r>
            <a:endParaRPr lang="es-AR" sz="14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7F55061-7B16-86B4-7A0C-BAA9A2A4B8D5}"/>
              </a:ext>
            </a:extLst>
          </p:cNvPr>
          <p:cNvSpPr txBox="1"/>
          <p:nvPr/>
        </p:nvSpPr>
        <p:spPr>
          <a:xfrm>
            <a:off x="5125719" y="6105167"/>
            <a:ext cx="669480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000" dirty="0"/>
              <a:t>*Datos provisorios a rectificar en próximas publicaciones.</a:t>
            </a:r>
          </a:p>
          <a:p>
            <a:pPr algn="r"/>
            <a:r>
              <a:rPr lang="es-MX" sz="1000" dirty="0"/>
              <a:t>Fuente: ABECEB en base a datos de Secretaria de Minería.</a:t>
            </a:r>
          </a:p>
          <a:p>
            <a:pPr algn="r"/>
            <a:r>
              <a:rPr lang="es-MX" sz="1000" dirty="0"/>
              <a:t>Pueden presentarte diferencias no mayores a 2,5 MUSD por correcciones de la fuente</a:t>
            </a:r>
            <a:r>
              <a:rPr lang="es-MX" sz="1050" dirty="0"/>
              <a:t>. </a:t>
            </a:r>
            <a:endParaRPr lang="es-AR" sz="1050" dirty="0"/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5C908EA2-863B-8C22-C53F-9DBE5A5F79F6}"/>
              </a:ext>
            </a:extLst>
          </p:cNvPr>
          <p:cNvGraphicFramePr>
            <a:graphicFrameLocks/>
          </p:cNvGraphicFramePr>
          <p:nvPr/>
        </p:nvGraphicFramePr>
        <p:xfrm>
          <a:off x="5346519" y="2327230"/>
          <a:ext cx="6264000" cy="3687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01F96F4-A445-2CB4-AF96-3611F48A843E}"/>
              </a:ext>
            </a:extLst>
          </p:cNvPr>
          <p:cNvSpPr/>
          <p:nvPr/>
        </p:nvSpPr>
        <p:spPr>
          <a:xfrm>
            <a:off x="5125719" y="1575092"/>
            <a:ext cx="6705601" cy="4521131"/>
          </a:xfrm>
          <a:prstGeom prst="roundRect">
            <a:avLst>
              <a:gd name="adj" fmla="val 379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Bocadillo: rectángulo con esquinas redondeadas 17">
            <a:extLst>
              <a:ext uri="{FF2B5EF4-FFF2-40B4-BE49-F238E27FC236}">
                <a16:creationId xmlns:a16="http://schemas.microsoft.com/office/drawing/2014/main" id="{70A66C1C-8D3D-DC55-595D-761B4D12DD33}"/>
              </a:ext>
            </a:extLst>
          </p:cNvPr>
          <p:cNvSpPr/>
          <p:nvPr/>
        </p:nvSpPr>
        <p:spPr>
          <a:xfrm>
            <a:off x="9454471" y="1754894"/>
            <a:ext cx="2317588" cy="617602"/>
          </a:xfrm>
          <a:prstGeom prst="wedgeRoundRectCallout">
            <a:avLst>
              <a:gd name="adj1" fmla="val 37577"/>
              <a:gd name="adj2" fmla="val 116170"/>
              <a:gd name="adj3" fmla="val 16667"/>
            </a:avLst>
          </a:prstGeom>
          <a:solidFill>
            <a:schemeClr val="bg2">
              <a:lumMod val="85000"/>
            </a:schemeClr>
          </a:solidFill>
          <a:ln>
            <a:solidFill>
              <a:schemeClr val="bg2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200" dirty="0">
                <a:solidFill>
                  <a:schemeClr val="tx1"/>
                </a:solidFill>
              </a:rPr>
              <a:t>Aumento de las exportaciones de Santa Cruz apalancado por el precio del Oro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0B16D8E-B941-41D9-01DD-9A4A822AA9AC}"/>
              </a:ext>
            </a:extLst>
          </p:cNvPr>
          <p:cNvSpPr txBox="1"/>
          <p:nvPr/>
        </p:nvSpPr>
        <p:spPr>
          <a:xfrm>
            <a:off x="282125" y="1545767"/>
            <a:ext cx="4675170" cy="418254"/>
          </a:xfrm>
          <a:prstGeom prst="rect">
            <a:avLst/>
          </a:prstGeom>
          <a:noFill/>
        </p:spPr>
        <p:txBody>
          <a:bodyPr wrap="square" lIns="68579" tIns="34289" rIns="68579" bIns="34289">
            <a:spAutoFit/>
          </a:bodyPr>
          <a:lstStyle/>
          <a:p>
            <a:pPr algn="just">
              <a:lnSpc>
                <a:spcPct val="80000"/>
              </a:lnSpc>
            </a:pPr>
            <a:r>
              <a:rPr lang="es-ES" sz="1400" b="1" dirty="0">
                <a:solidFill>
                  <a:schemeClr val="tx2"/>
                </a:solidFill>
              </a:rPr>
              <a:t>Participación de la minería en las exportaciones provinciales </a:t>
            </a:r>
            <a:r>
              <a:rPr lang="es-ES" sz="1400" dirty="0">
                <a:solidFill>
                  <a:schemeClr val="tx2"/>
                </a:solidFill>
              </a:rPr>
              <a:t>1M 2026</a:t>
            </a:r>
          </a:p>
        </p:txBody>
      </p:sp>
      <p:sp>
        <p:nvSpPr>
          <p:cNvPr id="29" name="Marcador de texto 2">
            <a:extLst>
              <a:ext uri="{FF2B5EF4-FFF2-40B4-BE49-F238E27FC236}">
                <a16:creationId xmlns:a16="http://schemas.microsoft.com/office/drawing/2014/main" id="{0919EACE-433F-F456-F412-6EBE81C72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263" y="747078"/>
            <a:ext cx="11284479" cy="376455"/>
          </a:xfrm>
        </p:spPr>
        <p:txBody>
          <a:bodyPr/>
          <a:lstStyle/>
          <a:p>
            <a:r>
              <a:rPr lang="es-MX" sz="1600" dirty="0"/>
              <a:t>Santa Cruz lidera la oferta exportadora por sus proyectos de oro y plata</a:t>
            </a:r>
            <a:endParaRPr lang="es-AR" sz="1600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2736B18-F79A-95EA-BD86-CB8CAF78EFB2}"/>
              </a:ext>
            </a:extLst>
          </p:cNvPr>
          <p:cNvGraphicFramePr>
            <a:graphicFrameLocks/>
          </p:cNvGraphicFramePr>
          <p:nvPr/>
        </p:nvGraphicFramePr>
        <p:xfrm>
          <a:off x="392179" y="1905640"/>
          <a:ext cx="4572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735FE05-893C-85E3-DAE6-BEC7FD46EFE6}"/>
              </a:ext>
            </a:extLst>
          </p:cNvPr>
          <p:cNvSpPr txBox="1"/>
          <p:nvPr/>
        </p:nvSpPr>
        <p:spPr>
          <a:xfrm>
            <a:off x="1278872" y="4278026"/>
            <a:ext cx="2412000" cy="263275"/>
          </a:xfrm>
          <a:prstGeom prst="rect">
            <a:avLst/>
          </a:prstGeom>
          <a:noFill/>
        </p:spPr>
        <p:txBody>
          <a:bodyPr wrap="square" lIns="68579" tIns="34289" rIns="68579" bIns="34289">
            <a:spAutoFit/>
          </a:bodyPr>
          <a:lstStyle/>
          <a:p>
            <a:pPr algn="just">
              <a:lnSpc>
                <a:spcPts val="1500"/>
              </a:lnSpc>
            </a:pPr>
            <a:r>
              <a:rPr lang="es-ES" sz="1400" b="1" dirty="0">
                <a:solidFill>
                  <a:schemeClr val="tx2"/>
                </a:solidFill>
              </a:rPr>
              <a:t>Exportaciones mineras en USD</a:t>
            </a:r>
            <a:endParaRPr lang="es-ES" sz="1400" dirty="0">
              <a:solidFill>
                <a:schemeClr val="tx2"/>
              </a:solidFill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B5BC6A88-3E82-D662-2381-BBC8B8C6F036}"/>
              </a:ext>
            </a:extLst>
          </p:cNvPr>
          <p:cNvGraphicFramePr>
            <a:graphicFrameLocks noGrp="1"/>
          </p:cNvGraphicFramePr>
          <p:nvPr/>
        </p:nvGraphicFramePr>
        <p:xfrm>
          <a:off x="1261379" y="4762018"/>
          <a:ext cx="2446986" cy="1727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3493">
                  <a:extLst>
                    <a:ext uri="{9D8B030D-6E8A-4147-A177-3AD203B41FA5}">
                      <a16:colId xmlns:a16="http://schemas.microsoft.com/office/drawing/2014/main" val="1038526876"/>
                    </a:ext>
                  </a:extLst>
                </a:gridCol>
                <a:gridCol w="1223493">
                  <a:extLst>
                    <a:ext uri="{9D8B030D-6E8A-4147-A177-3AD203B41FA5}">
                      <a16:colId xmlns:a16="http://schemas.microsoft.com/office/drawing/2014/main" val="1087131683"/>
                    </a:ext>
                  </a:extLst>
                </a:gridCol>
              </a:tblGrid>
              <a:tr h="2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Santa Cruz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sz="16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+169,9%</a:t>
                      </a:r>
                      <a:endParaRPr lang="es-AR" sz="16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0564781"/>
                  </a:ext>
                </a:extLst>
              </a:tr>
              <a:tr h="2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Catamarca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+124,7%</a:t>
                      </a:r>
                      <a:endParaRPr lang="es-AR" sz="16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3436959"/>
                  </a:ext>
                </a:extLst>
              </a:tr>
              <a:tr h="2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MX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Jujuy</a:t>
                      </a:r>
                      <a:endParaRPr lang="es-AR" sz="16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+54,9%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9299517"/>
                  </a:ext>
                </a:extLst>
              </a:tr>
              <a:tr h="2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San Juan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+29,1%</a:t>
                      </a:r>
                      <a:endParaRPr lang="es-AR" sz="16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8142106"/>
                  </a:ext>
                </a:extLst>
              </a:tr>
              <a:tr h="2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Resto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+28,2%</a:t>
                      </a:r>
                      <a:endParaRPr lang="es-AR" sz="16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9628057"/>
                  </a:ext>
                </a:extLst>
              </a:tr>
              <a:tr h="25139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Salta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lang="es-AR" sz="16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+11,0%</a:t>
                      </a:r>
                      <a:endParaRPr lang="es-AR" sz="16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5479839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FCEA59E-ECFB-22D8-A63F-7DE0521A3FF1}"/>
              </a:ext>
            </a:extLst>
          </p:cNvPr>
          <p:cNvSpPr txBox="1"/>
          <p:nvPr/>
        </p:nvSpPr>
        <p:spPr>
          <a:xfrm>
            <a:off x="1283131" y="4504646"/>
            <a:ext cx="2403483" cy="249041"/>
          </a:xfrm>
          <a:prstGeom prst="rect">
            <a:avLst/>
          </a:prstGeom>
          <a:noFill/>
        </p:spPr>
        <p:txBody>
          <a:bodyPr wrap="square" lIns="68579" tIns="34289" rIns="68579" bIns="34289">
            <a:spAutoFit/>
          </a:bodyPr>
          <a:lstStyle/>
          <a:p>
            <a:pPr algn="ctr">
              <a:lnSpc>
                <a:spcPts val="1500"/>
              </a:lnSpc>
            </a:pPr>
            <a:r>
              <a:rPr lang="es-ES" sz="1000" b="1" i="1" dirty="0">
                <a:solidFill>
                  <a:schemeClr val="tx2"/>
                </a:solidFill>
              </a:rPr>
              <a:t>Var% </a:t>
            </a:r>
            <a:r>
              <a:rPr lang="es-ES" sz="1000" b="1" i="1" dirty="0" err="1">
                <a:solidFill>
                  <a:schemeClr val="tx2"/>
                </a:solidFill>
              </a:rPr>
              <a:t>i.a</a:t>
            </a:r>
            <a:r>
              <a:rPr lang="es-ES" sz="1000" b="1" i="1" dirty="0">
                <a:solidFill>
                  <a:schemeClr val="tx2"/>
                </a:solidFill>
              </a:rPr>
              <a:t>. enero 26 – enero 25</a:t>
            </a:r>
            <a:endParaRPr lang="es-ES" sz="1000" i="1" dirty="0">
              <a:solidFill>
                <a:schemeClr val="tx2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A42462E1-A5CD-9548-D5DF-6116795B8FA6}"/>
              </a:ext>
            </a:extLst>
          </p:cNvPr>
          <p:cNvSpPr/>
          <p:nvPr/>
        </p:nvSpPr>
        <p:spPr>
          <a:xfrm>
            <a:off x="1189142" y="4180114"/>
            <a:ext cx="2591461" cy="2309358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1452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F01FBCF-3792-0D06-8736-33BC75F714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2000" dirty="0"/>
              <a:t>APORTE TRIBUTARIO| INGRESOS FISCALES</a:t>
            </a:r>
          </a:p>
          <a:p>
            <a:endParaRPr lang="es-AR" sz="2000" dirty="0"/>
          </a:p>
        </p:txBody>
      </p:sp>
      <p:sp>
        <p:nvSpPr>
          <p:cNvPr id="4" name="3 Marcador de contenido">
            <a:extLst>
              <a:ext uri="{FF2B5EF4-FFF2-40B4-BE49-F238E27FC236}">
                <a16:creationId xmlns:a16="http://schemas.microsoft.com/office/drawing/2014/main" id="{FA091489-8646-8839-17C3-3BF0042389EA}"/>
              </a:ext>
            </a:extLst>
          </p:cNvPr>
          <p:cNvSpPr txBox="1">
            <a:spLocks/>
          </p:cNvSpPr>
          <p:nvPr/>
        </p:nvSpPr>
        <p:spPr>
          <a:xfrm>
            <a:off x="6792000" y="1222018"/>
            <a:ext cx="5400000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AR" dirty="0"/>
              <a:t>Aporte consolidado al sector público* </a:t>
            </a:r>
          </a:p>
          <a:p>
            <a:r>
              <a:rPr lang="es-AR" b="0" dirty="0"/>
              <a:t>En millones de $ARS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7E4DF93-75AE-4717-7D39-36FF7AC3A459}"/>
              </a:ext>
            </a:extLst>
          </p:cNvPr>
          <p:cNvSpPr/>
          <p:nvPr/>
        </p:nvSpPr>
        <p:spPr>
          <a:xfrm>
            <a:off x="401954" y="6070322"/>
            <a:ext cx="114490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000" i="1" dirty="0">
                <a:latin typeface="Calibri" panose="020F0502020204030204" pitchFamily="34" charset="0"/>
                <a:cs typeface="Times New Roman" panose="02020603050405020304" pitchFamily="18" charset="0"/>
              </a:rPr>
              <a:t>Datos calculados a partir del anuario AFIP, disponibles hasta el año 2020 en el caso de todos los tributos excepto ganancias, que está disponible a 2019. Posteriormente, los datos corresponden a estimaciones de ABECEB. Aportes no tributarios a provincias corresponden siempre a estimaciones de ABECEB.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000" dirty="0"/>
              <a:t>Tras la no renovación del Decreto 785/2020, los DEX para el oro pasaron del 8% al 0%. El decreto 563/2025 estableció un alícuota del 0% para los DEX de determinadas mercaderías del sector minero.</a:t>
            </a:r>
          </a:p>
        </p:txBody>
      </p:sp>
      <p:graphicFrame>
        <p:nvGraphicFramePr>
          <p:cNvPr id="7" name="Tabla 2">
            <a:extLst>
              <a:ext uri="{FF2B5EF4-FFF2-40B4-BE49-F238E27FC236}">
                <a16:creationId xmlns:a16="http://schemas.microsoft.com/office/drawing/2014/main" id="{C04F13D1-5483-E215-FBDF-D3521D2A9B3B}"/>
              </a:ext>
            </a:extLst>
          </p:cNvPr>
          <p:cNvGraphicFramePr>
            <a:graphicFrameLocks noGrp="1"/>
          </p:cNvGraphicFramePr>
          <p:nvPr/>
        </p:nvGraphicFramePr>
        <p:xfrm>
          <a:off x="6657987" y="4182899"/>
          <a:ext cx="4812760" cy="18362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7246">
                  <a:extLst>
                    <a:ext uri="{9D8B030D-6E8A-4147-A177-3AD203B41FA5}">
                      <a16:colId xmlns:a16="http://schemas.microsoft.com/office/drawing/2014/main" val="4279870118"/>
                    </a:ext>
                  </a:extLst>
                </a:gridCol>
                <a:gridCol w="684674">
                  <a:extLst>
                    <a:ext uri="{9D8B030D-6E8A-4147-A177-3AD203B41FA5}">
                      <a16:colId xmlns:a16="http://schemas.microsoft.com/office/drawing/2014/main" val="2122862364"/>
                    </a:ext>
                  </a:extLst>
                </a:gridCol>
                <a:gridCol w="1357090">
                  <a:extLst>
                    <a:ext uri="{9D8B030D-6E8A-4147-A177-3AD203B41FA5}">
                      <a16:colId xmlns:a16="http://schemas.microsoft.com/office/drawing/2014/main" val="434727948"/>
                    </a:ext>
                  </a:extLst>
                </a:gridCol>
                <a:gridCol w="933750">
                  <a:extLst>
                    <a:ext uri="{9D8B030D-6E8A-4147-A177-3AD203B41FA5}">
                      <a16:colId xmlns:a16="http://schemas.microsoft.com/office/drawing/2014/main" val="802757943"/>
                    </a:ext>
                  </a:extLst>
                </a:gridCol>
              </a:tblGrid>
              <a:tr h="342294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Aporte de la minería por concepto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Estimado 2026</a:t>
                      </a:r>
                    </a:p>
                  </a:txBody>
                  <a:tcP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421645"/>
                  </a:ext>
                </a:extLst>
              </a:tr>
              <a:tr h="205376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AR" sz="1200" b="1" dirty="0"/>
                        <a:t>NACIÓN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AR" sz="1200" b="1" dirty="0"/>
                        <a:t>47,2%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AR" sz="1200" b="1" dirty="0"/>
                        <a:t>PROVINCIAS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AR" sz="1200" b="1" dirty="0"/>
                        <a:t>52,8%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219535"/>
                  </a:ext>
                </a:extLst>
              </a:tr>
              <a:tr h="205376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Seguridad Social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53%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Regalías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19%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763004"/>
                  </a:ext>
                </a:extLst>
              </a:tr>
              <a:tr h="23911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Derechos de exportación*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12%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Ingresos Brutos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76%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008509"/>
                  </a:ext>
                </a:extLst>
              </a:tr>
              <a:tr h="205376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Ganancias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15%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Entes públicos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5%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086190"/>
                  </a:ext>
                </a:extLst>
              </a:tr>
              <a:tr h="205376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IVA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AR" sz="1200" b="1" dirty="0"/>
                        <a:t>13%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Otros tributos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0%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861630"/>
                  </a:ext>
                </a:extLst>
              </a:tr>
              <a:tr h="205376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Débitos y créditos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8%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lang="es-ES" sz="1200" dirty="0"/>
                        <a:t>Fondos fiduciarios</a:t>
                      </a:r>
                      <a:endParaRPr lang="es-AR" sz="1200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/>
                        <a:t>0%</a:t>
                      </a:r>
                      <a:endParaRPr lang="es-AR" sz="1200" b="1" dirty="0"/>
                    </a:p>
                  </a:txBody>
                  <a:tcPr anchor="ctr"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990697"/>
                  </a:ext>
                </a:extLst>
              </a:tr>
            </a:tbl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A5887B7F-BF13-2D3B-5D0F-B2D93B646F06}"/>
              </a:ext>
            </a:extLst>
          </p:cNvPr>
          <p:cNvGraphicFramePr>
            <a:graphicFrameLocks/>
          </p:cNvGraphicFramePr>
          <p:nvPr/>
        </p:nvGraphicFramePr>
        <p:xfrm>
          <a:off x="6657986" y="1577170"/>
          <a:ext cx="5000675" cy="2489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7B62C18F-7A37-D513-5AC1-16350D0C89BB}"/>
              </a:ext>
            </a:extLst>
          </p:cNvPr>
          <p:cNvSpPr/>
          <p:nvPr/>
        </p:nvSpPr>
        <p:spPr>
          <a:xfrm>
            <a:off x="371476" y="2174934"/>
            <a:ext cx="5940000" cy="2872928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2372F322-C8C5-924F-8F7D-74E056F7E89F}"/>
              </a:ext>
            </a:extLst>
          </p:cNvPr>
          <p:cNvSpPr/>
          <p:nvPr/>
        </p:nvSpPr>
        <p:spPr>
          <a:xfrm>
            <a:off x="6657986" y="1165378"/>
            <a:ext cx="5000675" cy="2927581"/>
          </a:xfrm>
          <a:prstGeom prst="roundRect">
            <a:avLst>
              <a:gd name="adj" fmla="val 379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26261A62-9173-8AFC-A047-CAB897234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263" y="747078"/>
            <a:ext cx="11284479" cy="376455"/>
          </a:xfrm>
        </p:spPr>
        <p:txBody>
          <a:bodyPr/>
          <a:lstStyle/>
          <a:p>
            <a:r>
              <a:rPr lang="es-MX" sz="1600" dirty="0"/>
              <a:t>Más litio, más recursos fiscales y mayor anclaje en el desarrollo local.</a:t>
            </a:r>
            <a:endParaRPr lang="es-AR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20F72EC-8381-8653-2998-2FED65F38FD1}"/>
              </a:ext>
            </a:extLst>
          </p:cNvPr>
          <p:cNvSpPr txBox="1"/>
          <p:nvPr/>
        </p:nvSpPr>
        <p:spPr>
          <a:xfrm>
            <a:off x="401955" y="2205198"/>
            <a:ext cx="5940000" cy="280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 dirty="0"/>
              <a:t>Catamarca: regalías y aportes del litio pavimentan la Ruta 43</a:t>
            </a:r>
            <a:endParaRPr lang="es-ES" dirty="0"/>
          </a:p>
          <a:p>
            <a:pPr algn="just">
              <a:spcAft>
                <a:spcPts val="600"/>
              </a:spcAft>
            </a:pPr>
            <a:endParaRPr lang="es-ES" sz="1400" dirty="0"/>
          </a:p>
          <a:p>
            <a:pPr algn="just">
              <a:spcAft>
                <a:spcPts val="600"/>
              </a:spcAft>
            </a:pPr>
            <a:endParaRPr lang="es-ES" sz="1400" dirty="0"/>
          </a:p>
          <a:p>
            <a:pPr algn="just">
              <a:spcAft>
                <a:spcPts val="600"/>
              </a:spcAft>
            </a:pPr>
            <a:endParaRPr lang="es-ES" sz="1400" dirty="0"/>
          </a:p>
          <a:p>
            <a:pPr algn="just">
              <a:spcAft>
                <a:spcPts val="600"/>
              </a:spcAft>
            </a:pPr>
            <a:endParaRPr lang="es-ES" sz="1400" dirty="0"/>
          </a:p>
          <a:p>
            <a:pPr algn="just">
              <a:spcAft>
                <a:spcPts val="600"/>
              </a:spcAft>
            </a:pPr>
            <a:r>
              <a:rPr lang="es-ES" dirty="0">
                <a:solidFill>
                  <a:schemeClr val="accent1"/>
                </a:solidFill>
              </a:rPr>
              <a:t>Aporte de </a:t>
            </a:r>
            <a:r>
              <a:rPr lang="es-ES" dirty="0" err="1">
                <a:solidFill>
                  <a:schemeClr val="accent1"/>
                </a:solidFill>
              </a:rPr>
              <a:t>Galan</a:t>
            </a:r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dirty="0" err="1">
                <a:solidFill>
                  <a:schemeClr val="accent1"/>
                </a:solidFill>
              </a:rPr>
              <a:t>Lithium</a:t>
            </a:r>
            <a:r>
              <a:rPr lang="es-ES" dirty="0">
                <a:solidFill>
                  <a:schemeClr val="accent1"/>
                </a:solidFill>
              </a:rPr>
              <a:t> por USD 250.000, canalizado vía Fondo de Regalías, para pavimentar 60 km de la Ruta 43 entre Antofagasta de la Sierra y Salta, mejorando la logística del litio en la Puna.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2D6430D-B81F-C69A-B90C-CEEC43BD3BA8}"/>
              </a:ext>
            </a:extLst>
          </p:cNvPr>
          <p:cNvSpPr txBox="1"/>
          <p:nvPr/>
        </p:nvSpPr>
        <p:spPr>
          <a:xfrm>
            <a:off x="2696686" y="2780386"/>
            <a:ext cx="1620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4"/>
                </a:solidFill>
              </a:rPr>
              <a:t>-9,5%</a:t>
            </a:r>
          </a:p>
          <a:p>
            <a:pPr algn="ctr"/>
            <a:r>
              <a:rPr lang="es-ES" sz="1600" dirty="0">
                <a:solidFill>
                  <a:schemeClr val="accent1"/>
                </a:solidFill>
              </a:rPr>
              <a:t> 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Var m/m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2CB1C76-2EFA-C3F3-DD56-C02132C297EC}"/>
              </a:ext>
            </a:extLst>
          </p:cNvPr>
          <p:cNvSpPr txBox="1"/>
          <p:nvPr/>
        </p:nvSpPr>
        <p:spPr>
          <a:xfrm>
            <a:off x="4428793" y="2786877"/>
            <a:ext cx="1620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2"/>
                </a:solidFill>
              </a:rPr>
              <a:t>+146,3%</a:t>
            </a:r>
          </a:p>
          <a:p>
            <a:pPr algn="ctr"/>
            <a:r>
              <a:rPr lang="es-ES" sz="1600" dirty="0">
                <a:solidFill>
                  <a:schemeClr val="accent1"/>
                </a:solidFill>
              </a:rPr>
              <a:t> </a:t>
            </a:r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Var i.a.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340A59C-D75A-CFF1-13A4-95350CE47296}"/>
              </a:ext>
            </a:extLst>
          </p:cNvPr>
          <p:cNvSpPr txBox="1"/>
          <p:nvPr/>
        </p:nvSpPr>
        <p:spPr>
          <a:xfrm>
            <a:off x="551245" y="2780386"/>
            <a:ext cx="22486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1"/>
                </a:solidFill>
              </a:rPr>
              <a:t>ARS 1.343 M</a:t>
            </a:r>
          </a:p>
          <a:p>
            <a:pPr algn="ctr"/>
            <a:r>
              <a:rPr lang="es-ES" sz="1600" dirty="0">
                <a:solidFill>
                  <a:schemeClr val="bg1">
                    <a:lumMod val="50000"/>
                  </a:schemeClr>
                </a:solidFill>
              </a:rPr>
              <a:t>Regalías Dic-25</a:t>
            </a:r>
          </a:p>
        </p:txBody>
      </p:sp>
    </p:spTree>
    <p:extLst>
      <p:ext uri="{BB962C8B-B14F-4D97-AF65-F5344CB8AC3E}">
        <p14:creationId xmlns:p14="http://schemas.microsoft.com/office/powerpoint/2010/main" val="3021990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16F91-53E1-A180-574B-6FA595F4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F1E47CC5-B5FB-29F3-7D7B-838F9FF4179A}"/>
              </a:ext>
            </a:extLst>
          </p:cNvPr>
          <p:cNvSpPr/>
          <p:nvPr/>
        </p:nvSpPr>
        <p:spPr>
          <a:xfrm>
            <a:off x="721253" y="3554963"/>
            <a:ext cx="4812760" cy="2875633"/>
          </a:xfrm>
          <a:prstGeom prst="roundRect">
            <a:avLst>
              <a:gd name="adj" fmla="val 602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04E2C6D-9174-31B8-948B-5F01A94991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263" y="368528"/>
            <a:ext cx="9518650" cy="324000"/>
          </a:xfrm>
        </p:spPr>
        <p:txBody>
          <a:bodyPr>
            <a:normAutofit fontScale="92500" lnSpcReduction="10000"/>
          </a:bodyPr>
          <a:lstStyle/>
          <a:p>
            <a:r>
              <a:rPr lang="es-ES" sz="2000" dirty="0"/>
              <a:t>EMPLEO | EVOLUCIÓN Y DISTRIBUCIÓN REGIONAL </a:t>
            </a:r>
          </a:p>
          <a:p>
            <a:endParaRPr lang="es-AR" sz="2000" dirty="0"/>
          </a:p>
        </p:txBody>
      </p:sp>
      <p:sp>
        <p:nvSpPr>
          <p:cNvPr id="4" name="3 Marcador de contenido">
            <a:extLst>
              <a:ext uri="{FF2B5EF4-FFF2-40B4-BE49-F238E27FC236}">
                <a16:creationId xmlns:a16="http://schemas.microsoft.com/office/drawing/2014/main" id="{F933186C-9171-02CF-53CD-AF498451741C}"/>
              </a:ext>
            </a:extLst>
          </p:cNvPr>
          <p:cNvSpPr txBox="1">
            <a:spLocks/>
          </p:cNvSpPr>
          <p:nvPr/>
        </p:nvSpPr>
        <p:spPr>
          <a:xfrm>
            <a:off x="6108376" y="1868715"/>
            <a:ext cx="5400000" cy="66941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AR" dirty="0"/>
              <a:t>Puestos de trabajo del sector minero</a:t>
            </a:r>
            <a:r>
              <a:rPr lang="es-AR" b="0" dirty="0"/>
              <a:t>. </a:t>
            </a:r>
          </a:p>
          <a:p>
            <a:r>
              <a:rPr lang="es-AR" b="0" dirty="0"/>
              <a:t>En miles de puestos de trabajo. </a:t>
            </a:r>
          </a:p>
          <a:p>
            <a:r>
              <a:rPr lang="es-AR" b="0" dirty="0"/>
              <a:t>Promedio Trimestral cantidad de empleados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C46D33F-F568-578A-339F-05D06BC7896B}"/>
              </a:ext>
            </a:extLst>
          </p:cNvPr>
          <p:cNvSpPr txBox="1">
            <a:spLocks/>
          </p:cNvSpPr>
          <p:nvPr/>
        </p:nvSpPr>
        <p:spPr>
          <a:xfrm>
            <a:off x="721253" y="6142161"/>
            <a:ext cx="4812760" cy="336892"/>
          </a:xfrm>
          <a:prstGeom prst="rect">
            <a:avLst/>
          </a:prstGeom>
          <a:noFill/>
        </p:spPr>
        <p:txBody>
          <a:bodyPr vert="horz" lIns="68579" tIns="34289" rIns="68579" bIns="34289" rtlCol="0" anchor="t">
            <a:noAutofit/>
          </a:bodyPr>
          <a:lstStyle>
            <a:defPPr>
              <a:defRPr lang="es-AR"/>
            </a:defPPr>
            <a:lvl1pPr marR="0" lvl="0" defTabSz="685800" fontAlgn="auto">
              <a:lnSpc>
                <a:spcPts val="16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 sz="105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1400" b="0" i="1" baseline="30000" dirty="0">
                <a:solidFill>
                  <a:schemeClr val="tx1"/>
                </a:solidFill>
              </a:rPr>
              <a:t>Fuente: ABECEB en base a  OEDE  y Secretaría de Minería. *Último dato disponible</a:t>
            </a:r>
            <a:endParaRPr lang="es-ES" sz="900" i="1" dirty="0">
              <a:solidFill>
                <a:schemeClr val="tx1"/>
              </a:solidFill>
            </a:endParaRPr>
          </a:p>
        </p:txBody>
      </p:sp>
      <p:sp>
        <p:nvSpPr>
          <p:cNvPr id="9" name="3 Marcador de contenido">
            <a:extLst>
              <a:ext uri="{FF2B5EF4-FFF2-40B4-BE49-F238E27FC236}">
                <a16:creationId xmlns:a16="http://schemas.microsoft.com/office/drawing/2014/main" id="{1A1893E3-75F9-4340-7668-89FE0FDF82E4}"/>
              </a:ext>
            </a:extLst>
          </p:cNvPr>
          <p:cNvSpPr txBox="1">
            <a:spLocks/>
          </p:cNvSpPr>
          <p:nvPr/>
        </p:nvSpPr>
        <p:spPr>
          <a:xfrm>
            <a:off x="746265" y="4382869"/>
            <a:ext cx="1401468" cy="78604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A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s-AR" sz="1400" b="1" dirty="0">
                <a:solidFill>
                  <a:schemeClr val="tx2"/>
                </a:solidFill>
              </a:rPr>
              <a:t>Distribución regional del empleo minero</a:t>
            </a:r>
          </a:p>
          <a:p>
            <a:pPr>
              <a:lnSpc>
                <a:spcPct val="80000"/>
              </a:lnSpc>
            </a:pPr>
            <a:r>
              <a:rPr lang="es-AR" sz="1400" i="1" dirty="0">
                <a:solidFill>
                  <a:schemeClr val="tx2"/>
                </a:solidFill>
                <a:ea typeface="Roboto Slab" pitchFamily="2" charset="0"/>
              </a:rPr>
              <a:t>II T 2025*</a:t>
            </a:r>
            <a:endParaRPr lang="es-AR" sz="1050" i="1" dirty="0">
              <a:solidFill>
                <a:schemeClr val="tx2"/>
              </a:solidFill>
              <a:ea typeface="Roboto Slab" pitchFamily="2" charset="0"/>
            </a:endParaRPr>
          </a:p>
        </p:txBody>
      </p:sp>
      <p:graphicFrame>
        <p:nvGraphicFramePr>
          <p:cNvPr id="10" name="Tabla 2">
            <a:extLst>
              <a:ext uri="{FF2B5EF4-FFF2-40B4-BE49-F238E27FC236}">
                <a16:creationId xmlns:a16="http://schemas.microsoft.com/office/drawing/2014/main" id="{0982EDE6-2684-1B78-1B86-D2591AD7D73E}"/>
              </a:ext>
            </a:extLst>
          </p:cNvPr>
          <p:cNvGraphicFramePr>
            <a:graphicFrameLocks noGrp="1"/>
          </p:cNvGraphicFramePr>
          <p:nvPr/>
        </p:nvGraphicFramePr>
        <p:xfrm>
          <a:off x="2172744" y="3588289"/>
          <a:ext cx="3323165" cy="2545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0585">
                  <a:extLst>
                    <a:ext uri="{9D8B030D-6E8A-4147-A177-3AD203B41FA5}">
                      <a16:colId xmlns:a16="http://schemas.microsoft.com/office/drawing/2014/main" val="2966684779"/>
                    </a:ext>
                  </a:extLst>
                </a:gridCol>
                <a:gridCol w="2262580">
                  <a:extLst>
                    <a:ext uri="{9D8B030D-6E8A-4147-A177-3AD203B41FA5}">
                      <a16:colId xmlns:a16="http://schemas.microsoft.com/office/drawing/2014/main" val="2590893615"/>
                    </a:ext>
                  </a:extLst>
                </a:gridCol>
              </a:tblGrid>
              <a:tr h="461710">
                <a:tc>
                  <a:txBody>
                    <a:bodyPr/>
                    <a:lstStyle/>
                    <a:p>
                      <a:pPr algn="l" fontAlgn="ctr"/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Empelo Directo + Indirecto / Empleo registrado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808918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Santa Cruz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18,8%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743331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Salta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16,4%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7456938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Buenos Aires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10,9%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107113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San Juan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11,2%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828904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Jujuy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11,9%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468733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A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Catamarca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4,3%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7767259"/>
                  </a:ext>
                </a:extLst>
              </a:tr>
              <a:tr h="24966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Córdoba</a:t>
                      </a:r>
                      <a:endParaRPr lang="es-A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5,6%</a:t>
                      </a:r>
                      <a:endParaRPr lang="es-AR" sz="14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893237"/>
                  </a:ext>
                </a:extLst>
              </a:tr>
              <a:tr h="335707">
                <a:tc>
                  <a:txBody>
                    <a:bodyPr/>
                    <a:lstStyle/>
                    <a:p>
                      <a:pPr algn="l"/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Resto</a:t>
                      </a:r>
                      <a:endParaRPr lang="es-A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>
                          <a:solidFill>
                            <a:schemeClr val="accent1"/>
                          </a:solidFill>
                          <a:latin typeface="+mn-lt"/>
                        </a:rPr>
                        <a:t>20,8%</a:t>
                      </a:r>
                      <a:endParaRPr lang="es-AR" sz="1400" b="1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42418489"/>
                  </a:ext>
                </a:extLst>
              </a:tr>
            </a:tbl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5EEA8D6D-ABB7-3026-F985-A8F61F2E23A2}"/>
              </a:ext>
            </a:extLst>
          </p:cNvPr>
          <p:cNvGraphicFramePr>
            <a:graphicFrameLocks/>
          </p:cNvGraphicFramePr>
          <p:nvPr/>
        </p:nvGraphicFramePr>
        <p:xfrm>
          <a:off x="5676376" y="2007660"/>
          <a:ext cx="6264000" cy="3161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3 Marcador de contenido">
            <a:extLst>
              <a:ext uri="{FF2B5EF4-FFF2-40B4-BE49-F238E27FC236}">
                <a16:creationId xmlns:a16="http://schemas.microsoft.com/office/drawing/2014/main" id="{88DF6E73-57AA-C274-7A02-23125BE43FA7}"/>
              </a:ext>
            </a:extLst>
          </p:cNvPr>
          <p:cNvSpPr txBox="1">
            <a:spLocks/>
          </p:cNvSpPr>
          <p:nvPr/>
        </p:nvSpPr>
        <p:spPr>
          <a:xfrm>
            <a:off x="6165977" y="5662351"/>
            <a:ext cx="1757352" cy="44133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s-A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s-AR" sz="1400" b="1" dirty="0">
                <a:solidFill>
                  <a:schemeClr val="tx2"/>
                </a:solidFill>
              </a:rPr>
              <a:t>Mujeres en minería</a:t>
            </a:r>
          </a:p>
          <a:p>
            <a:pPr>
              <a:lnSpc>
                <a:spcPct val="80000"/>
              </a:lnSpc>
            </a:pPr>
            <a:r>
              <a:rPr lang="es-AR" sz="1400" i="1" dirty="0">
                <a:solidFill>
                  <a:schemeClr val="tx2"/>
                </a:solidFill>
                <a:ea typeface="Roboto Slab" pitchFamily="2" charset="0"/>
              </a:rPr>
              <a:t>2025</a:t>
            </a:r>
            <a:endParaRPr lang="es-AR" sz="1050" i="1" dirty="0">
              <a:solidFill>
                <a:schemeClr val="tx2"/>
              </a:solidFill>
              <a:ea typeface="Roboto Slab" pitchFamily="2" charset="0"/>
            </a:endParaRP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5B769C1B-1562-04B6-9A55-CCD7E72DB14A}"/>
              </a:ext>
            </a:extLst>
          </p:cNvPr>
          <p:cNvSpPr/>
          <p:nvPr/>
        </p:nvSpPr>
        <p:spPr>
          <a:xfrm>
            <a:off x="721253" y="1646649"/>
            <a:ext cx="4812760" cy="1767946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D9DE0F-3973-3622-5986-A81DFA77267F}"/>
              </a:ext>
            </a:extLst>
          </p:cNvPr>
          <p:cNvSpPr txBox="1"/>
          <p:nvPr/>
        </p:nvSpPr>
        <p:spPr>
          <a:xfrm>
            <a:off x="10177693" y="1879883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10,6%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2026/2025</a:t>
            </a:r>
          </a:p>
        </p:txBody>
      </p:sp>
      <p:pic>
        <p:nvPicPr>
          <p:cNvPr id="12" name="Picture 2" descr="argentina-bandera-200px">
            <a:extLst>
              <a:ext uri="{FF2B5EF4-FFF2-40B4-BE49-F238E27FC236}">
                <a16:creationId xmlns:a16="http://schemas.microsoft.com/office/drawing/2014/main" id="{AE19BE86-5281-9D8C-3A54-D74306DE9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15000"/>
          <a:stretch/>
        </p:blipFill>
        <p:spPr bwMode="auto">
          <a:xfrm>
            <a:off x="8561440" y="5483098"/>
            <a:ext cx="360000" cy="360000"/>
          </a:xfrm>
          <a:prstGeom prst="flowChartConnector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hile-bandera-200px">
            <a:extLst>
              <a:ext uri="{FF2B5EF4-FFF2-40B4-BE49-F238E27FC236}">
                <a16:creationId xmlns:a16="http://schemas.microsoft.com/office/drawing/2014/main" id="{90992FBA-E2DA-C772-9CC1-ED2C6C5673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5" b="3645"/>
          <a:stretch/>
        </p:blipFill>
        <p:spPr bwMode="auto">
          <a:xfrm>
            <a:off x="9299994" y="5483098"/>
            <a:ext cx="360000" cy="360000"/>
          </a:xfrm>
          <a:prstGeom prst="flowChartConnector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peru-bandera-200px">
            <a:extLst>
              <a:ext uri="{FF2B5EF4-FFF2-40B4-BE49-F238E27FC236}">
                <a16:creationId xmlns:a16="http://schemas.microsoft.com/office/drawing/2014/main" id="{0026AB48-A5EF-E98F-2C8D-12001F6A75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15000"/>
          <a:stretch/>
        </p:blipFill>
        <p:spPr bwMode="auto">
          <a:xfrm>
            <a:off x="10038548" y="5483098"/>
            <a:ext cx="360000" cy="360000"/>
          </a:xfrm>
          <a:prstGeom prst="flowChartConnector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ADA295A2-15A3-2DDD-BDCB-07AFEA28E07E}"/>
              </a:ext>
            </a:extLst>
          </p:cNvPr>
          <p:cNvSpPr txBox="1"/>
          <p:nvPr/>
        </p:nvSpPr>
        <p:spPr>
          <a:xfrm>
            <a:off x="8393924" y="5915867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12,8%</a:t>
            </a:r>
            <a:endParaRPr lang="es-AR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7698E4D-EE40-F766-60BD-F476156F4EA6}"/>
              </a:ext>
            </a:extLst>
          </p:cNvPr>
          <p:cNvSpPr txBox="1"/>
          <p:nvPr/>
        </p:nvSpPr>
        <p:spPr>
          <a:xfrm>
            <a:off x="9170970" y="5915867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23,1%</a:t>
            </a:r>
            <a:endParaRPr lang="es-AR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A7A486B-0660-28C2-9B81-422F93725783}"/>
              </a:ext>
            </a:extLst>
          </p:cNvPr>
          <p:cNvSpPr txBox="1"/>
          <p:nvPr/>
        </p:nvSpPr>
        <p:spPr>
          <a:xfrm>
            <a:off x="9948016" y="591586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7,8%</a:t>
            </a:r>
            <a:endParaRPr lang="es-AR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3EAA261-F6B5-7724-E580-F44D65A6BDA1}"/>
              </a:ext>
            </a:extLst>
          </p:cNvPr>
          <p:cNvSpPr txBox="1"/>
          <p:nvPr/>
        </p:nvSpPr>
        <p:spPr>
          <a:xfrm>
            <a:off x="10608042" y="5915867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22,0%</a:t>
            </a:r>
            <a:endParaRPr lang="es-AR" b="1" dirty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2B304C83-080E-6A8D-1DBC-E41C3169D2B5}"/>
              </a:ext>
            </a:extLst>
          </p:cNvPr>
          <p:cNvSpPr/>
          <p:nvPr/>
        </p:nvSpPr>
        <p:spPr>
          <a:xfrm>
            <a:off x="5802765" y="1637977"/>
            <a:ext cx="5940000" cy="3535401"/>
          </a:xfrm>
          <a:prstGeom prst="roundRect">
            <a:avLst>
              <a:gd name="adj" fmla="val 391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731751CE-9F43-B872-C839-65ABF371AA3C}"/>
              </a:ext>
            </a:extLst>
          </p:cNvPr>
          <p:cNvSpPr/>
          <p:nvPr/>
        </p:nvSpPr>
        <p:spPr>
          <a:xfrm>
            <a:off x="5802765" y="5306026"/>
            <a:ext cx="5940000" cy="1124570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id="{0789D4AC-2CE3-5C08-6B4D-061A2C59D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263" y="747078"/>
            <a:ext cx="11284479" cy="376455"/>
          </a:xfrm>
        </p:spPr>
        <p:txBody>
          <a:bodyPr/>
          <a:lstStyle/>
          <a:p>
            <a:r>
              <a:rPr lang="es-ES" sz="1600" dirty="0"/>
              <a:t>Se mantiene el nivel del empleo minero por los proyectos sin mayores cambios</a:t>
            </a:r>
          </a:p>
        </p:txBody>
      </p:sp>
      <p:pic>
        <p:nvPicPr>
          <p:cNvPr id="1026" name="Picture 2" descr="australia-bandera-200px">
            <a:extLst>
              <a:ext uri="{FF2B5EF4-FFF2-40B4-BE49-F238E27FC236}">
                <a16:creationId xmlns:a16="http://schemas.microsoft.com/office/drawing/2014/main" id="{818AB2D2-FD7A-1C31-715A-E0AB53C3A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5287" y="548095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5764283-EF6C-EABD-968E-8CA0101DEBB2}"/>
              </a:ext>
            </a:extLst>
          </p:cNvPr>
          <p:cNvSpPr txBox="1"/>
          <p:nvPr/>
        </p:nvSpPr>
        <p:spPr>
          <a:xfrm>
            <a:off x="795726" y="1683940"/>
            <a:ext cx="1800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1"/>
                </a:solidFill>
              </a:rPr>
              <a:t>33.037</a:t>
            </a:r>
          </a:p>
          <a:p>
            <a:pPr algn="ctr"/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Puestos directos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6CFCB3E-3F4B-C029-EB3F-5A862ECFF121}"/>
              </a:ext>
            </a:extLst>
          </p:cNvPr>
          <p:cNvSpPr txBox="1"/>
          <p:nvPr/>
        </p:nvSpPr>
        <p:spPr>
          <a:xfrm>
            <a:off x="2670199" y="2111670"/>
            <a:ext cx="26198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accent1"/>
                </a:solidFill>
              </a:rPr>
              <a:t>104.975</a:t>
            </a:r>
          </a:p>
          <a:p>
            <a:pPr algn="ctr"/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Puestos directos + indirectos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E390766-DDD6-2649-C36D-61C570BA9CD7}"/>
              </a:ext>
            </a:extLst>
          </p:cNvPr>
          <p:cNvSpPr txBox="1"/>
          <p:nvPr/>
        </p:nvSpPr>
        <p:spPr>
          <a:xfrm>
            <a:off x="885726" y="2481002"/>
            <a:ext cx="1620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accent2"/>
                </a:solidFill>
              </a:rPr>
              <a:t>0,5%</a:t>
            </a:r>
          </a:p>
          <a:p>
            <a:pPr algn="ctr"/>
            <a:r>
              <a:rPr lang="es-ES" sz="1400" dirty="0">
                <a:solidFill>
                  <a:schemeClr val="accent1"/>
                </a:solidFill>
              </a:rPr>
              <a:t> </a:t>
            </a:r>
            <a:r>
              <a:rPr lang="es-ES" sz="1400" dirty="0">
                <a:solidFill>
                  <a:schemeClr val="bg1">
                    <a:lumMod val="50000"/>
                  </a:schemeClr>
                </a:solidFill>
              </a:rPr>
              <a:t>del empleo privado registrado</a:t>
            </a:r>
          </a:p>
        </p:txBody>
      </p:sp>
    </p:spTree>
    <p:extLst>
      <p:ext uri="{BB962C8B-B14F-4D97-AF65-F5344CB8AC3E}">
        <p14:creationId xmlns:p14="http://schemas.microsoft.com/office/powerpoint/2010/main" val="1493380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A57332A-A3E3-51C8-3D12-13C927014C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2000" dirty="0"/>
              <a:t>PROYECTOS MINEROS | ETAPAS Y LOCALIZACIÓN</a:t>
            </a:r>
          </a:p>
          <a:p>
            <a:endParaRPr lang="es-AR" sz="2000" dirty="0"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F0BD3758-2764-D1E8-64D0-27C07DCC655D}"/>
              </a:ext>
            </a:extLst>
          </p:cNvPr>
          <p:cNvCxnSpPr>
            <a:cxnSpLocks/>
            <a:stCxn id="447" idx="2"/>
            <a:endCxn id="448" idx="0"/>
          </p:cNvCxnSpPr>
          <p:nvPr/>
        </p:nvCxnSpPr>
        <p:spPr>
          <a:xfrm flipH="1">
            <a:off x="6318822" y="2868141"/>
            <a:ext cx="776804" cy="212004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ítulo 1">
            <a:extLst>
              <a:ext uri="{FF2B5EF4-FFF2-40B4-BE49-F238E27FC236}">
                <a16:creationId xmlns:a16="http://schemas.microsoft.com/office/drawing/2014/main" id="{D78A37F7-7E82-4559-7E72-9272D069CB3B}"/>
              </a:ext>
            </a:extLst>
          </p:cNvPr>
          <p:cNvSpPr txBox="1">
            <a:spLocks/>
          </p:cNvSpPr>
          <p:nvPr/>
        </p:nvSpPr>
        <p:spPr>
          <a:xfrm>
            <a:off x="402098" y="6415322"/>
            <a:ext cx="2744397" cy="35304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700" i="1" dirty="0"/>
              <a:t>*Fuente: ABECEB en base a Sec. De Minería. </a:t>
            </a:r>
          </a:p>
          <a:p>
            <a:pPr>
              <a:lnSpc>
                <a:spcPct val="80000"/>
              </a:lnSpc>
            </a:pPr>
            <a:r>
              <a:rPr lang="es-ES" sz="700" i="1" dirty="0"/>
              <a:t>La ubicación geográfica es a modo ilustrativo y corresponde a la provincia, pero no necesariamente referencia la localización del yacimiento </a:t>
            </a:r>
            <a:endParaRPr lang="es-AR" sz="700" i="1" dirty="0"/>
          </a:p>
        </p:txBody>
      </p:sp>
      <p:sp>
        <p:nvSpPr>
          <p:cNvPr id="230" name="3 Marcador de contenido">
            <a:extLst>
              <a:ext uri="{FF2B5EF4-FFF2-40B4-BE49-F238E27FC236}">
                <a16:creationId xmlns:a16="http://schemas.microsoft.com/office/drawing/2014/main" id="{DFA37A72-D555-AC41-4702-6C2EADEF011B}"/>
              </a:ext>
            </a:extLst>
          </p:cNvPr>
          <p:cNvSpPr txBox="1">
            <a:spLocks/>
          </p:cNvSpPr>
          <p:nvPr/>
        </p:nvSpPr>
        <p:spPr>
          <a:xfrm>
            <a:off x="1893440" y="931377"/>
            <a:ext cx="3514817" cy="28469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AR" dirty="0"/>
              <a:t>Proyectos en operación | empresa propietaria.</a:t>
            </a:r>
          </a:p>
        </p:txBody>
      </p:sp>
      <p:grpSp>
        <p:nvGrpSpPr>
          <p:cNvPr id="233" name="Grupo 232">
            <a:extLst>
              <a:ext uri="{FF2B5EF4-FFF2-40B4-BE49-F238E27FC236}">
                <a16:creationId xmlns:a16="http://schemas.microsoft.com/office/drawing/2014/main" id="{BFE1A6D6-1AF2-DE28-FCC4-A0335E1FFC22}"/>
              </a:ext>
            </a:extLst>
          </p:cNvPr>
          <p:cNvGrpSpPr/>
          <p:nvPr/>
        </p:nvGrpSpPr>
        <p:grpSpPr>
          <a:xfrm>
            <a:off x="2483378" y="1503118"/>
            <a:ext cx="2880000" cy="5220000"/>
            <a:chOff x="3314700" y="714376"/>
            <a:chExt cx="2500313" cy="5437188"/>
          </a:xfrm>
          <a:solidFill>
            <a:schemeClr val="bg1">
              <a:lumMod val="85000"/>
            </a:schemeClr>
          </a:solidFill>
        </p:grpSpPr>
        <p:sp>
          <p:nvSpPr>
            <p:cNvPr id="234" name="Freeform 5">
              <a:extLst>
                <a:ext uri="{FF2B5EF4-FFF2-40B4-BE49-F238E27FC236}">
                  <a16:creationId xmlns:a16="http://schemas.microsoft.com/office/drawing/2014/main" id="{FC2B0119-A6D1-3EA4-0814-9725B0885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850" y="1171576"/>
              <a:ext cx="538163" cy="692150"/>
            </a:xfrm>
            <a:custGeom>
              <a:avLst/>
              <a:gdLst>
                <a:gd name="T0" fmla="*/ 133 w 143"/>
                <a:gd name="T1" fmla="*/ 119 h 184"/>
                <a:gd name="T2" fmla="*/ 139 w 143"/>
                <a:gd name="T3" fmla="*/ 149 h 184"/>
                <a:gd name="T4" fmla="*/ 141 w 143"/>
                <a:gd name="T5" fmla="*/ 156 h 184"/>
                <a:gd name="T6" fmla="*/ 140 w 143"/>
                <a:gd name="T7" fmla="*/ 165 h 184"/>
                <a:gd name="T8" fmla="*/ 137 w 143"/>
                <a:gd name="T9" fmla="*/ 172 h 184"/>
                <a:gd name="T10" fmla="*/ 124 w 143"/>
                <a:gd name="T11" fmla="*/ 184 h 184"/>
                <a:gd name="T12" fmla="*/ 122 w 143"/>
                <a:gd name="T13" fmla="*/ 176 h 184"/>
                <a:gd name="T14" fmla="*/ 116 w 143"/>
                <a:gd name="T15" fmla="*/ 164 h 184"/>
                <a:gd name="T16" fmla="*/ 107 w 143"/>
                <a:gd name="T17" fmla="*/ 148 h 184"/>
                <a:gd name="T18" fmla="*/ 99 w 143"/>
                <a:gd name="T19" fmla="*/ 140 h 184"/>
                <a:gd name="T20" fmla="*/ 88 w 143"/>
                <a:gd name="T21" fmla="*/ 127 h 184"/>
                <a:gd name="T22" fmla="*/ 88 w 143"/>
                <a:gd name="T23" fmla="*/ 116 h 184"/>
                <a:gd name="T24" fmla="*/ 72 w 143"/>
                <a:gd name="T25" fmla="*/ 113 h 184"/>
                <a:gd name="T26" fmla="*/ 55 w 143"/>
                <a:gd name="T27" fmla="*/ 116 h 184"/>
                <a:gd name="T28" fmla="*/ 42 w 143"/>
                <a:gd name="T29" fmla="*/ 118 h 184"/>
                <a:gd name="T30" fmla="*/ 33 w 143"/>
                <a:gd name="T31" fmla="*/ 108 h 184"/>
                <a:gd name="T32" fmla="*/ 21 w 143"/>
                <a:gd name="T33" fmla="*/ 94 h 184"/>
                <a:gd name="T34" fmla="*/ 0 w 143"/>
                <a:gd name="T35" fmla="*/ 96 h 184"/>
                <a:gd name="T36" fmla="*/ 1 w 143"/>
                <a:gd name="T37" fmla="*/ 92 h 184"/>
                <a:gd name="T38" fmla="*/ 9 w 143"/>
                <a:gd name="T39" fmla="*/ 79 h 184"/>
                <a:gd name="T40" fmla="*/ 17 w 143"/>
                <a:gd name="T41" fmla="*/ 74 h 184"/>
                <a:gd name="T42" fmla="*/ 27 w 143"/>
                <a:gd name="T43" fmla="*/ 69 h 184"/>
                <a:gd name="T44" fmla="*/ 26 w 143"/>
                <a:gd name="T45" fmla="*/ 62 h 184"/>
                <a:gd name="T46" fmla="*/ 17 w 143"/>
                <a:gd name="T47" fmla="*/ 43 h 184"/>
                <a:gd name="T48" fmla="*/ 22 w 143"/>
                <a:gd name="T49" fmla="*/ 28 h 184"/>
                <a:gd name="T50" fmla="*/ 17 w 143"/>
                <a:gd name="T51" fmla="*/ 12 h 184"/>
                <a:gd name="T52" fmla="*/ 20 w 143"/>
                <a:gd name="T53" fmla="*/ 0 h 184"/>
                <a:gd name="T54" fmla="*/ 84 w 143"/>
                <a:gd name="T55" fmla="*/ 5 h 184"/>
                <a:gd name="T56" fmla="*/ 75 w 143"/>
                <a:gd name="T57" fmla="*/ 25 h 184"/>
                <a:gd name="T58" fmla="*/ 80 w 143"/>
                <a:gd name="T59" fmla="*/ 33 h 184"/>
                <a:gd name="T60" fmla="*/ 91 w 143"/>
                <a:gd name="T61" fmla="*/ 44 h 184"/>
                <a:gd name="T62" fmla="*/ 100 w 143"/>
                <a:gd name="T63" fmla="*/ 39 h 184"/>
                <a:gd name="T64" fmla="*/ 98 w 143"/>
                <a:gd name="T65" fmla="*/ 48 h 184"/>
                <a:gd name="T66" fmla="*/ 107 w 143"/>
                <a:gd name="T67" fmla="*/ 62 h 184"/>
                <a:gd name="T68" fmla="*/ 106 w 143"/>
                <a:gd name="T69" fmla="*/ 79 h 184"/>
                <a:gd name="T70" fmla="*/ 106 w 143"/>
                <a:gd name="T71" fmla="*/ 89 h 184"/>
                <a:gd name="T72" fmla="*/ 109 w 143"/>
                <a:gd name="T73" fmla="*/ 96 h 184"/>
                <a:gd name="T74" fmla="*/ 116 w 143"/>
                <a:gd name="T75" fmla="*/ 103 h 184"/>
                <a:gd name="T76" fmla="*/ 126 w 143"/>
                <a:gd name="T77" fmla="*/ 10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3" h="184">
                  <a:moveTo>
                    <a:pt x="130" y="101"/>
                  </a:moveTo>
                  <a:cubicBezTo>
                    <a:pt x="133" y="119"/>
                    <a:pt x="133" y="119"/>
                    <a:pt x="133" y="119"/>
                  </a:cubicBezTo>
                  <a:cubicBezTo>
                    <a:pt x="133" y="125"/>
                    <a:pt x="131" y="128"/>
                    <a:pt x="136" y="133"/>
                  </a:cubicBezTo>
                  <a:cubicBezTo>
                    <a:pt x="140" y="137"/>
                    <a:pt x="138" y="144"/>
                    <a:pt x="139" y="149"/>
                  </a:cubicBezTo>
                  <a:cubicBezTo>
                    <a:pt x="139" y="149"/>
                    <a:pt x="142" y="150"/>
                    <a:pt x="141" y="151"/>
                  </a:cubicBezTo>
                  <a:cubicBezTo>
                    <a:pt x="139" y="153"/>
                    <a:pt x="140" y="154"/>
                    <a:pt x="141" y="156"/>
                  </a:cubicBezTo>
                  <a:cubicBezTo>
                    <a:pt x="143" y="158"/>
                    <a:pt x="141" y="159"/>
                    <a:pt x="140" y="161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36" y="166"/>
                    <a:pt x="137" y="168"/>
                    <a:pt x="137" y="172"/>
                  </a:cubicBezTo>
                  <a:cubicBezTo>
                    <a:pt x="137" y="177"/>
                    <a:pt x="136" y="178"/>
                    <a:pt x="132" y="181"/>
                  </a:cubicBezTo>
                  <a:cubicBezTo>
                    <a:pt x="129" y="183"/>
                    <a:pt x="128" y="183"/>
                    <a:pt x="124" y="184"/>
                  </a:cubicBezTo>
                  <a:cubicBezTo>
                    <a:pt x="124" y="184"/>
                    <a:pt x="124" y="184"/>
                    <a:pt x="124" y="184"/>
                  </a:cubicBezTo>
                  <a:cubicBezTo>
                    <a:pt x="122" y="182"/>
                    <a:pt x="122" y="178"/>
                    <a:pt x="122" y="176"/>
                  </a:cubicBezTo>
                  <a:cubicBezTo>
                    <a:pt x="120" y="174"/>
                    <a:pt x="119" y="171"/>
                    <a:pt x="118" y="169"/>
                  </a:cubicBezTo>
                  <a:cubicBezTo>
                    <a:pt x="118" y="167"/>
                    <a:pt x="117" y="165"/>
                    <a:pt x="116" y="164"/>
                  </a:cubicBezTo>
                  <a:cubicBezTo>
                    <a:pt x="114" y="162"/>
                    <a:pt x="111" y="160"/>
                    <a:pt x="110" y="158"/>
                  </a:cubicBezTo>
                  <a:cubicBezTo>
                    <a:pt x="109" y="154"/>
                    <a:pt x="109" y="151"/>
                    <a:pt x="107" y="148"/>
                  </a:cubicBezTo>
                  <a:cubicBezTo>
                    <a:pt x="106" y="145"/>
                    <a:pt x="104" y="148"/>
                    <a:pt x="103" y="145"/>
                  </a:cubicBezTo>
                  <a:cubicBezTo>
                    <a:pt x="102" y="143"/>
                    <a:pt x="101" y="140"/>
                    <a:pt x="99" y="140"/>
                  </a:cubicBezTo>
                  <a:cubicBezTo>
                    <a:pt x="96" y="139"/>
                    <a:pt x="93" y="140"/>
                    <a:pt x="91" y="138"/>
                  </a:cubicBezTo>
                  <a:cubicBezTo>
                    <a:pt x="90" y="137"/>
                    <a:pt x="88" y="128"/>
                    <a:pt x="88" y="127"/>
                  </a:cubicBezTo>
                  <a:cubicBezTo>
                    <a:pt x="90" y="123"/>
                    <a:pt x="86" y="124"/>
                    <a:pt x="87" y="120"/>
                  </a:cubicBezTo>
                  <a:cubicBezTo>
                    <a:pt x="87" y="119"/>
                    <a:pt x="88" y="116"/>
                    <a:pt x="88" y="116"/>
                  </a:cubicBezTo>
                  <a:cubicBezTo>
                    <a:pt x="86" y="115"/>
                    <a:pt x="83" y="115"/>
                    <a:pt x="81" y="115"/>
                  </a:cubicBezTo>
                  <a:cubicBezTo>
                    <a:pt x="79" y="114"/>
                    <a:pt x="74" y="113"/>
                    <a:pt x="72" y="113"/>
                  </a:cubicBezTo>
                  <a:cubicBezTo>
                    <a:pt x="67" y="112"/>
                    <a:pt x="66" y="117"/>
                    <a:pt x="64" y="117"/>
                  </a:cubicBezTo>
                  <a:cubicBezTo>
                    <a:pt x="61" y="117"/>
                    <a:pt x="58" y="117"/>
                    <a:pt x="55" y="116"/>
                  </a:cubicBezTo>
                  <a:cubicBezTo>
                    <a:pt x="52" y="115"/>
                    <a:pt x="52" y="113"/>
                    <a:pt x="49" y="115"/>
                  </a:cubicBezTo>
                  <a:cubicBezTo>
                    <a:pt x="46" y="116"/>
                    <a:pt x="44" y="121"/>
                    <a:pt x="42" y="118"/>
                  </a:cubicBezTo>
                  <a:cubicBezTo>
                    <a:pt x="41" y="115"/>
                    <a:pt x="40" y="112"/>
                    <a:pt x="38" y="110"/>
                  </a:cubicBezTo>
                  <a:cubicBezTo>
                    <a:pt x="36" y="108"/>
                    <a:pt x="34" y="109"/>
                    <a:pt x="33" y="108"/>
                  </a:cubicBezTo>
                  <a:cubicBezTo>
                    <a:pt x="32" y="108"/>
                    <a:pt x="29" y="105"/>
                    <a:pt x="27" y="105"/>
                  </a:cubicBezTo>
                  <a:cubicBezTo>
                    <a:pt x="18" y="105"/>
                    <a:pt x="26" y="96"/>
                    <a:pt x="21" y="94"/>
                  </a:cubicBezTo>
                  <a:cubicBezTo>
                    <a:pt x="18" y="93"/>
                    <a:pt x="13" y="95"/>
                    <a:pt x="1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1" y="94"/>
                    <a:pt x="1" y="92"/>
                  </a:cubicBezTo>
                  <a:cubicBezTo>
                    <a:pt x="2" y="90"/>
                    <a:pt x="5" y="87"/>
                    <a:pt x="4" y="85"/>
                  </a:cubicBezTo>
                  <a:cubicBezTo>
                    <a:pt x="4" y="84"/>
                    <a:pt x="7" y="81"/>
                    <a:pt x="9" y="79"/>
                  </a:cubicBezTo>
                  <a:cubicBezTo>
                    <a:pt x="12" y="78"/>
                    <a:pt x="7" y="76"/>
                    <a:pt x="9" y="73"/>
                  </a:cubicBezTo>
                  <a:cubicBezTo>
                    <a:pt x="12" y="68"/>
                    <a:pt x="17" y="75"/>
                    <a:pt x="17" y="74"/>
                  </a:cubicBezTo>
                  <a:cubicBezTo>
                    <a:pt x="18" y="72"/>
                    <a:pt x="20" y="73"/>
                    <a:pt x="20" y="72"/>
                  </a:cubicBezTo>
                  <a:cubicBezTo>
                    <a:pt x="20" y="69"/>
                    <a:pt x="25" y="71"/>
                    <a:pt x="27" y="69"/>
                  </a:cubicBezTo>
                  <a:cubicBezTo>
                    <a:pt x="27" y="68"/>
                    <a:pt x="28" y="66"/>
                    <a:pt x="28" y="65"/>
                  </a:cubicBezTo>
                  <a:cubicBezTo>
                    <a:pt x="28" y="63"/>
                    <a:pt x="27" y="63"/>
                    <a:pt x="26" y="62"/>
                  </a:cubicBezTo>
                  <a:cubicBezTo>
                    <a:pt x="22" y="59"/>
                    <a:pt x="21" y="54"/>
                    <a:pt x="18" y="50"/>
                  </a:cubicBezTo>
                  <a:cubicBezTo>
                    <a:pt x="17" y="49"/>
                    <a:pt x="17" y="45"/>
                    <a:pt x="17" y="43"/>
                  </a:cubicBezTo>
                  <a:cubicBezTo>
                    <a:pt x="16" y="41"/>
                    <a:pt x="22" y="39"/>
                    <a:pt x="23" y="38"/>
                  </a:cubicBezTo>
                  <a:cubicBezTo>
                    <a:pt x="25" y="36"/>
                    <a:pt x="23" y="30"/>
                    <a:pt x="22" y="28"/>
                  </a:cubicBezTo>
                  <a:cubicBezTo>
                    <a:pt x="21" y="25"/>
                    <a:pt x="21" y="20"/>
                    <a:pt x="18" y="18"/>
                  </a:cubicBezTo>
                  <a:cubicBezTo>
                    <a:pt x="18" y="17"/>
                    <a:pt x="19" y="14"/>
                    <a:pt x="17" y="12"/>
                  </a:cubicBezTo>
                  <a:cubicBezTo>
                    <a:pt x="16" y="10"/>
                    <a:pt x="18" y="3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0" y="19"/>
                    <a:pt x="75" y="20"/>
                    <a:pt x="75" y="25"/>
                  </a:cubicBezTo>
                  <a:cubicBezTo>
                    <a:pt x="75" y="27"/>
                    <a:pt x="77" y="28"/>
                    <a:pt x="78" y="29"/>
                  </a:cubicBezTo>
                  <a:cubicBezTo>
                    <a:pt x="80" y="30"/>
                    <a:pt x="80" y="31"/>
                    <a:pt x="80" y="33"/>
                  </a:cubicBezTo>
                  <a:cubicBezTo>
                    <a:pt x="81" y="34"/>
                    <a:pt x="82" y="35"/>
                    <a:pt x="83" y="35"/>
                  </a:cubicBezTo>
                  <a:cubicBezTo>
                    <a:pt x="84" y="36"/>
                    <a:pt x="89" y="49"/>
                    <a:pt x="91" y="44"/>
                  </a:cubicBezTo>
                  <a:cubicBezTo>
                    <a:pt x="92" y="41"/>
                    <a:pt x="93" y="37"/>
                    <a:pt x="95" y="36"/>
                  </a:cubicBezTo>
                  <a:cubicBezTo>
                    <a:pt x="98" y="33"/>
                    <a:pt x="99" y="38"/>
                    <a:pt x="100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98" y="41"/>
                    <a:pt x="98" y="45"/>
                    <a:pt x="98" y="48"/>
                  </a:cubicBezTo>
                  <a:cubicBezTo>
                    <a:pt x="99" y="50"/>
                    <a:pt x="98" y="50"/>
                    <a:pt x="100" y="51"/>
                  </a:cubicBezTo>
                  <a:cubicBezTo>
                    <a:pt x="103" y="53"/>
                    <a:pt x="109" y="59"/>
                    <a:pt x="107" y="62"/>
                  </a:cubicBezTo>
                  <a:cubicBezTo>
                    <a:pt x="106" y="66"/>
                    <a:pt x="100" y="73"/>
                    <a:pt x="100" y="76"/>
                  </a:cubicBezTo>
                  <a:cubicBezTo>
                    <a:pt x="100" y="79"/>
                    <a:pt x="104" y="78"/>
                    <a:pt x="106" y="79"/>
                  </a:cubicBezTo>
                  <a:cubicBezTo>
                    <a:pt x="111" y="80"/>
                    <a:pt x="105" y="81"/>
                    <a:pt x="105" y="84"/>
                  </a:cubicBezTo>
                  <a:cubicBezTo>
                    <a:pt x="105" y="86"/>
                    <a:pt x="105" y="87"/>
                    <a:pt x="106" y="89"/>
                  </a:cubicBezTo>
                  <a:cubicBezTo>
                    <a:pt x="107" y="90"/>
                    <a:pt x="108" y="91"/>
                    <a:pt x="108" y="92"/>
                  </a:cubicBezTo>
                  <a:cubicBezTo>
                    <a:pt x="108" y="93"/>
                    <a:pt x="108" y="95"/>
                    <a:pt x="109" y="96"/>
                  </a:cubicBezTo>
                  <a:cubicBezTo>
                    <a:pt x="110" y="97"/>
                    <a:pt x="112" y="96"/>
                    <a:pt x="113" y="97"/>
                  </a:cubicBezTo>
                  <a:cubicBezTo>
                    <a:pt x="114" y="99"/>
                    <a:pt x="115" y="102"/>
                    <a:pt x="116" y="103"/>
                  </a:cubicBezTo>
                  <a:cubicBezTo>
                    <a:pt x="119" y="106"/>
                    <a:pt x="121" y="101"/>
                    <a:pt x="123" y="100"/>
                  </a:cubicBezTo>
                  <a:cubicBezTo>
                    <a:pt x="124" y="99"/>
                    <a:pt x="125" y="99"/>
                    <a:pt x="126" y="100"/>
                  </a:cubicBezTo>
                  <a:cubicBezTo>
                    <a:pt x="127" y="101"/>
                    <a:pt x="129" y="101"/>
                    <a:pt x="130" y="10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35" name="Freeform 6">
              <a:extLst>
                <a:ext uri="{FF2B5EF4-FFF2-40B4-BE49-F238E27FC236}">
                  <a16:creationId xmlns:a16="http://schemas.microsoft.com/office/drawing/2014/main" id="{BB9CFE66-D74A-5BFB-6896-496AC761E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875" y="1517651"/>
              <a:ext cx="515938" cy="623888"/>
            </a:xfrm>
            <a:custGeom>
              <a:avLst/>
              <a:gdLst>
                <a:gd name="T0" fmla="*/ 24 w 137"/>
                <a:gd name="T1" fmla="*/ 3 h 166"/>
                <a:gd name="T2" fmla="*/ 41 w 137"/>
                <a:gd name="T3" fmla="*/ 12 h 166"/>
                <a:gd name="T4" fmla="*/ 51 w 137"/>
                <a:gd name="T5" fmla="*/ 17 h 166"/>
                <a:gd name="T6" fmla="*/ 62 w 137"/>
                <a:gd name="T7" fmla="*/ 22 h 166"/>
                <a:gd name="T8" fmla="*/ 78 w 137"/>
                <a:gd name="T9" fmla="*/ 24 h 166"/>
                <a:gd name="T10" fmla="*/ 95 w 137"/>
                <a:gd name="T11" fmla="*/ 22 h 166"/>
                <a:gd name="T12" fmla="*/ 100 w 137"/>
                <a:gd name="T13" fmla="*/ 27 h 166"/>
                <a:gd name="T14" fmla="*/ 104 w 137"/>
                <a:gd name="T15" fmla="*/ 46 h 166"/>
                <a:gd name="T16" fmla="*/ 116 w 137"/>
                <a:gd name="T17" fmla="*/ 53 h 166"/>
                <a:gd name="T18" fmla="*/ 123 w 137"/>
                <a:gd name="T19" fmla="*/ 66 h 166"/>
                <a:gd name="T20" fmla="*/ 131 w 137"/>
                <a:gd name="T21" fmla="*/ 77 h 166"/>
                <a:gd name="T22" fmla="*/ 137 w 137"/>
                <a:gd name="T23" fmla="*/ 92 h 166"/>
                <a:gd name="T24" fmla="*/ 123 w 137"/>
                <a:gd name="T25" fmla="*/ 127 h 166"/>
                <a:gd name="T26" fmla="*/ 123 w 137"/>
                <a:gd name="T27" fmla="*/ 163 h 166"/>
                <a:gd name="T28" fmla="*/ 116 w 137"/>
                <a:gd name="T29" fmla="*/ 163 h 166"/>
                <a:gd name="T30" fmla="*/ 107 w 137"/>
                <a:gd name="T31" fmla="*/ 165 h 166"/>
                <a:gd name="T32" fmla="*/ 94 w 137"/>
                <a:gd name="T33" fmla="*/ 163 h 166"/>
                <a:gd name="T34" fmla="*/ 91 w 137"/>
                <a:gd name="T35" fmla="*/ 159 h 166"/>
                <a:gd name="T36" fmla="*/ 85 w 137"/>
                <a:gd name="T37" fmla="*/ 151 h 166"/>
                <a:gd name="T38" fmla="*/ 81 w 137"/>
                <a:gd name="T39" fmla="*/ 137 h 166"/>
                <a:gd name="T40" fmla="*/ 81 w 137"/>
                <a:gd name="T41" fmla="*/ 122 h 166"/>
                <a:gd name="T42" fmla="*/ 69 w 137"/>
                <a:gd name="T43" fmla="*/ 106 h 166"/>
                <a:gd name="T44" fmla="*/ 59 w 137"/>
                <a:gd name="T45" fmla="*/ 96 h 166"/>
                <a:gd name="T46" fmla="*/ 45 w 137"/>
                <a:gd name="T47" fmla="*/ 81 h 166"/>
                <a:gd name="T48" fmla="*/ 20 w 137"/>
                <a:gd name="T49" fmla="*/ 72 h 166"/>
                <a:gd name="T50" fmla="*/ 20 w 137"/>
                <a:gd name="T51" fmla="*/ 56 h 166"/>
                <a:gd name="T52" fmla="*/ 21 w 137"/>
                <a:gd name="T53" fmla="*/ 47 h 166"/>
                <a:gd name="T54" fmla="*/ 14 w 137"/>
                <a:gd name="T55" fmla="*/ 39 h 166"/>
                <a:gd name="T56" fmla="*/ 4 w 137"/>
                <a:gd name="T57" fmla="*/ 28 h 166"/>
                <a:gd name="T58" fmla="*/ 0 w 137"/>
                <a:gd name="T59" fmla="*/ 24 h 166"/>
                <a:gd name="T60" fmla="*/ 2 w 137"/>
                <a:gd name="T61" fmla="*/ 19 h 166"/>
                <a:gd name="T62" fmla="*/ 10 w 137"/>
                <a:gd name="T63" fmla="*/ 1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7" h="166">
                  <a:moveTo>
                    <a:pt x="14" y="3"/>
                  </a:moveTo>
                  <a:cubicBezTo>
                    <a:pt x="24" y="3"/>
                    <a:pt x="24" y="3"/>
                    <a:pt x="24" y="3"/>
                  </a:cubicBezTo>
                  <a:cubicBezTo>
                    <a:pt x="27" y="2"/>
                    <a:pt x="32" y="0"/>
                    <a:pt x="35" y="1"/>
                  </a:cubicBezTo>
                  <a:cubicBezTo>
                    <a:pt x="40" y="3"/>
                    <a:pt x="32" y="12"/>
                    <a:pt x="41" y="12"/>
                  </a:cubicBezTo>
                  <a:cubicBezTo>
                    <a:pt x="43" y="12"/>
                    <a:pt x="45" y="15"/>
                    <a:pt x="46" y="16"/>
                  </a:cubicBezTo>
                  <a:cubicBezTo>
                    <a:pt x="48" y="17"/>
                    <a:pt x="50" y="15"/>
                    <a:pt x="51" y="17"/>
                  </a:cubicBezTo>
                  <a:cubicBezTo>
                    <a:pt x="53" y="19"/>
                    <a:pt x="54" y="23"/>
                    <a:pt x="56" y="25"/>
                  </a:cubicBezTo>
                  <a:cubicBezTo>
                    <a:pt x="57" y="28"/>
                    <a:pt x="60" y="24"/>
                    <a:pt x="62" y="22"/>
                  </a:cubicBezTo>
                  <a:cubicBezTo>
                    <a:pt x="65" y="21"/>
                    <a:pt x="66" y="22"/>
                    <a:pt x="68" y="23"/>
                  </a:cubicBezTo>
                  <a:cubicBezTo>
                    <a:pt x="71" y="25"/>
                    <a:pt x="75" y="24"/>
                    <a:pt x="78" y="24"/>
                  </a:cubicBezTo>
                  <a:cubicBezTo>
                    <a:pt x="80" y="25"/>
                    <a:pt x="80" y="19"/>
                    <a:pt x="85" y="21"/>
                  </a:cubicBezTo>
                  <a:cubicBezTo>
                    <a:pt x="87" y="20"/>
                    <a:pt x="92" y="22"/>
                    <a:pt x="95" y="22"/>
                  </a:cubicBezTo>
                  <a:cubicBezTo>
                    <a:pt x="96" y="23"/>
                    <a:pt x="99" y="22"/>
                    <a:pt x="101" y="23"/>
                  </a:cubicBezTo>
                  <a:cubicBezTo>
                    <a:pt x="101" y="24"/>
                    <a:pt x="100" y="27"/>
                    <a:pt x="100" y="27"/>
                  </a:cubicBezTo>
                  <a:cubicBezTo>
                    <a:pt x="99" y="31"/>
                    <a:pt x="103" y="30"/>
                    <a:pt x="101" y="34"/>
                  </a:cubicBezTo>
                  <a:cubicBezTo>
                    <a:pt x="101" y="36"/>
                    <a:pt x="103" y="45"/>
                    <a:pt x="104" y="46"/>
                  </a:cubicBezTo>
                  <a:cubicBezTo>
                    <a:pt x="106" y="48"/>
                    <a:pt x="109" y="47"/>
                    <a:pt x="112" y="48"/>
                  </a:cubicBezTo>
                  <a:cubicBezTo>
                    <a:pt x="114" y="48"/>
                    <a:pt x="115" y="51"/>
                    <a:pt x="116" y="53"/>
                  </a:cubicBezTo>
                  <a:cubicBezTo>
                    <a:pt x="117" y="56"/>
                    <a:pt x="119" y="53"/>
                    <a:pt x="120" y="56"/>
                  </a:cubicBezTo>
                  <a:cubicBezTo>
                    <a:pt x="122" y="59"/>
                    <a:pt x="122" y="62"/>
                    <a:pt x="123" y="66"/>
                  </a:cubicBezTo>
                  <a:cubicBezTo>
                    <a:pt x="124" y="68"/>
                    <a:pt x="127" y="70"/>
                    <a:pt x="129" y="72"/>
                  </a:cubicBezTo>
                  <a:cubicBezTo>
                    <a:pt x="130" y="73"/>
                    <a:pt x="131" y="76"/>
                    <a:pt x="131" y="77"/>
                  </a:cubicBezTo>
                  <a:cubicBezTo>
                    <a:pt x="132" y="80"/>
                    <a:pt x="133" y="82"/>
                    <a:pt x="135" y="85"/>
                  </a:cubicBezTo>
                  <a:cubicBezTo>
                    <a:pt x="135" y="87"/>
                    <a:pt x="135" y="91"/>
                    <a:pt x="137" y="92"/>
                  </a:cubicBezTo>
                  <a:cubicBezTo>
                    <a:pt x="137" y="92"/>
                    <a:pt x="137" y="92"/>
                    <a:pt x="137" y="92"/>
                  </a:cubicBezTo>
                  <a:cubicBezTo>
                    <a:pt x="123" y="127"/>
                    <a:pt x="123" y="127"/>
                    <a:pt x="123" y="127"/>
                  </a:cubicBezTo>
                  <a:cubicBezTo>
                    <a:pt x="123" y="163"/>
                    <a:pt x="123" y="163"/>
                    <a:pt x="123" y="163"/>
                  </a:cubicBezTo>
                  <a:cubicBezTo>
                    <a:pt x="123" y="163"/>
                    <a:pt x="123" y="163"/>
                    <a:pt x="123" y="163"/>
                  </a:cubicBezTo>
                  <a:cubicBezTo>
                    <a:pt x="121" y="163"/>
                    <a:pt x="120" y="164"/>
                    <a:pt x="119" y="164"/>
                  </a:cubicBezTo>
                  <a:cubicBezTo>
                    <a:pt x="118" y="164"/>
                    <a:pt x="117" y="163"/>
                    <a:pt x="116" y="163"/>
                  </a:cubicBezTo>
                  <a:cubicBezTo>
                    <a:pt x="114" y="163"/>
                    <a:pt x="113" y="164"/>
                    <a:pt x="111" y="165"/>
                  </a:cubicBezTo>
                  <a:cubicBezTo>
                    <a:pt x="110" y="165"/>
                    <a:pt x="109" y="165"/>
                    <a:pt x="107" y="165"/>
                  </a:cubicBezTo>
                  <a:cubicBezTo>
                    <a:pt x="105" y="165"/>
                    <a:pt x="104" y="166"/>
                    <a:pt x="102" y="165"/>
                  </a:cubicBezTo>
                  <a:cubicBezTo>
                    <a:pt x="99" y="163"/>
                    <a:pt x="97" y="163"/>
                    <a:pt x="94" y="163"/>
                  </a:cubicBezTo>
                  <a:cubicBezTo>
                    <a:pt x="94" y="163"/>
                    <a:pt x="94" y="163"/>
                    <a:pt x="94" y="163"/>
                  </a:cubicBezTo>
                  <a:cubicBezTo>
                    <a:pt x="93" y="161"/>
                    <a:pt x="93" y="160"/>
                    <a:pt x="91" y="159"/>
                  </a:cubicBezTo>
                  <a:cubicBezTo>
                    <a:pt x="88" y="157"/>
                    <a:pt x="88" y="156"/>
                    <a:pt x="87" y="154"/>
                  </a:cubicBezTo>
                  <a:cubicBezTo>
                    <a:pt x="87" y="152"/>
                    <a:pt x="86" y="152"/>
                    <a:pt x="85" y="151"/>
                  </a:cubicBezTo>
                  <a:cubicBezTo>
                    <a:pt x="84" y="151"/>
                    <a:pt x="84" y="151"/>
                    <a:pt x="83" y="150"/>
                  </a:cubicBezTo>
                  <a:cubicBezTo>
                    <a:pt x="80" y="145"/>
                    <a:pt x="79" y="142"/>
                    <a:pt x="81" y="137"/>
                  </a:cubicBezTo>
                  <a:cubicBezTo>
                    <a:pt x="83" y="134"/>
                    <a:pt x="80" y="131"/>
                    <a:pt x="81" y="127"/>
                  </a:cubicBezTo>
                  <a:cubicBezTo>
                    <a:pt x="81" y="125"/>
                    <a:pt x="82" y="124"/>
                    <a:pt x="81" y="122"/>
                  </a:cubicBezTo>
                  <a:cubicBezTo>
                    <a:pt x="80" y="119"/>
                    <a:pt x="78" y="117"/>
                    <a:pt x="76" y="115"/>
                  </a:cubicBezTo>
                  <a:cubicBezTo>
                    <a:pt x="71" y="113"/>
                    <a:pt x="72" y="108"/>
                    <a:pt x="69" y="106"/>
                  </a:cubicBezTo>
                  <a:cubicBezTo>
                    <a:pt x="68" y="104"/>
                    <a:pt x="66" y="104"/>
                    <a:pt x="64" y="102"/>
                  </a:cubicBezTo>
                  <a:cubicBezTo>
                    <a:pt x="63" y="100"/>
                    <a:pt x="61" y="97"/>
                    <a:pt x="59" y="96"/>
                  </a:cubicBezTo>
                  <a:cubicBezTo>
                    <a:pt x="56" y="94"/>
                    <a:pt x="57" y="92"/>
                    <a:pt x="56" y="91"/>
                  </a:cubicBezTo>
                  <a:cubicBezTo>
                    <a:pt x="53" y="88"/>
                    <a:pt x="47" y="85"/>
                    <a:pt x="45" y="81"/>
                  </a:cubicBezTo>
                  <a:cubicBezTo>
                    <a:pt x="43" y="78"/>
                    <a:pt x="39" y="77"/>
                    <a:pt x="36" y="75"/>
                  </a:cubicBezTo>
                  <a:cubicBezTo>
                    <a:pt x="31" y="71"/>
                    <a:pt x="26" y="71"/>
                    <a:pt x="20" y="72"/>
                  </a:cubicBezTo>
                  <a:cubicBezTo>
                    <a:pt x="15" y="74"/>
                    <a:pt x="20" y="62"/>
                    <a:pt x="20" y="60"/>
                  </a:cubicBezTo>
                  <a:cubicBezTo>
                    <a:pt x="20" y="59"/>
                    <a:pt x="18" y="58"/>
                    <a:pt x="20" y="56"/>
                  </a:cubicBezTo>
                  <a:cubicBezTo>
                    <a:pt x="20" y="55"/>
                    <a:pt x="22" y="55"/>
                    <a:pt x="22" y="54"/>
                  </a:cubicBezTo>
                  <a:cubicBezTo>
                    <a:pt x="23" y="52"/>
                    <a:pt x="22" y="49"/>
                    <a:pt x="21" y="47"/>
                  </a:cubicBezTo>
                  <a:cubicBezTo>
                    <a:pt x="20" y="45"/>
                    <a:pt x="21" y="45"/>
                    <a:pt x="19" y="43"/>
                  </a:cubicBezTo>
                  <a:cubicBezTo>
                    <a:pt x="18" y="42"/>
                    <a:pt x="16" y="40"/>
                    <a:pt x="14" y="39"/>
                  </a:cubicBezTo>
                  <a:cubicBezTo>
                    <a:pt x="11" y="37"/>
                    <a:pt x="9" y="35"/>
                    <a:pt x="8" y="32"/>
                  </a:cubicBezTo>
                  <a:cubicBezTo>
                    <a:pt x="8" y="29"/>
                    <a:pt x="7" y="29"/>
                    <a:pt x="4" y="2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4"/>
                    <a:pt x="1" y="23"/>
                    <a:pt x="1" y="23"/>
                  </a:cubicBezTo>
                  <a:cubicBezTo>
                    <a:pt x="1" y="22"/>
                    <a:pt x="2" y="19"/>
                    <a:pt x="2" y="19"/>
                  </a:cubicBezTo>
                  <a:cubicBezTo>
                    <a:pt x="4" y="19"/>
                    <a:pt x="5" y="20"/>
                    <a:pt x="6" y="19"/>
                  </a:cubicBezTo>
                  <a:cubicBezTo>
                    <a:pt x="7" y="17"/>
                    <a:pt x="8" y="12"/>
                    <a:pt x="10" y="11"/>
                  </a:cubicBezTo>
                  <a:cubicBezTo>
                    <a:pt x="14" y="8"/>
                    <a:pt x="14" y="6"/>
                    <a:pt x="14" y="3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36" name="Freeform 7">
              <a:extLst>
                <a:ext uri="{FF2B5EF4-FFF2-40B4-BE49-F238E27FC236}">
                  <a16:creationId xmlns:a16="http://schemas.microsoft.com/office/drawing/2014/main" id="{E8F53DF4-F02C-3EF2-922D-A0273D344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325" y="1289051"/>
              <a:ext cx="204788" cy="280988"/>
            </a:xfrm>
            <a:custGeom>
              <a:avLst/>
              <a:gdLst>
                <a:gd name="T0" fmla="*/ 2 w 54"/>
                <a:gd name="T1" fmla="*/ 9 h 75"/>
                <a:gd name="T2" fmla="*/ 0 w 54"/>
                <a:gd name="T3" fmla="*/ 17 h 75"/>
                <a:gd name="T4" fmla="*/ 2 w 54"/>
                <a:gd name="T5" fmla="*/ 21 h 75"/>
                <a:gd name="T6" fmla="*/ 9 w 54"/>
                <a:gd name="T7" fmla="*/ 31 h 75"/>
                <a:gd name="T8" fmla="*/ 2 w 54"/>
                <a:gd name="T9" fmla="*/ 45 h 75"/>
                <a:gd name="T10" fmla="*/ 8 w 54"/>
                <a:gd name="T11" fmla="*/ 48 h 75"/>
                <a:gd name="T12" fmla="*/ 7 w 54"/>
                <a:gd name="T13" fmla="*/ 53 h 75"/>
                <a:gd name="T14" fmla="*/ 8 w 54"/>
                <a:gd name="T15" fmla="*/ 58 h 75"/>
                <a:gd name="T16" fmla="*/ 10 w 54"/>
                <a:gd name="T17" fmla="*/ 61 h 75"/>
                <a:gd name="T18" fmla="*/ 11 w 54"/>
                <a:gd name="T19" fmla="*/ 65 h 75"/>
                <a:gd name="T20" fmla="*/ 14 w 54"/>
                <a:gd name="T21" fmla="*/ 66 h 75"/>
                <a:gd name="T22" fmla="*/ 18 w 54"/>
                <a:gd name="T23" fmla="*/ 72 h 75"/>
                <a:gd name="T24" fmla="*/ 25 w 54"/>
                <a:gd name="T25" fmla="*/ 68 h 75"/>
                <a:gd name="T26" fmla="*/ 28 w 54"/>
                <a:gd name="T27" fmla="*/ 68 h 75"/>
                <a:gd name="T28" fmla="*/ 32 w 54"/>
                <a:gd name="T29" fmla="*/ 70 h 75"/>
                <a:gd name="T30" fmla="*/ 32 w 54"/>
                <a:gd name="T31" fmla="*/ 70 h 75"/>
                <a:gd name="T32" fmla="*/ 37 w 54"/>
                <a:gd name="T33" fmla="*/ 62 h 75"/>
                <a:gd name="T34" fmla="*/ 38 w 54"/>
                <a:gd name="T35" fmla="*/ 54 h 75"/>
                <a:gd name="T36" fmla="*/ 45 w 54"/>
                <a:gd name="T37" fmla="*/ 43 h 75"/>
                <a:gd name="T38" fmla="*/ 50 w 54"/>
                <a:gd name="T39" fmla="*/ 28 h 75"/>
                <a:gd name="T40" fmla="*/ 54 w 54"/>
                <a:gd name="T41" fmla="*/ 23 h 75"/>
                <a:gd name="T42" fmla="*/ 54 w 54"/>
                <a:gd name="T43" fmla="*/ 19 h 75"/>
                <a:gd name="T44" fmla="*/ 54 w 54"/>
                <a:gd name="T45" fmla="*/ 14 h 75"/>
                <a:gd name="T46" fmla="*/ 54 w 54"/>
                <a:gd name="T47" fmla="*/ 9 h 75"/>
                <a:gd name="T48" fmla="*/ 54 w 54"/>
                <a:gd name="T49" fmla="*/ 9 h 75"/>
                <a:gd name="T50" fmla="*/ 46 w 54"/>
                <a:gd name="T51" fmla="*/ 9 h 75"/>
                <a:gd name="T52" fmla="*/ 40 w 54"/>
                <a:gd name="T53" fmla="*/ 11 h 75"/>
                <a:gd name="T54" fmla="*/ 36 w 54"/>
                <a:gd name="T55" fmla="*/ 10 h 75"/>
                <a:gd name="T56" fmla="*/ 29 w 54"/>
                <a:gd name="T57" fmla="*/ 7 h 75"/>
                <a:gd name="T58" fmla="*/ 25 w 54"/>
                <a:gd name="T59" fmla="*/ 4 h 75"/>
                <a:gd name="T60" fmla="*/ 16 w 54"/>
                <a:gd name="T61" fmla="*/ 3 h 75"/>
                <a:gd name="T62" fmla="*/ 14 w 54"/>
                <a:gd name="T63" fmla="*/ 8 h 75"/>
                <a:gd name="T64" fmla="*/ 2 w 54"/>
                <a:gd name="T65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" h="75">
                  <a:moveTo>
                    <a:pt x="2" y="9"/>
                  </a:moveTo>
                  <a:cubicBezTo>
                    <a:pt x="0" y="11"/>
                    <a:pt x="0" y="14"/>
                    <a:pt x="0" y="17"/>
                  </a:cubicBezTo>
                  <a:cubicBezTo>
                    <a:pt x="1" y="19"/>
                    <a:pt x="0" y="19"/>
                    <a:pt x="2" y="21"/>
                  </a:cubicBezTo>
                  <a:cubicBezTo>
                    <a:pt x="5" y="23"/>
                    <a:pt x="11" y="28"/>
                    <a:pt x="9" y="31"/>
                  </a:cubicBezTo>
                  <a:cubicBezTo>
                    <a:pt x="8" y="35"/>
                    <a:pt x="2" y="42"/>
                    <a:pt x="2" y="45"/>
                  </a:cubicBezTo>
                  <a:cubicBezTo>
                    <a:pt x="2" y="48"/>
                    <a:pt x="6" y="47"/>
                    <a:pt x="8" y="48"/>
                  </a:cubicBezTo>
                  <a:cubicBezTo>
                    <a:pt x="13" y="49"/>
                    <a:pt x="7" y="50"/>
                    <a:pt x="7" y="53"/>
                  </a:cubicBezTo>
                  <a:cubicBezTo>
                    <a:pt x="7" y="55"/>
                    <a:pt x="7" y="56"/>
                    <a:pt x="8" y="58"/>
                  </a:cubicBezTo>
                  <a:cubicBezTo>
                    <a:pt x="9" y="59"/>
                    <a:pt x="10" y="60"/>
                    <a:pt x="10" y="61"/>
                  </a:cubicBezTo>
                  <a:cubicBezTo>
                    <a:pt x="10" y="62"/>
                    <a:pt x="10" y="63"/>
                    <a:pt x="11" y="65"/>
                  </a:cubicBezTo>
                  <a:cubicBezTo>
                    <a:pt x="12" y="66"/>
                    <a:pt x="13" y="64"/>
                    <a:pt x="14" y="66"/>
                  </a:cubicBezTo>
                  <a:cubicBezTo>
                    <a:pt x="15" y="67"/>
                    <a:pt x="16" y="70"/>
                    <a:pt x="18" y="72"/>
                  </a:cubicBezTo>
                  <a:cubicBezTo>
                    <a:pt x="20" y="75"/>
                    <a:pt x="23" y="69"/>
                    <a:pt x="25" y="68"/>
                  </a:cubicBezTo>
                  <a:cubicBezTo>
                    <a:pt x="26" y="68"/>
                    <a:pt x="27" y="68"/>
                    <a:pt x="28" y="68"/>
                  </a:cubicBezTo>
                  <a:cubicBezTo>
                    <a:pt x="29" y="69"/>
                    <a:pt x="31" y="69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5" y="69"/>
                    <a:pt x="39" y="65"/>
                    <a:pt x="37" y="62"/>
                  </a:cubicBezTo>
                  <a:cubicBezTo>
                    <a:pt x="36" y="59"/>
                    <a:pt x="37" y="57"/>
                    <a:pt x="38" y="54"/>
                  </a:cubicBezTo>
                  <a:cubicBezTo>
                    <a:pt x="40" y="50"/>
                    <a:pt x="45" y="47"/>
                    <a:pt x="45" y="43"/>
                  </a:cubicBezTo>
                  <a:cubicBezTo>
                    <a:pt x="46" y="39"/>
                    <a:pt x="48" y="32"/>
                    <a:pt x="50" y="28"/>
                  </a:cubicBezTo>
                  <a:cubicBezTo>
                    <a:pt x="52" y="27"/>
                    <a:pt x="54" y="25"/>
                    <a:pt x="54" y="23"/>
                  </a:cubicBezTo>
                  <a:cubicBezTo>
                    <a:pt x="54" y="22"/>
                    <a:pt x="54" y="21"/>
                    <a:pt x="54" y="19"/>
                  </a:cubicBezTo>
                  <a:cubicBezTo>
                    <a:pt x="54" y="18"/>
                    <a:pt x="53" y="16"/>
                    <a:pt x="54" y="14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1" y="9"/>
                    <a:pt x="49" y="9"/>
                    <a:pt x="46" y="9"/>
                  </a:cubicBezTo>
                  <a:cubicBezTo>
                    <a:pt x="44" y="8"/>
                    <a:pt x="43" y="11"/>
                    <a:pt x="40" y="11"/>
                  </a:cubicBezTo>
                  <a:cubicBezTo>
                    <a:pt x="39" y="11"/>
                    <a:pt x="37" y="10"/>
                    <a:pt x="36" y="10"/>
                  </a:cubicBezTo>
                  <a:cubicBezTo>
                    <a:pt x="32" y="9"/>
                    <a:pt x="31" y="10"/>
                    <a:pt x="29" y="7"/>
                  </a:cubicBezTo>
                  <a:cubicBezTo>
                    <a:pt x="28" y="5"/>
                    <a:pt x="28" y="0"/>
                    <a:pt x="25" y="4"/>
                  </a:cubicBezTo>
                  <a:cubicBezTo>
                    <a:pt x="24" y="5"/>
                    <a:pt x="18" y="3"/>
                    <a:pt x="16" y="3"/>
                  </a:cubicBezTo>
                  <a:cubicBezTo>
                    <a:pt x="14" y="3"/>
                    <a:pt x="14" y="6"/>
                    <a:pt x="14" y="8"/>
                  </a:cubicBezTo>
                  <a:cubicBezTo>
                    <a:pt x="12" y="18"/>
                    <a:pt x="7" y="7"/>
                    <a:pt x="2" y="9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37" name="Freeform 8">
              <a:extLst>
                <a:ext uri="{FF2B5EF4-FFF2-40B4-BE49-F238E27FC236}">
                  <a16:creationId xmlns:a16="http://schemas.microsoft.com/office/drawing/2014/main" id="{8BD65516-516C-1256-A1B2-6ADD56C98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5" y="1236663"/>
              <a:ext cx="436563" cy="676275"/>
            </a:xfrm>
            <a:custGeom>
              <a:avLst/>
              <a:gdLst>
                <a:gd name="T0" fmla="*/ 0 w 116"/>
                <a:gd name="T1" fmla="*/ 83 h 180"/>
                <a:gd name="T2" fmla="*/ 3 w 116"/>
                <a:gd name="T3" fmla="*/ 101 h 180"/>
                <a:gd name="T4" fmla="*/ 6 w 116"/>
                <a:gd name="T5" fmla="*/ 114 h 180"/>
                <a:gd name="T6" fmla="*/ 9 w 116"/>
                <a:gd name="T7" fmla="*/ 131 h 180"/>
                <a:gd name="T8" fmla="*/ 11 w 116"/>
                <a:gd name="T9" fmla="*/ 133 h 180"/>
                <a:gd name="T10" fmla="*/ 11 w 116"/>
                <a:gd name="T11" fmla="*/ 138 h 180"/>
                <a:gd name="T12" fmla="*/ 10 w 116"/>
                <a:gd name="T13" fmla="*/ 143 h 180"/>
                <a:gd name="T14" fmla="*/ 10 w 116"/>
                <a:gd name="T15" fmla="*/ 146 h 180"/>
                <a:gd name="T16" fmla="*/ 10 w 116"/>
                <a:gd name="T17" fmla="*/ 146 h 180"/>
                <a:gd name="T18" fmla="*/ 36 w 116"/>
                <a:gd name="T19" fmla="*/ 145 h 180"/>
                <a:gd name="T20" fmla="*/ 50 w 116"/>
                <a:gd name="T21" fmla="*/ 149 h 180"/>
                <a:gd name="T22" fmla="*/ 56 w 116"/>
                <a:gd name="T23" fmla="*/ 151 h 180"/>
                <a:gd name="T24" fmla="*/ 61 w 116"/>
                <a:gd name="T25" fmla="*/ 154 h 180"/>
                <a:gd name="T26" fmla="*/ 80 w 116"/>
                <a:gd name="T27" fmla="*/ 154 h 180"/>
                <a:gd name="T28" fmla="*/ 79 w 116"/>
                <a:gd name="T29" fmla="*/ 161 h 180"/>
                <a:gd name="T30" fmla="*/ 84 w 116"/>
                <a:gd name="T31" fmla="*/ 163 h 180"/>
                <a:gd name="T32" fmla="*/ 87 w 116"/>
                <a:gd name="T33" fmla="*/ 167 h 180"/>
                <a:gd name="T34" fmla="*/ 91 w 116"/>
                <a:gd name="T35" fmla="*/ 175 h 180"/>
                <a:gd name="T36" fmla="*/ 96 w 116"/>
                <a:gd name="T37" fmla="*/ 175 h 180"/>
                <a:gd name="T38" fmla="*/ 101 w 116"/>
                <a:gd name="T39" fmla="*/ 180 h 180"/>
                <a:gd name="T40" fmla="*/ 101 w 116"/>
                <a:gd name="T41" fmla="*/ 180 h 180"/>
                <a:gd name="T42" fmla="*/ 116 w 116"/>
                <a:gd name="T43" fmla="*/ 87 h 180"/>
                <a:gd name="T44" fmla="*/ 116 w 116"/>
                <a:gd name="T45" fmla="*/ 87 h 180"/>
                <a:gd name="T46" fmla="*/ 115 w 116"/>
                <a:gd name="T47" fmla="*/ 1 h 180"/>
                <a:gd name="T48" fmla="*/ 60 w 116"/>
                <a:gd name="T49" fmla="*/ 0 h 180"/>
                <a:gd name="T50" fmla="*/ 60 w 116"/>
                <a:gd name="T51" fmla="*/ 0 h 180"/>
                <a:gd name="T52" fmla="*/ 58 w 116"/>
                <a:gd name="T53" fmla="*/ 2 h 180"/>
                <a:gd name="T54" fmla="*/ 56 w 116"/>
                <a:gd name="T55" fmla="*/ 2 h 180"/>
                <a:gd name="T56" fmla="*/ 54 w 116"/>
                <a:gd name="T57" fmla="*/ 1 h 180"/>
                <a:gd name="T58" fmla="*/ 43 w 116"/>
                <a:gd name="T59" fmla="*/ 1 h 180"/>
                <a:gd name="T60" fmla="*/ 41 w 116"/>
                <a:gd name="T61" fmla="*/ 2 h 180"/>
                <a:gd name="T62" fmla="*/ 40 w 116"/>
                <a:gd name="T63" fmla="*/ 3 h 180"/>
                <a:gd name="T64" fmla="*/ 38 w 116"/>
                <a:gd name="T65" fmla="*/ 2 h 180"/>
                <a:gd name="T66" fmla="*/ 36 w 116"/>
                <a:gd name="T67" fmla="*/ 1 h 180"/>
                <a:gd name="T68" fmla="*/ 31 w 116"/>
                <a:gd name="T69" fmla="*/ 0 h 180"/>
                <a:gd name="T70" fmla="*/ 23 w 116"/>
                <a:gd name="T71" fmla="*/ 21 h 180"/>
                <a:gd name="T72" fmla="*/ 23 w 116"/>
                <a:gd name="T73" fmla="*/ 21 h 180"/>
                <a:gd name="T74" fmla="*/ 23 w 116"/>
                <a:gd name="T75" fmla="*/ 27 h 180"/>
                <a:gd name="T76" fmla="*/ 23 w 116"/>
                <a:gd name="T77" fmla="*/ 32 h 180"/>
                <a:gd name="T78" fmla="*/ 23 w 116"/>
                <a:gd name="T79" fmla="*/ 35 h 180"/>
                <a:gd name="T80" fmla="*/ 19 w 116"/>
                <a:gd name="T81" fmla="*/ 40 h 180"/>
                <a:gd name="T82" fmla="*/ 14 w 116"/>
                <a:gd name="T83" fmla="*/ 56 h 180"/>
                <a:gd name="T84" fmla="*/ 7 w 116"/>
                <a:gd name="T85" fmla="*/ 67 h 180"/>
                <a:gd name="T86" fmla="*/ 6 w 116"/>
                <a:gd name="T87" fmla="*/ 75 h 180"/>
                <a:gd name="T88" fmla="*/ 0 w 116"/>
                <a:gd name="T89" fmla="*/ 8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180">
                  <a:moveTo>
                    <a:pt x="0" y="83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7"/>
                    <a:pt x="1" y="110"/>
                    <a:pt x="6" y="114"/>
                  </a:cubicBezTo>
                  <a:cubicBezTo>
                    <a:pt x="10" y="118"/>
                    <a:pt x="8" y="126"/>
                    <a:pt x="9" y="131"/>
                  </a:cubicBezTo>
                  <a:cubicBezTo>
                    <a:pt x="9" y="131"/>
                    <a:pt x="12" y="132"/>
                    <a:pt x="11" y="133"/>
                  </a:cubicBezTo>
                  <a:cubicBezTo>
                    <a:pt x="9" y="135"/>
                    <a:pt x="10" y="136"/>
                    <a:pt x="11" y="138"/>
                  </a:cubicBezTo>
                  <a:cubicBezTo>
                    <a:pt x="13" y="139"/>
                    <a:pt x="11" y="141"/>
                    <a:pt x="10" y="143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6" y="145"/>
                    <a:pt x="30" y="140"/>
                    <a:pt x="36" y="145"/>
                  </a:cubicBezTo>
                  <a:cubicBezTo>
                    <a:pt x="40" y="149"/>
                    <a:pt x="45" y="149"/>
                    <a:pt x="50" y="149"/>
                  </a:cubicBezTo>
                  <a:cubicBezTo>
                    <a:pt x="52" y="150"/>
                    <a:pt x="54" y="150"/>
                    <a:pt x="56" y="151"/>
                  </a:cubicBezTo>
                  <a:cubicBezTo>
                    <a:pt x="58" y="152"/>
                    <a:pt x="59" y="153"/>
                    <a:pt x="61" y="154"/>
                  </a:cubicBezTo>
                  <a:cubicBezTo>
                    <a:pt x="80" y="154"/>
                    <a:pt x="80" y="154"/>
                    <a:pt x="80" y="154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3"/>
                    <a:pt x="82" y="164"/>
                    <a:pt x="84" y="163"/>
                  </a:cubicBezTo>
                  <a:cubicBezTo>
                    <a:pt x="88" y="162"/>
                    <a:pt x="87" y="164"/>
                    <a:pt x="87" y="167"/>
                  </a:cubicBezTo>
                  <a:cubicBezTo>
                    <a:pt x="87" y="170"/>
                    <a:pt x="87" y="175"/>
                    <a:pt x="91" y="175"/>
                  </a:cubicBezTo>
                  <a:cubicBezTo>
                    <a:pt x="93" y="175"/>
                    <a:pt x="95" y="174"/>
                    <a:pt x="96" y="175"/>
                  </a:cubicBezTo>
                  <a:cubicBezTo>
                    <a:pt x="98" y="176"/>
                    <a:pt x="100" y="179"/>
                    <a:pt x="101" y="180"/>
                  </a:cubicBezTo>
                  <a:cubicBezTo>
                    <a:pt x="101" y="180"/>
                    <a:pt x="101" y="180"/>
                    <a:pt x="101" y="180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2" y="1"/>
                    <a:pt x="42" y="1"/>
                    <a:pt x="41" y="2"/>
                  </a:cubicBezTo>
                  <a:cubicBezTo>
                    <a:pt x="41" y="2"/>
                    <a:pt x="41" y="3"/>
                    <a:pt x="40" y="3"/>
                  </a:cubicBezTo>
                  <a:cubicBezTo>
                    <a:pt x="39" y="3"/>
                    <a:pt x="38" y="3"/>
                    <a:pt x="38" y="2"/>
                  </a:cubicBezTo>
                  <a:cubicBezTo>
                    <a:pt x="37" y="1"/>
                    <a:pt x="36" y="1"/>
                    <a:pt x="36" y="1"/>
                  </a:cubicBezTo>
                  <a:cubicBezTo>
                    <a:pt x="34" y="0"/>
                    <a:pt x="33" y="0"/>
                    <a:pt x="31" y="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2" y="29"/>
                    <a:pt x="23" y="30"/>
                    <a:pt x="23" y="32"/>
                  </a:cubicBezTo>
                  <a:cubicBezTo>
                    <a:pt x="23" y="33"/>
                    <a:pt x="23" y="34"/>
                    <a:pt x="23" y="35"/>
                  </a:cubicBezTo>
                  <a:cubicBezTo>
                    <a:pt x="23" y="38"/>
                    <a:pt x="21" y="39"/>
                    <a:pt x="19" y="40"/>
                  </a:cubicBezTo>
                  <a:cubicBezTo>
                    <a:pt x="17" y="45"/>
                    <a:pt x="15" y="51"/>
                    <a:pt x="14" y="56"/>
                  </a:cubicBezTo>
                  <a:cubicBezTo>
                    <a:pt x="14" y="60"/>
                    <a:pt x="9" y="63"/>
                    <a:pt x="7" y="67"/>
                  </a:cubicBezTo>
                  <a:cubicBezTo>
                    <a:pt x="5" y="70"/>
                    <a:pt x="5" y="72"/>
                    <a:pt x="6" y="75"/>
                  </a:cubicBezTo>
                  <a:cubicBezTo>
                    <a:pt x="8" y="78"/>
                    <a:pt x="4" y="82"/>
                    <a:pt x="0" y="83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38" name="Freeform 9">
              <a:extLst>
                <a:ext uri="{FF2B5EF4-FFF2-40B4-BE49-F238E27FC236}">
                  <a16:creationId xmlns:a16="http://schemas.microsoft.com/office/drawing/2014/main" id="{83453A69-10C7-43F6-7EB8-F44F90693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425" y="1773238"/>
              <a:ext cx="501650" cy="804863"/>
            </a:xfrm>
            <a:custGeom>
              <a:avLst/>
              <a:gdLst>
                <a:gd name="T0" fmla="*/ 30 w 133"/>
                <a:gd name="T1" fmla="*/ 6 h 214"/>
                <a:gd name="T2" fmla="*/ 55 w 133"/>
                <a:gd name="T3" fmla="*/ 5 h 214"/>
                <a:gd name="T4" fmla="*/ 69 w 133"/>
                <a:gd name="T5" fmla="*/ 9 h 214"/>
                <a:gd name="T6" fmla="*/ 76 w 133"/>
                <a:gd name="T7" fmla="*/ 11 h 214"/>
                <a:gd name="T8" fmla="*/ 80 w 133"/>
                <a:gd name="T9" fmla="*/ 14 h 214"/>
                <a:gd name="T10" fmla="*/ 99 w 133"/>
                <a:gd name="T11" fmla="*/ 14 h 214"/>
                <a:gd name="T12" fmla="*/ 99 w 133"/>
                <a:gd name="T13" fmla="*/ 21 h 214"/>
                <a:gd name="T14" fmla="*/ 103 w 133"/>
                <a:gd name="T15" fmla="*/ 23 h 214"/>
                <a:gd name="T16" fmla="*/ 106 w 133"/>
                <a:gd name="T17" fmla="*/ 27 h 214"/>
                <a:gd name="T18" fmla="*/ 110 w 133"/>
                <a:gd name="T19" fmla="*/ 35 h 214"/>
                <a:gd name="T20" fmla="*/ 115 w 133"/>
                <a:gd name="T21" fmla="*/ 35 h 214"/>
                <a:gd name="T22" fmla="*/ 120 w 133"/>
                <a:gd name="T23" fmla="*/ 40 h 214"/>
                <a:gd name="T24" fmla="*/ 120 w 133"/>
                <a:gd name="T25" fmla="*/ 40 h 214"/>
                <a:gd name="T26" fmla="*/ 128 w 133"/>
                <a:gd name="T27" fmla="*/ 48 h 214"/>
                <a:gd name="T28" fmla="*/ 124 w 133"/>
                <a:gd name="T29" fmla="*/ 73 h 214"/>
                <a:gd name="T30" fmla="*/ 121 w 133"/>
                <a:gd name="T31" fmla="*/ 83 h 214"/>
                <a:gd name="T32" fmla="*/ 119 w 133"/>
                <a:gd name="T33" fmla="*/ 88 h 214"/>
                <a:gd name="T34" fmla="*/ 119 w 133"/>
                <a:gd name="T35" fmla="*/ 100 h 214"/>
                <a:gd name="T36" fmla="*/ 122 w 133"/>
                <a:gd name="T37" fmla="*/ 105 h 214"/>
                <a:gd name="T38" fmla="*/ 126 w 133"/>
                <a:gd name="T39" fmla="*/ 111 h 214"/>
                <a:gd name="T40" fmla="*/ 130 w 133"/>
                <a:gd name="T41" fmla="*/ 119 h 214"/>
                <a:gd name="T42" fmla="*/ 132 w 133"/>
                <a:gd name="T43" fmla="*/ 131 h 214"/>
                <a:gd name="T44" fmla="*/ 132 w 133"/>
                <a:gd name="T45" fmla="*/ 137 h 214"/>
                <a:gd name="T46" fmla="*/ 128 w 133"/>
                <a:gd name="T47" fmla="*/ 144 h 214"/>
                <a:gd name="T48" fmla="*/ 96 w 133"/>
                <a:gd name="T49" fmla="*/ 190 h 214"/>
                <a:gd name="T50" fmla="*/ 96 w 133"/>
                <a:gd name="T51" fmla="*/ 190 h 214"/>
                <a:gd name="T52" fmla="*/ 79 w 133"/>
                <a:gd name="T53" fmla="*/ 190 h 214"/>
                <a:gd name="T54" fmla="*/ 79 w 133"/>
                <a:gd name="T55" fmla="*/ 214 h 214"/>
                <a:gd name="T56" fmla="*/ 79 w 133"/>
                <a:gd name="T57" fmla="*/ 214 h 214"/>
                <a:gd name="T58" fmla="*/ 22 w 133"/>
                <a:gd name="T59" fmla="*/ 214 h 214"/>
                <a:gd name="T60" fmla="*/ 22 w 133"/>
                <a:gd name="T61" fmla="*/ 214 h 214"/>
                <a:gd name="T62" fmla="*/ 21 w 133"/>
                <a:gd name="T63" fmla="*/ 139 h 214"/>
                <a:gd name="T64" fmla="*/ 25 w 133"/>
                <a:gd name="T65" fmla="*/ 136 h 214"/>
                <a:gd name="T66" fmla="*/ 27 w 133"/>
                <a:gd name="T67" fmla="*/ 131 h 214"/>
                <a:gd name="T68" fmla="*/ 28 w 133"/>
                <a:gd name="T69" fmla="*/ 125 h 214"/>
                <a:gd name="T70" fmla="*/ 30 w 133"/>
                <a:gd name="T71" fmla="*/ 118 h 214"/>
                <a:gd name="T72" fmla="*/ 28 w 133"/>
                <a:gd name="T73" fmla="*/ 113 h 214"/>
                <a:gd name="T74" fmla="*/ 20 w 133"/>
                <a:gd name="T75" fmla="*/ 108 h 214"/>
                <a:gd name="T76" fmla="*/ 17 w 133"/>
                <a:gd name="T77" fmla="*/ 100 h 214"/>
                <a:gd name="T78" fmla="*/ 7 w 133"/>
                <a:gd name="T79" fmla="*/ 95 h 214"/>
                <a:gd name="T80" fmla="*/ 0 w 133"/>
                <a:gd name="T81" fmla="*/ 94 h 214"/>
                <a:gd name="T82" fmla="*/ 0 w 133"/>
                <a:gd name="T83" fmla="*/ 94 h 214"/>
                <a:gd name="T84" fmla="*/ 0 w 133"/>
                <a:gd name="T85" fmla="*/ 59 h 214"/>
                <a:gd name="T86" fmla="*/ 14 w 133"/>
                <a:gd name="T87" fmla="*/ 25 h 214"/>
                <a:gd name="T88" fmla="*/ 14 w 133"/>
                <a:gd name="T89" fmla="*/ 25 h 214"/>
                <a:gd name="T90" fmla="*/ 22 w 133"/>
                <a:gd name="T91" fmla="*/ 22 h 214"/>
                <a:gd name="T92" fmla="*/ 27 w 133"/>
                <a:gd name="T93" fmla="*/ 14 h 214"/>
                <a:gd name="T94" fmla="*/ 30 w 133"/>
                <a:gd name="T95" fmla="*/ 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3" h="214">
                  <a:moveTo>
                    <a:pt x="30" y="6"/>
                  </a:moveTo>
                  <a:cubicBezTo>
                    <a:pt x="36" y="5"/>
                    <a:pt x="50" y="0"/>
                    <a:pt x="55" y="5"/>
                  </a:cubicBezTo>
                  <a:cubicBezTo>
                    <a:pt x="59" y="9"/>
                    <a:pt x="64" y="9"/>
                    <a:pt x="69" y="9"/>
                  </a:cubicBezTo>
                  <a:cubicBezTo>
                    <a:pt x="72" y="10"/>
                    <a:pt x="73" y="10"/>
                    <a:pt x="76" y="11"/>
                  </a:cubicBezTo>
                  <a:cubicBezTo>
                    <a:pt x="78" y="12"/>
                    <a:pt x="78" y="13"/>
                    <a:pt x="80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2"/>
                    <a:pt x="101" y="23"/>
                    <a:pt x="103" y="23"/>
                  </a:cubicBezTo>
                  <a:cubicBezTo>
                    <a:pt x="107" y="22"/>
                    <a:pt x="106" y="24"/>
                    <a:pt x="106" y="27"/>
                  </a:cubicBezTo>
                  <a:cubicBezTo>
                    <a:pt x="106" y="30"/>
                    <a:pt x="107" y="35"/>
                    <a:pt x="110" y="35"/>
                  </a:cubicBezTo>
                  <a:cubicBezTo>
                    <a:pt x="112" y="35"/>
                    <a:pt x="114" y="34"/>
                    <a:pt x="115" y="35"/>
                  </a:cubicBezTo>
                  <a:cubicBezTo>
                    <a:pt x="117" y="36"/>
                    <a:pt x="119" y="38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4" y="73"/>
                    <a:pt x="124" y="73"/>
                    <a:pt x="124" y="73"/>
                  </a:cubicBezTo>
                  <a:cubicBezTo>
                    <a:pt x="123" y="77"/>
                    <a:pt x="124" y="80"/>
                    <a:pt x="121" y="83"/>
                  </a:cubicBezTo>
                  <a:cubicBezTo>
                    <a:pt x="118" y="86"/>
                    <a:pt x="118" y="84"/>
                    <a:pt x="119" y="88"/>
                  </a:cubicBezTo>
                  <a:cubicBezTo>
                    <a:pt x="119" y="92"/>
                    <a:pt x="120" y="96"/>
                    <a:pt x="119" y="100"/>
                  </a:cubicBezTo>
                  <a:cubicBezTo>
                    <a:pt x="119" y="102"/>
                    <a:pt x="120" y="104"/>
                    <a:pt x="122" y="105"/>
                  </a:cubicBezTo>
                  <a:cubicBezTo>
                    <a:pt x="124" y="107"/>
                    <a:pt x="125" y="109"/>
                    <a:pt x="126" y="111"/>
                  </a:cubicBezTo>
                  <a:cubicBezTo>
                    <a:pt x="127" y="114"/>
                    <a:pt x="130" y="116"/>
                    <a:pt x="130" y="119"/>
                  </a:cubicBezTo>
                  <a:cubicBezTo>
                    <a:pt x="130" y="124"/>
                    <a:pt x="133" y="127"/>
                    <a:pt x="132" y="131"/>
                  </a:cubicBezTo>
                  <a:cubicBezTo>
                    <a:pt x="132" y="132"/>
                    <a:pt x="132" y="136"/>
                    <a:pt x="132" y="137"/>
                  </a:cubicBezTo>
                  <a:cubicBezTo>
                    <a:pt x="131" y="139"/>
                    <a:pt x="129" y="141"/>
                    <a:pt x="128" y="144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9" y="214"/>
                    <a:pt x="79" y="214"/>
                    <a:pt x="79" y="214"/>
                  </a:cubicBezTo>
                  <a:cubicBezTo>
                    <a:pt x="79" y="214"/>
                    <a:pt x="79" y="214"/>
                    <a:pt x="79" y="214"/>
                  </a:cubicBezTo>
                  <a:cubicBezTo>
                    <a:pt x="22" y="214"/>
                    <a:pt x="22" y="214"/>
                    <a:pt x="22" y="214"/>
                  </a:cubicBezTo>
                  <a:cubicBezTo>
                    <a:pt x="22" y="214"/>
                    <a:pt x="22" y="214"/>
                    <a:pt x="22" y="214"/>
                  </a:cubicBezTo>
                  <a:cubicBezTo>
                    <a:pt x="21" y="139"/>
                    <a:pt x="21" y="139"/>
                    <a:pt x="21" y="139"/>
                  </a:cubicBezTo>
                  <a:cubicBezTo>
                    <a:pt x="22" y="137"/>
                    <a:pt x="24" y="137"/>
                    <a:pt x="25" y="136"/>
                  </a:cubicBezTo>
                  <a:cubicBezTo>
                    <a:pt x="26" y="134"/>
                    <a:pt x="27" y="132"/>
                    <a:pt x="27" y="131"/>
                  </a:cubicBezTo>
                  <a:cubicBezTo>
                    <a:pt x="27" y="129"/>
                    <a:pt x="28" y="127"/>
                    <a:pt x="28" y="125"/>
                  </a:cubicBezTo>
                  <a:cubicBezTo>
                    <a:pt x="28" y="123"/>
                    <a:pt x="30" y="121"/>
                    <a:pt x="30" y="118"/>
                  </a:cubicBezTo>
                  <a:cubicBezTo>
                    <a:pt x="29" y="116"/>
                    <a:pt x="28" y="115"/>
                    <a:pt x="28" y="113"/>
                  </a:cubicBezTo>
                  <a:cubicBezTo>
                    <a:pt x="28" y="108"/>
                    <a:pt x="21" y="112"/>
                    <a:pt x="20" y="108"/>
                  </a:cubicBezTo>
                  <a:cubicBezTo>
                    <a:pt x="19" y="106"/>
                    <a:pt x="19" y="101"/>
                    <a:pt x="17" y="100"/>
                  </a:cubicBezTo>
                  <a:cubicBezTo>
                    <a:pt x="15" y="99"/>
                    <a:pt x="9" y="95"/>
                    <a:pt x="7" y="95"/>
                  </a:cubicBezTo>
                  <a:cubicBezTo>
                    <a:pt x="5" y="95"/>
                    <a:pt x="1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8" y="25"/>
                    <a:pt x="19" y="25"/>
                    <a:pt x="22" y="22"/>
                  </a:cubicBezTo>
                  <a:cubicBezTo>
                    <a:pt x="26" y="20"/>
                    <a:pt x="27" y="18"/>
                    <a:pt x="27" y="14"/>
                  </a:cubicBezTo>
                  <a:cubicBezTo>
                    <a:pt x="27" y="10"/>
                    <a:pt x="26" y="8"/>
                    <a:pt x="30" y="6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39" name="Freeform 10">
              <a:extLst>
                <a:ext uri="{FF2B5EF4-FFF2-40B4-BE49-F238E27FC236}">
                  <a16:creationId xmlns:a16="http://schemas.microsoft.com/office/drawing/2014/main" id="{A5D96FED-536F-1D2E-A59E-4F5EA195B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8075" y="1863726"/>
              <a:ext cx="369888" cy="585788"/>
            </a:xfrm>
            <a:custGeom>
              <a:avLst/>
              <a:gdLst>
                <a:gd name="T0" fmla="*/ 40 w 98"/>
                <a:gd name="T1" fmla="*/ 11 h 156"/>
                <a:gd name="T2" fmla="*/ 40 w 98"/>
                <a:gd name="T3" fmla="*/ 15 h 156"/>
                <a:gd name="T4" fmla="*/ 38 w 98"/>
                <a:gd name="T5" fmla="*/ 22 h 156"/>
                <a:gd name="T6" fmla="*/ 31 w 98"/>
                <a:gd name="T7" fmla="*/ 33 h 156"/>
                <a:gd name="T8" fmla="*/ 28 w 98"/>
                <a:gd name="T9" fmla="*/ 40 h 156"/>
                <a:gd name="T10" fmla="*/ 24 w 98"/>
                <a:gd name="T11" fmla="*/ 47 h 156"/>
                <a:gd name="T12" fmla="*/ 12 w 98"/>
                <a:gd name="T13" fmla="*/ 59 h 156"/>
                <a:gd name="T14" fmla="*/ 5 w 98"/>
                <a:gd name="T15" fmla="*/ 65 h 156"/>
                <a:gd name="T16" fmla="*/ 4 w 98"/>
                <a:gd name="T17" fmla="*/ 73 h 156"/>
                <a:gd name="T18" fmla="*/ 4 w 98"/>
                <a:gd name="T19" fmla="*/ 78 h 156"/>
                <a:gd name="T20" fmla="*/ 2 w 98"/>
                <a:gd name="T21" fmla="*/ 87 h 156"/>
                <a:gd name="T22" fmla="*/ 2 w 98"/>
                <a:gd name="T23" fmla="*/ 98 h 156"/>
                <a:gd name="T24" fmla="*/ 4 w 98"/>
                <a:gd name="T25" fmla="*/ 103 h 156"/>
                <a:gd name="T26" fmla="*/ 14 w 98"/>
                <a:gd name="T27" fmla="*/ 120 h 156"/>
                <a:gd name="T28" fmla="*/ 18 w 98"/>
                <a:gd name="T29" fmla="*/ 124 h 156"/>
                <a:gd name="T30" fmla="*/ 18 w 98"/>
                <a:gd name="T31" fmla="*/ 124 h 156"/>
                <a:gd name="T32" fmla="*/ 23 w 98"/>
                <a:gd name="T33" fmla="*/ 129 h 156"/>
                <a:gd name="T34" fmla="*/ 27 w 98"/>
                <a:gd name="T35" fmla="*/ 131 h 156"/>
                <a:gd name="T36" fmla="*/ 34 w 98"/>
                <a:gd name="T37" fmla="*/ 136 h 156"/>
                <a:gd name="T38" fmla="*/ 39 w 98"/>
                <a:gd name="T39" fmla="*/ 140 h 156"/>
                <a:gd name="T40" fmla="*/ 43 w 98"/>
                <a:gd name="T41" fmla="*/ 139 h 156"/>
                <a:gd name="T42" fmla="*/ 48 w 98"/>
                <a:gd name="T43" fmla="*/ 141 h 156"/>
                <a:gd name="T44" fmla="*/ 52 w 98"/>
                <a:gd name="T45" fmla="*/ 145 h 156"/>
                <a:gd name="T46" fmla="*/ 59 w 98"/>
                <a:gd name="T47" fmla="*/ 147 h 156"/>
                <a:gd name="T48" fmla="*/ 67 w 98"/>
                <a:gd name="T49" fmla="*/ 151 h 156"/>
                <a:gd name="T50" fmla="*/ 78 w 98"/>
                <a:gd name="T51" fmla="*/ 153 h 156"/>
                <a:gd name="T52" fmla="*/ 78 w 98"/>
                <a:gd name="T53" fmla="*/ 153 h 156"/>
                <a:gd name="T54" fmla="*/ 79 w 98"/>
                <a:gd name="T55" fmla="*/ 152 h 156"/>
                <a:gd name="T56" fmla="*/ 79 w 98"/>
                <a:gd name="T57" fmla="*/ 152 h 156"/>
                <a:gd name="T58" fmla="*/ 77 w 98"/>
                <a:gd name="T59" fmla="*/ 140 h 156"/>
                <a:gd name="T60" fmla="*/ 78 w 98"/>
                <a:gd name="T61" fmla="*/ 123 h 156"/>
                <a:gd name="T62" fmla="*/ 88 w 98"/>
                <a:gd name="T63" fmla="*/ 108 h 156"/>
                <a:gd name="T64" fmla="*/ 86 w 98"/>
                <a:gd name="T65" fmla="*/ 91 h 156"/>
                <a:gd name="T66" fmla="*/ 88 w 98"/>
                <a:gd name="T67" fmla="*/ 83 h 156"/>
                <a:gd name="T68" fmla="*/ 87 w 98"/>
                <a:gd name="T69" fmla="*/ 77 h 156"/>
                <a:gd name="T70" fmla="*/ 87 w 98"/>
                <a:gd name="T71" fmla="*/ 67 h 156"/>
                <a:gd name="T72" fmla="*/ 90 w 98"/>
                <a:gd name="T73" fmla="*/ 64 h 156"/>
                <a:gd name="T74" fmla="*/ 92 w 98"/>
                <a:gd name="T75" fmla="*/ 58 h 156"/>
                <a:gd name="T76" fmla="*/ 89 w 98"/>
                <a:gd name="T77" fmla="*/ 51 h 156"/>
                <a:gd name="T78" fmla="*/ 94 w 98"/>
                <a:gd name="T79" fmla="*/ 45 h 156"/>
                <a:gd name="T80" fmla="*/ 95 w 98"/>
                <a:gd name="T81" fmla="*/ 33 h 156"/>
                <a:gd name="T82" fmla="*/ 98 w 98"/>
                <a:gd name="T83" fmla="*/ 28 h 156"/>
                <a:gd name="T84" fmla="*/ 98 w 98"/>
                <a:gd name="T85" fmla="*/ 23 h 156"/>
                <a:gd name="T86" fmla="*/ 98 w 98"/>
                <a:gd name="T87" fmla="*/ 23 h 156"/>
                <a:gd name="T88" fmla="*/ 90 w 98"/>
                <a:gd name="T89" fmla="*/ 16 h 156"/>
                <a:gd name="T90" fmla="*/ 88 w 98"/>
                <a:gd name="T91" fmla="*/ 9 h 156"/>
                <a:gd name="T92" fmla="*/ 85 w 98"/>
                <a:gd name="T93" fmla="*/ 6 h 156"/>
                <a:gd name="T94" fmla="*/ 80 w 98"/>
                <a:gd name="T95" fmla="*/ 4 h 156"/>
                <a:gd name="T96" fmla="*/ 76 w 98"/>
                <a:gd name="T97" fmla="*/ 3 h 156"/>
                <a:gd name="T98" fmla="*/ 70 w 98"/>
                <a:gd name="T99" fmla="*/ 1 h 156"/>
                <a:gd name="T100" fmla="*/ 63 w 98"/>
                <a:gd name="T101" fmla="*/ 4 h 156"/>
                <a:gd name="T102" fmla="*/ 60 w 98"/>
                <a:gd name="T103" fmla="*/ 3 h 156"/>
                <a:gd name="T104" fmla="*/ 55 w 98"/>
                <a:gd name="T105" fmla="*/ 5 h 156"/>
                <a:gd name="T106" fmla="*/ 48 w 98"/>
                <a:gd name="T107" fmla="*/ 7 h 156"/>
                <a:gd name="T108" fmla="*/ 40 w 98"/>
                <a:gd name="T109" fmla="*/ 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" h="156">
                  <a:moveTo>
                    <a:pt x="40" y="11"/>
                  </a:moveTo>
                  <a:cubicBezTo>
                    <a:pt x="40" y="15"/>
                    <a:pt x="40" y="15"/>
                    <a:pt x="40" y="15"/>
                  </a:cubicBezTo>
                  <a:cubicBezTo>
                    <a:pt x="40" y="19"/>
                    <a:pt x="40" y="20"/>
                    <a:pt x="38" y="2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0" y="35"/>
                    <a:pt x="29" y="38"/>
                    <a:pt x="28" y="40"/>
                  </a:cubicBezTo>
                  <a:cubicBezTo>
                    <a:pt x="26" y="42"/>
                    <a:pt x="25" y="45"/>
                    <a:pt x="24" y="47"/>
                  </a:cubicBezTo>
                  <a:cubicBezTo>
                    <a:pt x="21" y="51"/>
                    <a:pt x="16" y="56"/>
                    <a:pt x="12" y="59"/>
                  </a:cubicBezTo>
                  <a:cubicBezTo>
                    <a:pt x="9" y="61"/>
                    <a:pt x="6" y="61"/>
                    <a:pt x="5" y="65"/>
                  </a:cubicBezTo>
                  <a:cubicBezTo>
                    <a:pt x="4" y="67"/>
                    <a:pt x="2" y="71"/>
                    <a:pt x="4" y="73"/>
                  </a:cubicBezTo>
                  <a:cubicBezTo>
                    <a:pt x="4" y="74"/>
                    <a:pt x="5" y="77"/>
                    <a:pt x="4" y="78"/>
                  </a:cubicBezTo>
                  <a:cubicBezTo>
                    <a:pt x="3" y="81"/>
                    <a:pt x="3" y="84"/>
                    <a:pt x="2" y="87"/>
                  </a:cubicBezTo>
                  <a:cubicBezTo>
                    <a:pt x="1" y="91"/>
                    <a:pt x="0" y="93"/>
                    <a:pt x="2" y="98"/>
                  </a:cubicBezTo>
                  <a:cubicBezTo>
                    <a:pt x="4" y="99"/>
                    <a:pt x="4" y="101"/>
                    <a:pt x="4" y="103"/>
                  </a:cubicBezTo>
                  <a:cubicBezTo>
                    <a:pt x="3" y="110"/>
                    <a:pt x="10" y="116"/>
                    <a:pt x="14" y="120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20" y="125"/>
                    <a:pt x="21" y="127"/>
                    <a:pt x="23" y="129"/>
                  </a:cubicBezTo>
                  <a:cubicBezTo>
                    <a:pt x="24" y="130"/>
                    <a:pt x="25" y="130"/>
                    <a:pt x="27" y="131"/>
                  </a:cubicBezTo>
                  <a:cubicBezTo>
                    <a:pt x="30" y="132"/>
                    <a:pt x="31" y="136"/>
                    <a:pt x="34" y="136"/>
                  </a:cubicBezTo>
                  <a:cubicBezTo>
                    <a:pt x="37" y="137"/>
                    <a:pt x="37" y="139"/>
                    <a:pt x="39" y="140"/>
                  </a:cubicBezTo>
                  <a:cubicBezTo>
                    <a:pt x="40" y="140"/>
                    <a:pt x="42" y="138"/>
                    <a:pt x="43" y="139"/>
                  </a:cubicBezTo>
                  <a:cubicBezTo>
                    <a:pt x="45" y="141"/>
                    <a:pt x="44" y="142"/>
                    <a:pt x="48" y="141"/>
                  </a:cubicBezTo>
                  <a:cubicBezTo>
                    <a:pt x="53" y="140"/>
                    <a:pt x="49" y="144"/>
                    <a:pt x="52" y="145"/>
                  </a:cubicBezTo>
                  <a:cubicBezTo>
                    <a:pt x="55" y="146"/>
                    <a:pt x="57" y="144"/>
                    <a:pt x="59" y="147"/>
                  </a:cubicBezTo>
                  <a:cubicBezTo>
                    <a:pt x="61" y="149"/>
                    <a:pt x="65" y="147"/>
                    <a:pt x="67" y="151"/>
                  </a:cubicBezTo>
                  <a:cubicBezTo>
                    <a:pt x="68" y="156"/>
                    <a:pt x="75" y="153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8" y="152"/>
                    <a:pt x="78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7" y="149"/>
                    <a:pt x="78" y="143"/>
                    <a:pt x="77" y="140"/>
                  </a:cubicBezTo>
                  <a:cubicBezTo>
                    <a:pt x="77" y="134"/>
                    <a:pt x="78" y="129"/>
                    <a:pt x="78" y="123"/>
                  </a:cubicBezTo>
                  <a:cubicBezTo>
                    <a:pt x="78" y="114"/>
                    <a:pt x="91" y="119"/>
                    <a:pt x="88" y="108"/>
                  </a:cubicBezTo>
                  <a:cubicBezTo>
                    <a:pt x="86" y="102"/>
                    <a:pt x="86" y="97"/>
                    <a:pt x="86" y="91"/>
                  </a:cubicBezTo>
                  <a:cubicBezTo>
                    <a:pt x="86" y="88"/>
                    <a:pt x="88" y="86"/>
                    <a:pt x="88" y="83"/>
                  </a:cubicBezTo>
                  <a:cubicBezTo>
                    <a:pt x="88" y="80"/>
                    <a:pt x="86" y="80"/>
                    <a:pt x="87" y="77"/>
                  </a:cubicBezTo>
                  <a:cubicBezTo>
                    <a:pt x="88" y="74"/>
                    <a:pt x="85" y="70"/>
                    <a:pt x="87" y="67"/>
                  </a:cubicBezTo>
                  <a:cubicBezTo>
                    <a:pt x="88" y="66"/>
                    <a:pt x="89" y="65"/>
                    <a:pt x="90" y="64"/>
                  </a:cubicBezTo>
                  <a:cubicBezTo>
                    <a:pt x="91" y="62"/>
                    <a:pt x="91" y="60"/>
                    <a:pt x="92" y="58"/>
                  </a:cubicBezTo>
                  <a:cubicBezTo>
                    <a:pt x="92" y="55"/>
                    <a:pt x="89" y="53"/>
                    <a:pt x="89" y="51"/>
                  </a:cubicBezTo>
                  <a:cubicBezTo>
                    <a:pt x="89" y="49"/>
                    <a:pt x="93" y="48"/>
                    <a:pt x="94" y="45"/>
                  </a:cubicBezTo>
                  <a:cubicBezTo>
                    <a:pt x="94" y="41"/>
                    <a:pt x="95" y="37"/>
                    <a:pt x="95" y="33"/>
                  </a:cubicBezTo>
                  <a:cubicBezTo>
                    <a:pt x="95" y="30"/>
                    <a:pt x="97" y="30"/>
                    <a:pt x="98" y="28"/>
                  </a:cubicBezTo>
                  <a:cubicBezTo>
                    <a:pt x="98" y="26"/>
                    <a:pt x="98" y="24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5" y="21"/>
                    <a:pt x="91" y="19"/>
                    <a:pt x="90" y="16"/>
                  </a:cubicBezTo>
                  <a:cubicBezTo>
                    <a:pt x="89" y="13"/>
                    <a:pt x="91" y="11"/>
                    <a:pt x="88" y="9"/>
                  </a:cubicBezTo>
                  <a:cubicBezTo>
                    <a:pt x="86" y="8"/>
                    <a:pt x="86" y="8"/>
                    <a:pt x="85" y="6"/>
                  </a:cubicBezTo>
                  <a:cubicBezTo>
                    <a:pt x="83" y="3"/>
                    <a:pt x="83" y="3"/>
                    <a:pt x="80" y="4"/>
                  </a:cubicBezTo>
                  <a:cubicBezTo>
                    <a:pt x="79" y="4"/>
                    <a:pt x="77" y="3"/>
                    <a:pt x="76" y="3"/>
                  </a:cubicBezTo>
                  <a:cubicBezTo>
                    <a:pt x="75" y="2"/>
                    <a:pt x="72" y="0"/>
                    <a:pt x="70" y="1"/>
                  </a:cubicBezTo>
                  <a:cubicBezTo>
                    <a:pt x="68" y="2"/>
                    <a:pt x="66" y="3"/>
                    <a:pt x="63" y="4"/>
                  </a:cubicBezTo>
                  <a:cubicBezTo>
                    <a:pt x="62" y="5"/>
                    <a:pt x="61" y="3"/>
                    <a:pt x="60" y="3"/>
                  </a:cubicBezTo>
                  <a:cubicBezTo>
                    <a:pt x="58" y="2"/>
                    <a:pt x="57" y="4"/>
                    <a:pt x="55" y="5"/>
                  </a:cubicBezTo>
                  <a:cubicBezTo>
                    <a:pt x="52" y="7"/>
                    <a:pt x="52" y="10"/>
                    <a:pt x="48" y="7"/>
                  </a:cubicBezTo>
                  <a:cubicBezTo>
                    <a:pt x="43" y="4"/>
                    <a:pt x="42" y="7"/>
                    <a:pt x="40" y="11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0" name="Freeform 11">
              <a:extLst>
                <a:ext uri="{FF2B5EF4-FFF2-40B4-BE49-F238E27FC236}">
                  <a16:creationId xmlns:a16="http://schemas.microsoft.com/office/drawing/2014/main" id="{520EA3DE-1586-E024-137E-C24C11D05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0" y="1570038"/>
              <a:ext cx="511175" cy="917575"/>
            </a:xfrm>
            <a:custGeom>
              <a:avLst/>
              <a:gdLst>
                <a:gd name="T0" fmla="*/ 112 w 136"/>
                <a:gd name="T1" fmla="*/ 90 h 244"/>
                <a:gd name="T2" fmla="*/ 112 w 136"/>
                <a:gd name="T3" fmla="*/ 95 h 244"/>
                <a:gd name="T4" fmla="*/ 110 w 136"/>
                <a:gd name="T5" fmla="*/ 102 h 244"/>
                <a:gd name="T6" fmla="*/ 102 w 136"/>
                <a:gd name="T7" fmla="*/ 112 h 244"/>
                <a:gd name="T8" fmla="*/ 99 w 136"/>
                <a:gd name="T9" fmla="*/ 118 h 244"/>
                <a:gd name="T10" fmla="*/ 95 w 136"/>
                <a:gd name="T11" fmla="*/ 126 h 244"/>
                <a:gd name="T12" fmla="*/ 83 w 136"/>
                <a:gd name="T13" fmla="*/ 137 h 244"/>
                <a:gd name="T14" fmla="*/ 76 w 136"/>
                <a:gd name="T15" fmla="*/ 143 h 244"/>
                <a:gd name="T16" fmla="*/ 74 w 136"/>
                <a:gd name="T17" fmla="*/ 151 h 244"/>
                <a:gd name="T18" fmla="*/ 75 w 136"/>
                <a:gd name="T19" fmla="*/ 156 h 244"/>
                <a:gd name="T20" fmla="*/ 73 w 136"/>
                <a:gd name="T21" fmla="*/ 165 h 244"/>
                <a:gd name="T22" fmla="*/ 73 w 136"/>
                <a:gd name="T23" fmla="*/ 175 h 244"/>
                <a:gd name="T24" fmla="*/ 74 w 136"/>
                <a:gd name="T25" fmla="*/ 180 h 244"/>
                <a:gd name="T26" fmla="*/ 85 w 136"/>
                <a:gd name="T27" fmla="*/ 197 h 244"/>
                <a:gd name="T28" fmla="*/ 89 w 136"/>
                <a:gd name="T29" fmla="*/ 200 h 244"/>
                <a:gd name="T30" fmla="*/ 89 w 136"/>
                <a:gd name="T31" fmla="*/ 200 h 244"/>
                <a:gd name="T32" fmla="*/ 85 w 136"/>
                <a:gd name="T33" fmla="*/ 207 h 244"/>
                <a:gd name="T34" fmla="*/ 83 w 136"/>
                <a:gd name="T35" fmla="*/ 213 h 244"/>
                <a:gd name="T36" fmla="*/ 79 w 136"/>
                <a:gd name="T37" fmla="*/ 215 h 244"/>
                <a:gd name="T38" fmla="*/ 74 w 136"/>
                <a:gd name="T39" fmla="*/ 213 h 244"/>
                <a:gd name="T40" fmla="*/ 69 w 136"/>
                <a:gd name="T41" fmla="*/ 211 h 244"/>
                <a:gd name="T42" fmla="*/ 67 w 136"/>
                <a:gd name="T43" fmla="*/ 215 h 244"/>
                <a:gd name="T44" fmla="*/ 62 w 136"/>
                <a:gd name="T45" fmla="*/ 217 h 244"/>
                <a:gd name="T46" fmla="*/ 39 w 136"/>
                <a:gd name="T47" fmla="*/ 244 h 244"/>
                <a:gd name="T48" fmla="*/ 0 w 136"/>
                <a:gd name="T49" fmla="*/ 244 h 244"/>
                <a:gd name="T50" fmla="*/ 0 w 136"/>
                <a:gd name="T51" fmla="*/ 244 h 244"/>
                <a:gd name="T52" fmla="*/ 33 w 136"/>
                <a:gd name="T53" fmla="*/ 197 h 244"/>
                <a:gd name="T54" fmla="*/ 37 w 136"/>
                <a:gd name="T55" fmla="*/ 190 h 244"/>
                <a:gd name="T56" fmla="*/ 37 w 136"/>
                <a:gd name="T57" fmla="*/ 184 h 244"/>
                <a:gd name="T58" fmla="*/ 35 w 136"/>
                <a:gd name="T59" fmla="*/ 173 h 244"/>
                <a:gd name="T60" fmla="*/ 31 w 136"/>
                <a:gd name="T61" fmla="*/ 164 h 244"/>
                <a:gd name="T62" fmla="*/ 27 w 136"/>
                <a:gd name="T63" fmla="*/ 158 h 244"/>
                <a:gd name="T64" fmla="*/ 24 w 136"/>
                <a:gd name="T65" fmla="*/ 153 h 244"/>
                <a:gd name="T66" fmla="*/ 24 w 136"/>
                <a:gd name="T67" fmla="*/ 141 h 244"/>
                <a:gd name="T68" fmla="*/ 26 w 136"/>
                <a:gd name="T69" fmla="*/ 136 h 244"/>
                <a:gd name="T70" fmla="*/ 29 w 136"/>
                <a:gd name="T71" fmla="*/ 126 h 244"/>
                <a:gd name="T72" fmla="*/ 33 w 136"/>
                <a:gd name="T73" fmla="*/ 101 h 244"/>
                <a:gd name="T74" fmla="*/ 25 w 136"/>
                <a:gd name="T75" fmla="*/ 93 h 244"/>
                <a:gd name="T76" fmla="*/ 25 w 136"/>
                <a:gd name="T77" fmla="*/ 93 h 244"/>
                <a:gd name="T78" fmla="*/ 40 w 136"/>
                <a:gd name="T79" fmla="*/ 0 h 244"/>
                <a:gd name="T80" fmla="*/ 40 w 136"/>
                <a:gd name="T81" fmla="*/ 0 h 244"/>
                <a:gd name="T82" fmla="*/ 136 w 136"/>
                <a:gd name="T83" fmla="*/ 0 h 244"/>
                <a:gd name="T84" fmla="*/ 136 w 136"/>
                <a:gd name="T85" fmla="*/ 0 h 244"/>
                <a:gd name="T86" fmla="*/ 130 w 136"/>
                <a:gd name="T87" fmla="*/ 5 h 244"/>
                <a:gd name="T88" fmla="*/ 129 w 136"/>
                <a:gd name="T89" fmla="*/ 17 h 244"/>
                <a:gd name="T90" fmla="*/ 125 w 136"/>
                <a:gd name="T91" fmla="*/ 36 h 244"/>
                <a:gd name="T92" fmla="*/ 113 w 136"/>
                <a:gd name="T93" fmla="*/ 50 h 244"/>
                <a:gd name="T94" fmla="*/ 112 w 136"/>
                <a:gd name="T95" fmla="*/ 62 h 244"/>
                <a:gd name="T96" fmla="*/ 110 w 136"/>
                <a:gd name="T97" fmla="*/ 69 h 244"/>
                <a:gd name="T98" fmla="*/ 112 w 136"/>
                <a:gd name="T99" fmla="*/ 74 h 244"/>
                <a:gd name="T100" fmla="*/ 110 w 136"/>
                <a:gd name="T101" fmla="*/ 82 h 244"/>
                <a:gd name="T102" fmla="*/ 112 w 136"/>
                <a:gd name="T103" fmla="*/ 9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6" h="244">
                  <a:moveTo>
                    <a:pt x="112" y="90"/>
                  </a:moveTo>
                  <a:cubicBezTo>
                    <a:pt x="112" y="95"/>
                    <a:pt x="112" y="95"/>
                    <a:pt x="112" y="95"/>
                  </a:cubicBezTo>
                  <a:cubicBezTo>
                    <a:pt x="112" y="98"/>
                    <a:pt x="112" y="99"/>
                    <a:pt x="110" y="102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1" y="114"/>
                    <a:pt x="100" y="117"/>
                    <a:pt x="99" y="118"/>
                  </a:cubicBezTo>
                  <a:cubicBezTo>
                    <a:pt x="98" y="120"/>
                    <a:pt x="96" y="123"/>
                    <a:pt x="95" y="126"/>
                  </a:cubicBezTo>
                  <a:cubicBezTo>
                    <a:pt x="92" y="129"/>
                    <a:pt x="87" y="134"/>
                    <a:pt x="83" y="137"/>
                  </a:cubicBezTo>
                  <a:cubicBezTo>
                    <a:pt x="80" y="139"/>
                    <a:pt x="77" y="139"/>
                    <a:pt x="76" y="143"/>
                  </a:cubicBezTo>
                  <a:cubicBezTo>
                    <a:pt x="75" y="145"/>
                    <a:pt x="73" y="149"/>
                    <a:pt x="74" y="151"/>
                  </a:cubicBezTo>
                  <a:cubicBezTo>
                    <a:pt x="75" y="152"/>
                    <a:pt x="76" y="154"/>
                    <a:pt x="75" y="156"/>
                  </a:cubicBezTo>
                  <a:cubicBezTo>
                    <a:pt x="73" y="158"/>
                    <a:pt x="74" y="162"/>
                    <a:pt x="73" y="165"/>
                  </a:cubicBezTo>
                  <a:cubicBezTo>
                    <a:pt x="72" y="169"/>
                    <a:pt x="70" y="171"/>
                    <a:pt x="73" y="175"/>
                  </a:cubicBezTo>
                  <a:cubicBezTo>
                    <a:pt x="74" y="176"/>
                    <a:pt x="74" y="178"/>
                    <a:pt x="74" y="180"/>
                  </a:cubicBezTo>
                  <a:cubicBezTo>
                    <a:pt x="74" y="187"/>
                    <a:pt x="81" y="193"/>
                    <a:pt x="85" y="197"/>
                  </a:cubicBezTo>
                  <a:cubicBezTo>
                    <a:pt x="89" y="200"/>
                    <a:pt x="89" y="200"/>
                    <a:pt x="89" y="200"/>
                  </a:cubicBezTo>
                  <a:cubicBezTo>
                    <a:pt x="89" y="200"/>
                    <a:pt x="89" y="200"/>
                    <a:pt x="89" y="200"/>
                  </a:cubicBezTo>
                  <a:cubicBezTo>
                    <a:pt x="87" y="202"/>
                    <a:pt x="87" y="206"/>
                    <a:pt x="85" y="207"/>
                  </a:cubicBezTo>
                  <a:cubicBezTo>
                    <a:pt x="82" y="209"/>
                    <a:pt x="84" y="211"/>
                    <a:pt x="83" y="213"/>
                  </a:cubicBezTo>
                  <a:cubicBezTo>
                    <a:pt x="82" y="214"/>
                    <a:pt x="81" y="215"/>
                    <a:pt x="79" y="215"/>
                  </a:cubicBezTo>
                  <a:cubicBezTo>
                    <a:pt x="77" y="216"/>
                    <a:pt x="76" y="214"/>
                    <a:pt x="74" y="213"/>
                  </a:cubicBezTo>
                  <a:cubicBezTo>
                    <a:pt x="74" y="212"/>
                    <a:pt x="69" y="211"/>
                    <a:pt x="69" y="211"/>
                  </a:cubicBezTo>
                  <a:cubicBezTo>
                    <a:pt x="68" y="212"/>
                    <a:pt x="67" y="214"/>
                    <a:pt x="67" y="215"/>
                  </a:cubicBezTo>
                  <a:cubicBezTo>
                    <a:pt x="67" y="216"/>
                    <a:pt x="64" y="217"/>
                    <a:pt x="62" y="217"/>
                  </a:cubicBezTo>
                  <a:cubicBezTo>
                    <a:pt x="39" y="244"/>
                    <a:pt x="39" y="244"/>
                    <a:pt x="39" y="244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33" y="197"/>
                    <a:pt x="33" y="197"/>
                    <a:pt x="33" y="197"/>
                  </a:cubicBezTo>
                  <a:cubicBezTo>
                    <a:pt x="34" y="195"/>
                    <a:pt x="36" y="192"/>
                    <a:pt x="37" y="190"/>
                  </a:cubicBezTo>
                  <a:cubicBezTo>
                    <a:pt x="37" y="189"/>
                    <a:pt x="37" y="186"/>
                    <a:pt x="37" y="184"/>
                  </a:cubicBezTo>
                  <a:cubicBezTo>
                    <a:pt x="38" y="180"/>
                    <a:pt x="35" y="177"/>
                    <a:pt x="35" y="173"/>
                  </a:cubicBezTo>
                  <a:cubicBezTo>
                    <a:pt x="35" y="170"/>
                    <a:pt x="32" y="167"/>
                    <a:pt x="31" y="164"/>
                  </a:cubicBezTo>
                  <a:cubicBezTo>
                    <a:pt x="30" y="162"/>
                    <a:pt x="29" y="160"/>
                    <a:pt x="27" y="158"/>
                  </a:cubicBezTo>
                  <a:cubicBezTo>
                    <a:pt x="25" y="157"/>
                    <a:pt x="24" y="155"/>
                    <a:pt x="24" y="153"/>
                  </a:cubicBezTo>
                  <a:cubicBezTo>
                    <a:pt x="25" y="149"/>
                    <a:pt x="24" y="145"/>
                    <a:pt x="24" y="141"/>
                  </a:cubicBezTo>
                  <a:cubicBezTo>
                    <a:pt x="23" y="137"/>
                    <a:pt x="23" y="139"/>
                    <a:pt x="26" y="136"/>
                  </a:cubicBezTo>
                  <a:cubicBezTo>
                    <a:pt x="29" y="133"/>
                    <a:pt x="28" y="130"/>
                    <a:pt x="29" y="126"/>
                  </a:cubicBezTo>
                  <a:cubicBezTo>
                    <a:pt x="33" y="101"/>
                    <a:pt x="33" y="101"/>
                    <a:pt x="33" y="101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5" y="4"/>
                    <a:pt x="132" y="2"/>
                    <a:pt x="130" y="5"/>
                  </a:cubicBezTo>
                  <a:cubicBezTo>
                    <a:pt x="129" y="7"/>
                    <a:pt x="130" y="14"/>
                    <a:pt x="129" y="17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3" y="43"/>
                    <a:pt x="115" y="44"/>
                    <a:pt x="113" y="50"/>
                  </a:cubicBezTo>
                  <a:cubicBezTo>
                    <a:pt x="113" y="53"/>
                    <a:pt x="113" y="59"/>
                    <a:pt x="112" y="62"/>
                  </a:cubicBezTo>
                  <a:cubicBezTo>
                    <a:pt x="110" y="64"/>
                    <a:pt x="109" y="66"/>
                    <a:pt x="110" y="69"/>
                  </a:cubicBezTo>
                  <a:cubicBezTo>
                    <a:pt x="111" y="71"/>
                    <a:pt x="112" y="72"/>
                    <a:pt x="112" y="74"/>
                  </a:cubicBezTo>
                  <a:cubicBezTo>
                    <a:pt x="112" y="77"/>
                    <a:pt x="110" y="79"/>
                    <a:pt x="110" y="82"/>
                  </a:cubicBezTo>
                  <a:cubicBezTo>
                    <a:pt x="110" y="86"/>
                    <a:pt x="111" y="87"/>
                    <a:pt x="112" y="9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1" name="Freeform 12">
              <a:extLst>
                <a:ext uri="{FF2B5EF4-FFF2-40B4-BE49-F238E27FC236}">
                  <a16:creationId xmlns:a16="http://schemas.microsoft.com/office/drawing/2014/main" id="{642A6206-ABFE-8AF5-3150-2F77C194C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5" y="2130426"/>
              <a:ext cx="515938" cy="857250"/>
            </a:xfrm>
            <a:custGeom>
              <a:avLst/>
              <a:gdLst>
                <a:gd name="T0" fmla="*/ 78 w 137"/>
                <a:gd name="T1" fmla="*/ 170 h 228"/>
                <a:gd name="T2" fmla="*/ 133 w 137"/>
                <a:gd name="T3" fmla="*/ 162 h 228"/>
                <a:gd name="T4" fmla="*/ 133 w 137"/>
                <a:gd name="T5" fmla="*/ 160 h 228"/>
                <a:gd name="T6" fmla="*/ 134 w 137"/>
                <a:gd name="T7" fmla="*/ 146 h 228"/>
                <a:gd name="T8" fmla="*/ 136 w 137"/>
                <a:gd name="T9" fmla="*/ 133 h 228"/>
                <a:gd name="T10" fmla="*/ 135 w 137"/>
                <a:gd name="T11" fmla="*/ 116 h 228"/>
                <a:gd name="T12" fmla="*/ 126 w 137"/>
                <a:gd name="T13" fmla="*/ 94 h 228"/>
                <a:gd name="T14" fmla="*/ 129 w 137"/>
                <a:gd name="T15" fmla="*/ 88 h 228"/>
                <a:gd name="T16" fmla="*/ 125 w 137"/>
                <a:gd name="T17" fmla="*/ 76 h 228"/>
                <a:gd name="T18" fmla="*/ 119 w 137"/>
                <a:gd name="T19" fmla="*/ 64 h 228"/>
                <a:gd name="T20" fmla="*/ 113 w 137"/>
                <a:gd name="T21" fmla="*/ 32 h 228"/>
                <a:gd name="T22" fmla="*/ 111 w 137"/>
                <a:gd name="T23" fmla="*/ 25 h 228"/>
                <a:gd name="T24" fmla="*/ 106 w 137"/>
                <a:gd name="T25" fmla="*/ 12 h 228"/>
                <a:gd name="T26" fmla="*/ 103 w 137"/>
                <a:gd name="T27" fmla="*/ 9 h 228"/>
                <a:gd name="T28" fmla="*/ 88 w 137"/>
                <a:gd name="T29" fmla="*/ 4 h 228"/>
                <a:gd name="T30" fmla="*/ 77 w 137"/>
                <a:gd name="T31" fmla="*/ 5 h 228"/>
                <a:gd name="T32" fmla="*/ 64 w 137"/>
                <a:gd name="T33" fmla="*/ 13 h 228"/>
                <a:gd name="T34" fmla="*/ 53 w 137"/>
                <a:gd name="T35" fmla="*/ 8 h 228"/>
                <a:gd name="T36" fmla="*/ 46 w 137"/>
                <a:gd name="T37" fmla="*/ 1 h 228"/>
                <a:gd name="T38" fmla="*/ 32 w 137"/>
                <a:gd name="T39" fmla="*/ 7 h 228"/>
                <a:gd name="T40" fmla="*/ 18 w 137"/>
                <a:gd name="T41" fmla="*/ 24 h 228"/>
                <a:gd name="T42" fmla="*/ 14 w 137"/>
                <a:gd name="T43" fmla="*/ 26 h 228"/>
                <a:gd name="T44" fmla="*/ 18 w 137"/>
                <a:gd name="T45" fmla="*/ 49 h 228"/>
                <a:gd name="T46" fmla="*/ 26 w 137"/>
                <a:gd name="T47" fmla="*/ 60 h 228"/>
                <a:gd name="T48" fmla="*/ 23 w 137"/>
                <a:gd name="T49" fmla="*/ 75 h 228"/>
                <a:gd name="T50" fmla="*/ 21 w 137"/>
                <a:gd name="T51" fmla="*/ 95 h 228"/>
                <a:gd name="T52" fmla="*/ 11 w 137"/>
                <a:gd name="T53" fmla="*/ 111 h 228"/>
                <a:gd name="T54" fmla="*/ 7 w 137"/>
                <a:gd name="T55" fmla="*/ 120 h 228"/>
                <a:gd name="T56" fmla="*/ 0 w 137"/>
                <a:gd name="T57" fmla="*/ 131 h 228"/>
                <a:gd name="T58" fmla="*/ 5 w 137"/>
                <a:gd name="T59" fmla="*/ 140 h 228"/>
                <a:gd name="T60" fmla="*/ 6 w 137"/>
                <a:gd name="T61" fmla="*/ 153 h 228"/>
                <a:gd name="T62" fmla="*/ 4 w 137"/>
                <a:gd name="T63" fmla="*/ 167 h 228"/>
                <a:gd name="T64" fmla="*/ 6 w 137"/>
                <a:gd name="T65" fmla="*/ 170 h 228"/>
                <a:gd name="T66" fmla="*/ 11 w 137"/>
                <a:gd name="T67" fmla="*/ 174 h 228"/>
                <a:gd name="T68" fmla="*/ 12 w 137"/>
                <a:gd name="T69" fmla="*/ 178 h 228"/>
                <a:gd name="T70" fmla="*/ 19 w 137"/>
                <a:gd name="T71" fmla="*/ 190 h 228"/>
                <a:gd name="T72" fmla="*/ 27 w 137"/>
                <a:gd name="T73" fmla="*/ 204 h 228"/>
                <a:gd name="T74" fmla="*/ 51 w 137"/>
                <a:gd name="T75" fmla="*/ 213 h 228"/>
                <a:gd name="T76" fmla="*/ 58 w 137"/>
                <a:gd name="T77" fmla="*/ 219 h 228"/>
                <a:gd name="T78" fmla="*/ 69 w 137"/>
                <a:gd name="T79" fmla="*/ 222 h 228"/>
                <a:gd name="T80" fmla="*/ 76 w 137"/>
                <a:gd name="T81" fmla="*/ 22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228">
                  <a:moveTo>
                    <a:pt x="78" y="228"/>
                  </a:moveTo>
                  <a:cubicBezTo>
                    <a:pt x="78" y="170"/>
                    <a:pt x="78" y="170"/>
                    <a:pt x="78" y="170"/>
                  </a:cubicBezTo>
                  <a:cubicBezTo>
                    <a:pt x="76" y="161"/>
                    <a:pt x="76" y="161"/>
                    <a:pt x="76" y="161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33" y="157"/>
                    <a:pt x="134" y="155"/>
                    <a:pt x="134" y="153"/>
                  </a:cubicBezTo>
                  <a:cubicBezTo>
                    <a:pt x="134" y="151"/>
                    <a:pt x="134" y="148"/>
                    <a:pt x="134" y="146"/>
                  </a:cubicBezTo>
                  <a:cubicBezTo>
                    <a:pt x="135" y="144"/>
                    <a:pt x="136" y="143"/>
                    <a:pt x="136" y="142"/>
                  </a:cubicBezTo>
                  <a:cubicBezTo>
                    <a:pt x="137" y="139"/>
                    <a:pt x="136" y="136"/>
                    <a:pt x="136" y="133"/>
                  </a:cubicBezTo>
                  <a:cubicBezTo>
                    <a:pt x="136" y="130"/>
                    <a:pt x="136" y="126"/>
                    <a:pt x="135" y="123"/>
                  </a:cubicBezTo>
                  <a:cubicBezTo>
                    <a:pt x="135" y="121"/>
                    <a:pt x="136" y="118"/>
                    <a:pt x="135" y="116"/>
                  </a:cubicBezTo>
                  <a:cubicBezTo>
                    <a:pt x="135" y="111"/>
                    <a:pt x="130" y="108"/>
                    <a:pt x="129" y="103"/>
                  </a:cubicBezTo>
                  <a:cubicBezTo>
                    <a:pt x="128" y="100"/>
                    <a:pt x="128" y="97"/>
                    <a:pt x="126" y="94"/>
                  </a:cubicBezTo>
                  <a:cubicBezTo>
                    <a:pt x="126" y="93"/>
                    <a:pt x="127" y="92"/>
                    <a:pt x="127" y="91"/>
                  </a:cubicBezTo>
                  <a:cubicBezTo>
                    <a:pt x="126" y="88"/>
                    <a:pt x="128" y="90"/>
                    <a:pt x="129" y="88"/>
                  </a:cubicBezTo>
                  <a:cubicBezTo>
                    <a:pt x="130" y="86"/>
                    <a:pt x="128" y="83"/>
                    <a:pt x="128" y="81"/>
                  </a:cubicBezTo>
                  <a:cubicBezTo>
                    <a:pt x="125" y="76"/>
                    <a:pt x="125" y="76"/>
                    <a:pt x="125" y="76"/>
                  </a:cubicBezTo>
                  <a:cubicBezTo>
                    <a:pt x="125" y="75"/>
                    <a:pt x="122" y="75"/>
                    <a:pt x="122" y="73"/>
                  </a:cubicBezTo>
                  <a:cubicBezTo>
                    <a:pt x="119" y="72"/>
                    <a:pt x="121" y="66"/>
                    <a:pt x="119" y="64"/>
                  </a:cubicBezTo>
                  <a:cubicBezTo>
                    <a:pt x="116" y="61"/>
                    <a:pt x="114" y="58"/>
                    <a:pt x="114" y="54"/>
                  </a:cubicBezTo>
                  <a:cubicBezTo>
                    <a:pt x="114" y="50"/>
                    <a:pt x="110" y="34"/>
                    <a:pt x="113" y="32"/>
                  </a:cubicBezTo>
                  <a:cubicBezTo>
                    <a:pt x="114" y="30"/>
                    <a:pt x="114" y="30"/>
                    <a:pt x="113" y="28"/>
                  </a:cubicBezTo>
                  <a:cubicBezTo>
                    <a:pt x="112" y="27"/>
                    <a:pt x="111" y="26"/>
                    <a:pt x="111" y="25"/>
                  </a:cubicBezTo>
                  <a:cubicBezTo>
                    <a:pt x="110" y="24"/>
                    <a:pt x="110" y="22"/>
                    <a:pt x="109" y="21"/>
                  </a:cubicBezTo>
                  <a:cubicBezTo>
                    <a:pt x="109" y="18"/>
                    <a:pt x="107" y="15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5" y="11"/>
                    <a:pt x="103" y="11"/>
                    <a:pt x="103" y="9"/>
                  </a:cubicBezTo>
                  <a:cubicBezTo>
                    <a:pt x="100" y="7"/>
                    <a:pt x="98" y="8"/>
                    <a:pt x="94" y="8"/>
                  </a:cubicBezTo>
                  <a:cubicBezTo>
                    <a:pt x="91" y="7"/>
                    <a:pt x="88" y="8"/>
                    <a:pt x="88" y="4"/>
                  </a:cubicBezTo>
                  <a:cubicBezTo>
                    <a:pt x="87" y="3"/>
                    <a:pt x="83" y="4"/>
                    <a:pt x="82" y="5"/>
                  </a:cubicBezTo>
                  <a:cubicBezTo>
                    <a:pt x="81" y="5"/>
                    <a:pt x="78" y="5"/>
                    <a:pt x="77" y="5"/>
                  </a:cubicBezTo>
                  <a:cubicBezTo>
                    <a:pt x="75" y="5"/>
                    <a:pt x="73" y="6"/>
                    <a:pt x="72" y="7"/>
                  </a:cubicBezTo>
                  <a:cubicBezTo>
                    <a:pt x="69" y="9"/>
                    <a:pt x="66" y="13"/>
                    <a:pt x="64" y="13"/>
                  </a:cubicBezTo>
                  <a:cubicBezTo>
                    <a:pt x="61" y="14"/>
                    <a:pt x="57" y="14"/>
                    <a:pt x="54" y="14"/>
                  </a:cubicBezTo>
                  <a:cubicBezTo>
                    <a:pt x="54" y="12"/>
                    <a:pt x="54" y="10"/>
                    <a:pt x="53" y="8"/>
                  </a:cubicBezTo>
                  <a:cubicBezTo>
                    <a:pt x="53" y="4"/>
                    <a:pt x="53" y="5"/>
                    <a:pt x="50" y="4"/>
                  </a:cubicBezTo>
                  <a:cubicBezTo>
                    <a:pt x="48" y="3"/>
                    <a:pt x="47" y="2"/>
                    <a:pt x="46" y="1"/>
                  </a:cubicBezTo>
                  <a:cubicBezTo>
                    <a:pt x="45" y="0"/>
                    <a:pt x="43" y="4"/>
                    <a:pt x="41" y="5"/>
                  </a:cubicBezTo>
                  <a:cubicBezTo>
                    <a:pt x="39" y="6"/>
                    <a:pt x="35" y="5"/>
                    <a:pt x="32" y="7"/>
                  </a:cubicBezTo>
                  <a:cubicBezTo>
                    <a:pt x="28" y="9"/>
                    <a:pt x="28" y="13"/>
                    <a:pt x="28" y="17"/>
                  </a:cubicBezTo>
                  <a:cubicBezTo>
                    <a:pt x="28" y="24"/>
                    <a:pt x="22" y="22"/>
                    <a:pt x="18" y="24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32"/>
                    <a:pt x="24" y="35"/>
                    <a:pt x="18" y="40"/>
                  </a:cubicBezTo>
                  <a:cubicBezTo>
                    <a:pt x="18" y="43"/>
                    <a:pt x="18" y="46"/>
                    <a:pt x="18" y="49"/>
                  </a:cubicBezTo>
                  <a:cubicBezTo>
                    <a:pt x="19" y="49"/>
                    <a:pt x="19" y="50"/>
                    <a:pt x="21" y="49"/>
                  </a:cubicBezTo>
                  <a:cubicBezTo>
                    <a:pt x="27" y="49"/>
                    <a:pt x="29" y="56"/>
                    <a:pt x="26" y="60"/>
                  </a:cubicBezTo>
                  <a:cubicBezTo>
                    <a:pt x="22" y="63"/>
                    <a:pt x="23" y="64"/>
                    <a:pt x="23" y="68"/>
                  </a:cubicBezTo>
                  <a:cubicBezTo>
                    <a:pt x="24" y="70"/>
                    <a:pt x="22" y="73"/>
                    <a:pt x="23" y="75"/>
                  </a:cubicBezTo>
                  <a:cubicBezTo>
                    <a:pt x="25" y="79"/>
                    <a:pt x="22" y="83"/>
                    <a:pt x="24" y="85"/>
                  </a:cubicBezTo>
                  <a:cubicBezTo>
                    <a:pt x="27" y="91"/>
                    <a:pt x="23" y="90"/>
                    <a:pt x="21" y="95"/>
                  </a:cubicBezTo>
                  <a:cubicBezTo>
                    <a:pt x="20" y="98"/>
                    <a:pt x="18" y="95"/>
                    <a:pt x="16" y="99"/>
                  </a:cubicBezTo>
                  <a:cubicBezTo>
                    <a:pt x="15" y="102"/>
                    <a:pt x="10" y="110"/>
                    <a:pt x="11" y="111"/>
                  </a:cubicBezTo>
                  <a:cubicBezTo>
                    <a:pt x="13" y="113"/>
                    <a:pt x="10" y="115"/>
                    <a:pt x="10" y="117"/>
                  </a:cubicBezTo>
                  <a:cubicBezTo>
                    <a:pt x="9" y="117"/>
                    <a:pt x="9" y="120"/>
                    <a:pt x="7" y="120"/>
                  </a:cubicBezTo>
                  <a:cubicBezTo>
                    <a:pt x="6" y="120"/>
                    <a:pt x="7" y="126"/>
                    <a:pt x="5" y="127"/>
                  </a:cubicBezTo>
                  <a:cubicBezTo>
                    <a:pt x="3" y="128"/>
                    <a:pt x="1" y="129"/>
                    <a:pt x="0" y="131"/>
                  </a:cubicBezTo>
                  <a:cubicBezTo>
                    <a:pt x="0" y="133"/>
                    <a:pt x="5" y="131"/>
                    <a:pt x="5" y="136"/>
                  </a:cubicBezTo>
                  <a:cubicBezTo>
                    <a:pt x="4" y="137"/>
                    <a:pt x="3" y="139"/>
                    <a:pt x="5" y="140"/>
                  </a:cubicBezTo>
                  <a:cubicBezTo>
                    <a:pt x="7" y="141"/>
                    <a:pt x="4" y="145"/>
                    <a:pt x="4" y="147"/>
                  </a:cubicBezTo>
                  <a:cubicBezTo>
                    <a:pt x="4" y="148"/>
                    <a:pt x="6" y="151"/>
                    <a:pt x="6" y="153"/>
                  </a:cubicBezTo>
                  <a:cubicBezTo>
                    <a:pt x="6" y="156"/>
                    <a:pt x="3" y="155"/>
                    <a:pt x="5" y="159"/>
                  </a:cubicBezTo>
                  <a:cubicBezTo>
                    <a:pt x="6" y="162"/>
                    <a:pt x="5" y="164"/>
                    <a:pt x="4" y="167"/>
                  </a:cubicBezTo>
                  <a:cubicBezTo>
                    <a:pt x="4" y="167"/>
                    <a:pt x="4" y="167"/>
                    <a:pt x="4" y="167"/>
                  </a:cubicBezTo>
                  <a:cubicBezTo>
                    <a:pt x="6" y="170"/>
                    <a:pt x="6" y="170"/>
                    <a:pt x="6" y="170"/>
                  </a:cubicBezTo>
                  <a:cubicBezTo>
                    <a:pt x="6" y="171"/>
                    <a:pt x="6" y="174"/>
                    <a:pt x="7" y="175"/>
                  </a:cubicBezTo>
                  <a:cubicBezTo>
                    <a:pt x="8" y="176"/>
                    <a:pt x="10" y="174"/>
                    <a:pt x="11" y="174"/>
                  </a:cubicBezTo>
                  <a:cubicBezTo>
                    <a:pt x="11" y="175"/>
                    <a:pt x="11" y="175"/>
                    <a:pt x="11" y="175"/>
                  </a:cubicBezTo>
                  <a:cubicBezTo>
                    <a:pt x="12" y="178"/>
                    <a:pt x="12" y="178"/>
                    <a:pt x="12" y="178"/>
                  </a:cubicBezTo>
                  <a:cubicBezTo>
                    <a:pt x="12" y="181"/>
                    <a:pt x="13" y="183"/>
                    <a:pt x="15" y="185"/>
                  </a:cubicBezTo>
                  <a:cubicBezTo>
                    <a:pt x="17" y="187"/>
                    <a:pt x="18" y="189"/>
                    <a:pt x="19" y="190"/>
                  </a:cubicBezTo>
                  <a:cubicBezTo>
                    <a:pt x="22" y="192"/>
                    <a:pt x="20" y="196"/>
                    <a:pt x="25" y="196"/>
                  </a:cubicBezTo>
                  <a:cubicBezTo>
                    <a:pt x="28" y="196"/>
                    <a:pt x="27" y="201"/>
                    <a:pt x="27" y="204"/>
                  </a:cubicBezTo>
                  <a:cubicBezTo>
                    <a:pt x="29" y="210"/>
                    <a:pt x="33" y="210"/>
                    <a:pt x="39" y="209"/>
                  </a:cubicBezTo>
                  <a:cubicBezTo>
                    <a:pt x="42" y="209"/>
                    <a:pt x="47" y="212"/>
                    <a:pt x="51" y="213"/>
                  </a:cubicBezTo>
                  <a:cubicBezTo>
                    <a:pt x="51" y="217"/>
                    <a:pt x="52" y="217"/>
                    <a:pt x="55" y="218"/>
                  </a:cubicBezTo>
                  <a:cubicBezTo>
                    <a:pt x="56" y="218"/>
                    <a:pt x="57" y="219"/>
                    <a:pt x="58" y="219"/>
                  </a:cubicBezTo>
                  <a:cubicBezTo>
                    <a:pt x="59" y="219"/>
                    <a:pt x="61" y="217"/>
                    <a:pt x="62" y="220"/>
                  </a:cubicBezTo>
                  <a:cubicBezTo>
                    <a:pt x="64" y="225"/>
                    <a:pt x="66" y="220"/>
                    <a:pt x="69" y="222"/>
                  </a:cubicBezTo>
                  <a:cubicBezTo>
                    <a:pt x="70" y="223"/>
                    <a:pt x="70" y="224"/>
                    <a:pt x="71" y="225"/>
                  </a:cubicBezTo>
                  <a:cubicBezTo>
                    <a:pt x="72" y="226"/>
                    <a:pt x="75" y="226"/>
                    <a:pt x="76" y="226"/>
                  </a:cubicBezTo>
                  <a:cubicBezTo>
                    <a:pt x="78" y="228"/>
                    <a:pt x="78" y="228"/>
                    <a:pt x="78" y="22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2" name="Freeform 13">
              <a:extLst>
                <a:ext uri="{FF2B5EF4-FFF2-40B4-BE49-F238E27FC236}">
                  <a16:creationId xmlns:a16="http://schemas.microsoft.com/office/drawing/2014/main" id="{EA459562-8A6D-5310-079A-10DBD0307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5" y="1608138"/>
              <a:ext cx="488950" cy="623888"/>
            </a:xfrm>
            <a:custGeom>
              <a:avLst/>
              <a:gdLst>
                <a:gd name="T0" fmla="*/ 108 w 130"/>
                <a:gd name="T1" fmla="*/ 137 h 166"/>
                <a:gd name="T2" fmla="*/ 130 w 130"/>
                <a:gd name="T3" fmla="*/ 138 h 166"/>
                <a:gd name="T4" fmla="*/ 123 w 130"/>
                <a:gd name="T5" fmla="*/ 128 h 166"/>
                <a:gd name="T6" fmla="*/ 119 w 130"/>
                <a:gd name="T7" fmla="*/ 124 h 166"/>
                <a:gd name="T8" fmla="*/ 117 w 130"/>
                <a:gd name="T9" fmla="*/ 102 h 166"/>
                <a:gd name="T10" fmla="*/ 112 w 130"/>
                <a:gd name="T11" fmla="*/ 90 h 166"/>
                <a:gd name="T12" fmla="*/ 100 w 130"/>
                <a:gd name="T13" fmla="*/ 77 h 166"/>
                <a:gd name="T14" fmla="*/ 92 w 130"/>
                <a:gd name="T15" fmla="*/ 66 h 166"/>
                <a:gd name="T16" fmla="*/ 71 w 130"/>
                <a:gd name="T17" fmla="*/ 50 h 166"/>
                <a:gd name="T18" fmla="*/ 56 w 130"/>
                <a:gd name="T19" fmla="*/ 35 h 166"/>
                <a:gd name="T20" fmla="*/ 58 w 130"/>
                <a:gd name="T21" fmla="*/ 29 h 166"/>
                <a:gd name="T22" fmla="*/ 55 w 130"/>
                <a:gd name="T23" fmla="*/ 19 h 166"/>
                <a:gd name="T24" fmla="*/ 44 w 130"/>
                <a:gd name="T25" fmla="*/ 7 h 166"/>
                <a:gd name="T26" fmla="*/ 36 w 130"/>
                <a:gd name="T27" fmla="*/ 0 h 166"/>
                <a:gd name="T28" fmla="*/ 32 w 130"/>
                <a:gd name="T29" fmla="*/ 1 h 166"/>
                <a:gd name="T30" fmla="*/ 29 w 130"/>
                <a:gd name="T31" fmla="*/ 15 h 166"/>
                <a:gd name="T32" fmla="*/ 27 w 130"/>
                <a:gd name="T33" fmla="*/ 30 h 166"/>
                <a:gd name="T34" fmla="*/ 21 w 130"/>
                <a:gd name="T35" fmla="*/ 34 h 166"/>
                <a:gd name="T36" fmla="*/ 21 w 130"/>
                <a:gd name="T37" fmla="*/ 47 h 166"/>
                <a:gd name="T38" fmla="*/ 22 w 130"/>
                <a:gd name="T39" fmla="*/ 67 h 166"/>
                <a:gd name="T40" fmla="*/ 23 w 130"/>
                <a:gd name="T41" fmla="*/ 74 h 166"/>
                <a:gd name="T42" fmla="*/ 17 w 130"/>
                <a:gd name="T43" fmla="*/ 76 h 166"/>
                <a:gd name="T44" fmla="*/ 11 w 130"/>
                <a:gd name="T45" fmla="*/ 92 h 166"/>
                <a:gd name="T46" fmla="*/ 8 w 130"/>
                <a:gd name="T47" fmla="*/ 105 h 166"/>
                <a:gd name="T48" fmla="*/ 3 w 130"/>
                <a:gd name="T49" fmla="*/ 107 h 166"/>
                <a:gd name="T50" fmla="*/ 1 w 130"/>
                <a:gd name="T51" fmla="*/ 119 h 166"/>
                <a:gd name="T52" fmla="*/ 5 w 130"/>
                <a:gd name="T53" fmla="*/ 135 h 166"/>
                <a:gd name="T54" fmla="*/ 11 w 130"/>
                <a:gd name="T55" fmla="*/ 142 h 166"/>
                <a:gd name="T56" fmla="*/ 10 w 130"/>
                <a:gd name="T57" fmla="*/ 148 h 166"/>
                <a:gd name="T58" fmla="*/ 12 w 130"/>
                <a:gd name="T59" fmla="*/ 157 h 166"/>
                <a:gd name="T60" fmla="*/ 14 w 130"/>
                <a:gd name="T61" fmla="*/ 166 h 166"/>
                <a:gd name="T62" fmla="*/ 18 w 130"/>
                <a:gd name="T63" fmla="*/ 164 h 166"/>
                <a:gd name="T64" fmla="*/ 33 w 130"/>
                <a:gd name="T65" fmla="*/ 147 h 166"/>
                <a:gd name="T66" fmla="*/ 46 w 130"/>
                <a:gd name="T67" fmla="*/ 141 h 166"/>
                <a:gd name="T68" fmla="*/ 54 w 130"/>
                <a:gd name="T69" fmla="*/ 148 h 166"/>
                <a:gd name="T70" fmla="*/ 64 w 130"/>
                <a:gd name="T71" fmla="*/ 153 h 166"/>
                <a:gd name="T72" fmla="*/ 77 w 130"/>
                <a:gd name="T73" fmla="*/ 145 h 166"/>
                <a:gd name="T74" fmla="*/ 88 w 130"/>
                <a:gd name="T75" fmla="*/ 144 h 166"/>
                <a:gd name="T76" fmla="*/ 103 w 130"/>
                <a:gd name="T77" fmla="*/ 14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" h="166">
                  <a:moveTo>
                    <a:pt x="106" y="152"/>
                  </a:moveTo>
                  <a:cubicBezTo>
                    <a:pt x="108" y="137"/>
                    <a:pt x="108" y="137"/>
                    <a:pt x="108" y="137"/>
                  </a:cubicBezTo>
                  <a:cubicBezTo>
                    <a:pt x="130" y="138"/>
                    <a:pt x="130" y="138"/>
                    <a:pt x="130" y="138"/>
                  </a:cubicBezTo>
                  <a:cubicBezTo>
                    <a:pt x="130" y="138"/>
                    <a:pt x="130" y="138"/>
                    <a:pt x="130" y="138"/>
                  </a:cubicBezTo>
                  <a:cubicBezTo>
                    <a:pt x="129" y="136"/>
                    <a:pt x="129" y="134"/>
                    <a:pt x="127" y="133"/>
                  </a:cubicBezTo>
                  <a:cubicBezTo>
                    <a:pt x="124" y="132"/>
                    <a:pt x="124" y="131"/>
                    <a:pt x="123" y="128"/>
                  </a:cubicBezTo>
                  <a:cubicBezTo>
                    <a:pt x="123" y="127"/>
                    <a:pt x="122" y="127"/>
                    <a:pt x="121" y="126"/>
                  </a:cubicBezTo>
                  <a:cubicBezTo>
                    <a:pt x="120" y="125"/>
                    <a:pt x="120" y="125"/>
                    <a:pt x="119" y="124"/>
                  </a:cubicBezTo>
                  <a:cubicBezTo>
                    <a:pt x="116" y="119"/>
                    <a:pt x="115" y="117"/>
                    <a:pt x="117" y="112"/>
                  </a:cubicBezTo>
                  <a:cubicBezTo>
                    <a:pt x="119" y="109"/>
                    <a:pt x="116" y="106"/>
                    <a:pt x="117" y="102"/>
                  </a:cubicBezTo>
                  <a:cubicBezTo>
                    <a:pt x="117" y="100"/>
                    <a:pt x="118" y="99"/>
                    <a:pt x="117" y="97"/>
                  </a:cubicBezTo>
                  <a:cubicBezTo>
                    <a:pt x="116" y="94"/>
                    <a:pt x="114" y="92"/>
                    <a:pt x="112" y="90"/>
                  </a:cubicBezTo>
                  <a:cubicBezTo>
                    <a:pt x="107" y="88"/>
                    <a:pt x="108" y="83"/>
                    <a:pt x="105" y="81"/>
                  </a:cubicBezTo>
                  <a:cubicBezTo>
                    <a:pt x="104" y="79"/>
                    <a:pt x="102" y="79"/>
                    <a:pt x="100" y="77"/>
                  </a:cubicBezTo>
                  <a:cubicBezTo>
                    <a:pt x="99" y="75"/>
                    <a:pt x="97" y="72"/>
                    <a:pt x="95" y="71"/>
                  </a:cubicBezTo>
                  <a:cubicBezTo>
                    <a:pt x="92" y="69"/>
                    <a:pt x="93" y="67"/>
                    <a:pt x="92" y="66"/>
                  </a:cubicBezTo>
                  <a:cubicBezTo>
                    <a:pt x="89" y="63"/>
                    <a:pt x="83" y="60"/>
                    <a:pt x="80" y="56"/>
                  </a:cubicBezTo>
                  <a:cubicBezTo>
                    <a:pt x="78" y="53"/>
                    <a:pt x="74" y="52"/>
                    <a:pt x="71" y="50"/>
                  </a:cubicBezTo>
                  <a:cubicBezTo>
                    <a:pt x="66" y="46"/>
                    <a:pt x="61" y="46"/>
                    <a:pt x="56" y="47"/>
                  </a:cubicBezTo>
                  <a:cubicBezTo>
                    <a:pt x="50" y="49"/>
                    <a:pt x="55" y="37"/>
                    <a:pt x="56" y="35"/>
                  </a:cubicBezTo>
                  <a:cubicBezTo>
                    <a:pt x="56" y="34"/>
                    <a:pt x="54" y="33"/>
                    <a:pt x="55" y="32"/>
                  </a:cubicBezTo>
                  <a:cubicBezTo>
                    <a:pt x="56" y="31"/>
                    <a:pt x="57" y="31"/>
                    <a:pt x="58" y="29"/>
                  </a:cubicBezTo>
                  <a:cubicBezTo>
                    <a:pt x="59" y="27"/>
                    <a:pt x="57" y="24"/>
                    <a:pt x="56" y="22"/>
                  </a:cubicBezTo>
                  <a:cubicBezTo>
                    <a:pt x="55" y="20"/>
                    <a:pt x="57" y="21"/>
                    <a:pt x="55" y="19"/>
                  </a:cubicBezTo>
                  <a:cubicBezTo>
                    <a:pt x="54" y="17"/>
                    <a:pt x="51" y="16"/>
                    <a:pt x="50" y="15"/>
                  </a:cubicBezTo>
                  <a:cubicBezTo>
                    <a:pt x="47" y="13"/>
                    <a:pt x="44" y="11"/>
                    <a:pt x="44" y="7"/>
                  </a:cubicBezTo>
                  <a:cubicBezTo>
                    <a:pt x="43" y="4"/>
                    <a:pt x="42" y="4"/>
                    <a:pt x="40" y="4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1"/>
                    <a:pt x="33" y="1"/>
                    <a:pt x="32" y="1"/>
                  </a:cubicBezTo>
                  <a:cubicBezTo>
                    <a:pt x="30" y="2"/>
                    <a:pt x="33" y="7"/>
                    <a:pt x="32" y="9"/>
                  </a:cubicBezTo>
                  <a:cubicBezTo>
                    <a:pt x="31" y="11"/>
                    <a:pt x="29" y="11"/>
                    <a:pt x="29" y="15"/>
                  </a:cubicBezTo>
                  <a:cubicBezTo>
                    <a:pt x="31" y="15"/>
                    <a:pt x="30" y="19"/>
                    <a:pt x="29" y="20"/>
                  </a:cubicBezTo>
                  <a:cubicBezTo>
                    <a:pt x="29" y="22"/>
                    <a:pt x="28" y="29"/>
                    <a:pt x="27" y="30"/>
                  </a:cubicBezTo>
                  <a:cubicBezTo>
                    <a:pt x="26" y="31"/>
                    <a:pt x="25" y="31"/>
                    <a:pt x="24" y="31"/>
                  </a:cubicBezTo>
                  <a:cubicBezTo>
                    <a:pt x="24" y="31"/>
                    <a:pt x="21" y="33"/>
                    <a:pt x="21" y="34"/>
                  </a:cubicBezTo>
                  <a:cubicBezTo>
                    <a:pt x="21" y="36"/>
                    <a:pt x="22" y="36"/>
                    <a:pt x="21" y="37"/>
                  </a:cubicBezTo>
                  <a:cubicBezTo>
                    <a:pt x="19" y="38"/>
                    <a:pt x="21" y="45"/>
                    <a:pt x="21" y="47"/>
                  </a:cubicBezTo>
                  <a:cubicBezTo>
                    <a:pt x="22" y="50"/>
                    <a:pt x="24" y="52"/>
                    <a:pt x="24" y="55"/>
                  </a:cubicBezTo>
                  <a:cubicBezTo>
                    <a:pt x="24" y="59"/>
                    <a:pt x="22" y="62"/>
                    <a:pt x="22" y="67"/>
                  </a:cubicBezTo>
                  <a:cubicBezTo>
                    <a:pt x="22" y="69"/>
                    <a:pt x="25" y="67"/>
                    <a:pt x="26" y="69"/>
                  </a:cubicBezTo>
                  <a:cubicBezTo>
                    <a:pt x="26" y="70"/>
                    <a:pt x="24" y="73"/>
                    <a:pt x="23" y="74"/>
                  </a:cubicBezTo>
                  <a:cubicBezTo>
                    <a:pt x="23" y="76"/>
                    <a:pt x="20" y="80"/>
                    <a:pt x="18" y="78"/>
                  </a:cubicBezTo>
                  <a:cubicBezTo>
                    <a:pt x="17" y="78"/>
                    <a:pt x="17" y="77"/>
                    <a:pt x="17" y="76"/>
                  </a:cubicBezTo>
                  <a:cubicBezTo>
                    <a:pt x="15" y="76"/>
                    <a:pt x="17" y="80"/>
                    <a:pt x="15" y="81"/>
                  </a:cubicBezTo>
                  <a:cubicBezTo>
                    <a:pt x="12" y="84"/>
                    <a:pt x="13" y="90"/>
                    <a:pt x="11" y="92"/>
                  </a:cubicBezTo>
                  <a:cubicBezTo>
                    <a:pt x="8" y="96"/>
                    <a:pt x="11" y="99"/>
                    <a:pt x="10" y="103"/>
                  </a:cubicBezTo>
                  <a:cubicBezTo>
                    <a:pt x="10" y="104"/>
                    <a:pt x="8" y="104"/>
                    <a:pt x="8" y="105"/>
                  </a:cubicBezTo>
                  <a:cubicBezTo>
                    <a:pt x="7" y="106"/>
                    <a:pt x="8" y="107"/>
                    <a:pt x="7" y="108"/>
                  </a:cubicBezTo>
                  <a:cubicBezTo>
                    <a:pt x="6" y="110"/>
                    <a:pt x="5" y="104"/>
                    <a:pt x="3" y="107"/>
                  </a:cubicBezTo>
                  <a:cubicBezTo>
                    <a:pt x="2" y="111"/>
                    <a:pt x="2" y="112"/>
                    <a:pt x="2" y="116"/>
                  </a:cubicBezTo>
                  <a:cubicBezTo>
                    <a:pt x="2" y="117"/>
                    <a:pt x="1" y="118"/>
                    <a:pt x="1" y="119"/>
                  </a:cubicBezTo>
                  <a:cubicBezTo>
                    <a:pt x="0" y="122"/>
                    <a:pt x="2" y="123"/>
                    <a:pt x="2" y="12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6" y="138"/>
                    <a:pt x="11" y="134"/>
                    <a:pt x="13" y="138"/>
                  </a:cubicBezTo>
                  <a:cubicBezTo>
                    <a:pt x="14" y="139"/>
                    <a:pt x="12" y="143"/>
                    <a:pt x="11" y="142"/>
                  </a:cubicBezTo>
                  <a:cubicBezTo>
                    <a:pt x="7" y="140"/>
                    <a:pt x="6" y="142"/>
                    <a:pt x="9" y="144"/>
                  </a:cubicBezTo>
                  <a:cubicBezTo>
                    <a:pt x="10" y="145"/>
                    <a:pt x="10" y="147"/>
                    <a:pt x="10" y="148"/>
                  </a:cubicBezTo>
                  <a:cubicBezTo>
                    <a:pt x="10" y="151"/>
                    <a:pt x="10" y="151"/>
                    <a:pt x="12" y="153"/>
                  </a:cubicBezTo>
                  <a:cubicBezTo>
                    <a:pt x="12" y="155"/>
                    <a:pt x="12" y="156"/>
                    <a:pt x="12" y="157"/>
                  </a:cubicBezTo>
                  <a:cubicBezTo>
                    <a:pt x="12" y="158"/>
                    <a:pt x="15" y="159"/>
                    <a:pt x="16" y="161"/>
                  </a:cubicBezTo>
                  <a:cubicBezTo>
                    <a:pt x="16" y="163"/>
                    <a:pt x="14" y="164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3" y="162"/>
                    <a:pt x="29" y="164"/>
                    <a:pt x="28" y="157"/>
                  </a:cubicBezTo>
                  <a:cubicBezTo>
                    <a:pt x="28" y="153"/>
                    <a:pt x="29" y="149"/>
                    <a:pt x="33" y="147"/>
                  </a:cubicBezTo>
                  <a:cubicBezTo>
                    <a:pt x="36" y="145"/>
                    <a:pt x="39" y="146"/>
                    <a:pt x="42" y="145"/>
                  </a:cubicBezTo>
                  <a:cubicBezTo>
                    <a:pt x="43" y="144"/>
                    <a:pt x="45" y="140"/>
                    <a:pt x="46" y="141"/>
                  </a:cubicBezTo>
                  <a:cubicBezTo>
                    <a:pt x="48" y="141"/>
                    <a:pt x="49" y="143"/>
                    <a:pt x="50" y="144"/>
                  </a:cubicBezTo>
                  <a:cubicBezTo>
                    <a:pt x="54" y="145"/>
                    <a:pt x="54" y="144"/>
                    <a:pt x="54" y="148"/>
                  </a:cubicBezTo>
                  <a:cubicBezTo>
                    <a:pt x="54" y="150"/>
                    <a:pt x="55" y="152"/>
                    <a:pt x="55" y="154"/>
                  </a:cubicBezTo>
                  <a:cubicBezTo>
                    <a:pt x="57" y="154"/>
                    <a:pt x="62" y="154"/>
                    <a:pt x="64" y="153"/>
                  </a:cubicBezTo>
                  <a:cubicBezTo>
                    <a:pt x="67" y="153"/>
                    <a:pt x="70" y="149"/>
                    <a:pt x="72" y="147"/>
                  </a:cubicBezTo>
                  <a:cubicBezTo>
                    <a:pt x="73" y="146"/>
                    <a:pt x="75" y="145"/>
                    <a:pt x="77" y="145"/>
                  </a:cubicBezTo>
                  <a:cubicBezTo>
                    <a:pt x="78" y="145"/>
                    <a:pt x="81" y="145"/>
                    <a:pt x="82" y="145"/>
                  </a:cubicBezTo>
                  <a:cubicBezTo>
                    <a:pt x="83" y="144"/>
                    <a:pt x="87" y="143"/>
                    <a:pt x="88" y="144"/>
                  </a:cubicBezTo>
                  <a:cubicBezTo>
                    <a:pt x="88" y="148"/>
                    <a:pt x="91" y="147"/>
                    <a:pt x="94" y="148"/>
                  </a:cubicBezTo>
                  <a:cubicBezTo>
                    <a:pt x="98" y="148"/>
                    <a:pt x="100" y="147"/>
                    <a:pt x="103" y="149"/>
                  </a:cubicBezTo>
                  <a:cubicBezTo>
                    <a:pt x="103" y="151"/>
                    <a:pt x="105" y="151"/>
                    <a:pt x="106" y="15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3" name="Freeform 14">
              <a:extLst>
                <a:ext uri="{FF2B5EF4-FFF2-40B4-BE49-F238E27FC236}">
                  <a16:creationId xmlns:a16="http://schemas.microsoft.com/office/drawing/2014/main" id="{E95EDC72-F20B-9940-CC7D-E94745759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2119313"/>
              <a:ext cx="309563" cy="612775"/>
            </a:xfrm>
            <a:custGeom>
              <a:avLst/>
              <a:gdLst>
                <a:gd name="T0" fmla="*/ 0 w 82"/>
                <a:gd name="T1" fmla="*/ 14 h 163"/>
                <a:gd name="T2" fmla="*/ 1 w 82"/>
                <a:gd name="T3" fmla="*/ 0 h 163"/>
                <a:gd name="T4" fmla="*/ 23 w 82"/>
                <a:gd name="T5" fmla="*/ 1 h 163"/>
                <a:gd name="T6" fmla="*/ 23 w 82"/>
                <a:gd name="T7" fmla="*/ 1 h 163"/>
                <a:gd name="T8" fmla="*/ 31 w 82"/>
                <a:gd name="T9" fmla="*/ 3 h 163"/>
                <a:gd name="T10" fmla="*/ 37 w 82"/>
                <a:gd name="T11" fmla="*/ 2 h 163"/>
                <a:gd name="T12" fmla="*/ 41 w 82"/>
                <a:gd name="T13" fmla="*/ 2 h 163"/>
                <a:gd name="T14" fmla="*/ 46 w 82"/>
                <a:gd name="T15" fmla="*/ 1 h 163"/>
                <a:gd name="T16" fmla="*/ 48 w 82"/>
                <a:gd name="T17" fmla="*/ 1 h 163"/>
                <a:gd name="T18" fmla="*/ 52 w 82"/>
                <a:gd name="T19" fmla="*/ 1 h 163"/>
                <a:gd name="T20" fmla="*/ 52 w 82"/>
                <a:gd name="T21" fmla="*/ 1 h 163"/>
                <a:gd name="T22" fmla="*/ 59 w 82"/>
                <a:gd name="T23" fmla="*/ 1 h 163"/>
                <a:gd name="T24" fmla="*/ 69 w 82"/>
                <a:gd name="T25" fmla="*/ 7 h 163"/>
                <a:gd name="T26" fmla="*/ 72 w 82"/>
                <a:gd name="T27" fmla="*/ 14 h 163"/>
                <a:gd name="T28" fmla="*/ 80 w 82"/>
                <a:gd name="T29" fmla="*/ 20 h 163"/>
                <a:gd name="T30" fmla="*/ 82 w 82"/>
                <a:gd name="T31" fmla="*/ 25 h 163"/>
                <a:gd name="T32" fmla="*/ 80 w 82"/>
                <a:gd name="T33" fmla="*/ 32 h 163"/>
                <a:gd name="T34" fmla="*/ 79 w 82"/>
                <a:gd name="T35" fmla="*/ 37 h 163"/>
                <a:gd name="T36" fmla="*/ 77 w 82"/>
                <a:gd name="T37" fmla="*/ 42 h 163"/>
                <a:gd name="T38" fmla="*/ 73 w 82"/>
                <a:gd name="T39" fmla="*/ 45 h 163"/>
                <a:gd name="T40" fmla="*/ 74 w 82"/>
                <a:gd name="T41" fmla="*/ 121 h 163"/>
                <a:gd name="T42" fmla="*/ 74 w 82"/>
                <a:gd name="T43" fmla="*/ 121 h 163"/>
                <a:gd name="T44" fmla="*/ 74 w 82"/>
                <a:gd name="T45" fmla="*/ 163 h 163"/>
                <a:gd name="T46" fmla="*/ 26 w 82"/>
                <a:gd name="T47" fmla="*/ 163 h 163"/>
                <a:gd name="T48" fmla="*/ 26 w 82"/>
                <a:gd name="T49" fmla="*/ 163 h 163"/>
                <a:gd name="T50" fmla="*/ 26 w 82"/>
                <a:gd name="T51" fmla="*/ 161 h 163"/>
                <a:gd name="T52" fmla="*/ 27 w 82"/>
                <a:gd name="T53" fmla="*/ 154 h 163"/>
                <a:gd name="T54" fmla="*/ 27 w 82"/>
                <a:gd name="T55" fmla="*/ 147 h 163"/>
                <a:gd name="T56" fmla="*/ 29 w 82"/>
                <a:gd name="T57" fmla="*/ 143 h 163"/>
                <a:gd name="T58" fmla="*/ 29 w 82"/>
                <a:gd name="T59" fmla="*/ 135 h 163"/>
                <a:gd name="T60" fmla="*/ 28 w 82"/>
                <a:gd name="T61" fmla="*/ 124 h 163"/>
                <a:gd name="T62" fmla="*/ 28 w 82"/>
                <a:gd name="T63" fmla="*/ 117 h 163"/>
                <a:gd name="T64" fmla="*/ 22 w 82"/>
                <a:gd name="T65" fmla="*/ 104 h 163"/>
                <a:gd name="T66" fmla="*/ 20 w 82"/>
                <a:gd name="T67" fmla="*/ 96 h 163"/>
                <a:gd name="T68" fmla="*/ 20 w 82"/>
                <a:gd name="T69" fmla="*/ 92 h 163"/>
                <a:gd name="T70" fmla="*/ 22 w 82"/>
                <a:gd name="T71" fmla="*/ 90 h 163"/>
                <a:gd name="T72" fmla="*/ 21 w 82"/>
                <a:gd name="T73" fmla="*/ 82 h 163"/>
                <a:gd name="T74" fmla="*/ 19 w 82"/>
                <a:gd name="T75" fmla="*/ 78 h 163"/>
                <a:gd name="T76" fmla="*/ 15 w 82"/>
                <a:gd name="T77" fmla="*/ 75 h 163"/>
                <a:gd name="T78" fmla="*/ 12 w 82"/>
                <a:gd name="T79" fmla="*/ 66 h 163"/>
                <a:gd name="T80" fmla="*/ 8 w 82"/>
                <a:gd name="T81" fmla="*/ 56 h 163"/>
                <a:gd name="T82" fmla="*/ 7 w 82"/>
                <a:gd name="T83" fmla="*/ 34 h 163"/>
                <a:gd name="T84" fmla="*/ 7 w 82"/>
                <a:gd name="T85" fmla="*/ 31 h 163"/>
                <a:gd name="T86" fmla="*/ 4 w 82"/>
                <a:gd name="T87" fmla="*/ 28 h 163"/>
                <a:gd name="T88" fmla="*/ 3 w 82"/>
                <a:gd name="T89" fmla="*/ 23 h 163"/>
                <a:gd name="T90" fmla="*/ 0 w 82"/>
                <a:gd name="T91" fmla="*/ 14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" h="163">
                  <a:moveTo>
                    <a:pt x="0" y="14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7" y="1"/>
                    <a:pt x="28" y="1"/>
                    <a:pt x="31" y="3"/>
                  </a:cubicBezTo>
                  <a:cubicBezTo>
                    <a:pt x="33" y="4"/>
                    <a:pt x="35" y="2"/>
                    <a:pt x="37" y="2"/>
                  </a:cubicBezTo>
                  <a:cubicBezTo>
                    <a:pt x="38" y="2"/>
                    <a:pt x="39" y="3"/>
                    <a:pt x="41" y="2"/>
                  </a:cubicBezTo>
                  <a:cubicBezTo>
                    <a:pt x="43" y="2"/>
                    <a:pt x="44" y="0"/>
                    <a:pt x="46" y="1"/>
                  </a:cubicBezTo>
                  <a:cubicBezTo>
                    <a:pt x="47" y="1"/>
                    <a:pt x="47" y="1"/>
                    <a:pt x="48" y="1"/>
                  </a:cubicBezTo>
                  <a:cubicBezTo>
                    <a:pt x="50" y="1"/>
                    <a:pt x="51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3" y="0"/>
                    <a:pt x="57" y="1"/>
                    <a:pt x="59" y="1"/>
                  </a:cubicBezTo>
                  <a:cubicBezTo>
                    <a:pt x="61" y="1"/>
                    <a:pt x="67" y="5"/>
                    <a:pt x="69" y="7"/>
                  </a:cubicBezTo>
                  <a:cubicBezTo>
                    <a:pt x="71" y="7"/>
                    <a:pt x="71" y="12"/>
                    <a:pt x="72" y="14"/>
                  </a:cubicBezTo>
                  <a:cubicBezTo>
                    <a:pt x="73" y="18"/>
                    <a:pt x="80" y="14"/>
                    <a:pt x="80" y="20"/>
                  </a:cubicBezTo>
                  <a:cubicBezTo>
                    <a:pt x="80" y="22"/>
                    <a:pt x="81" y="23"/>
                    <a:pt x="82" y="25"/>
                  </a:cubicBezTo>
                  <a:cubicBezTo>
                    <a:pt x="82" y="27"/>
                    <a:pt x="80" y="29"/>
                    <a:pt x="80" y="32"/>
                  </a:cubicBezTo>
                  <a:cubicBezTo>
                    <a:pt x="80" y="34"/>
                    <a:pt x="79" y="36"/>
                    <a:pt x="79" y="37"/>
                  </a:cubicBezTo>
                  <a:cubicBezTo>
                    <a:pt x="79" y="39"/>
                    <a:pt x="78" y="41"/>
                    <a:pt x="77" y="42"/>
                  </a:cubicBezTo>
                  <a:cubicBezTo>
                    <a:pt x="76" y="44"/>
                    <a:pt x="74" y="44"/>
                    <a:pt x="73" y="45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4" y="163"/>
                    <a:pt x="74" y="163"/>
                    <a:pt x="74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6" y="161"/>
                    <a:pt x="26" y="161"/>
                    <a:pt x="26" y="161"/>
                  </a:cubicBezTo>
                  <a:cubicBezTo>
                    <a:pt x="26" y="158"/>
                    <a:pt x="26" y="156"/>
                    <a:pt x="27" y="154"/>
                  </a:cubicBezTo>
                  <a:cubicBezTo>
                    <a:pt x="27" y="152"/>
                    <a:pt x="26" y="149"/>
                    <a:pt x="27" y="147"/>
                  </a:cubicBezTo>
                  <a:cubicBezTo>
                    <a:pt x="27" y="145"/>
                    <a:pt x="28" y="144"/>
                    <a:pt x="29" y="143"/>
                  </a:cubicBezTo>
                  <a:cubicBezTo>
                    <a:pt x="29" y="140"/>
                    <a:pt x="28" y="137"/>
                    <a:pt x="29" y="135"/>
                  </a:cubicBezTo>
                  <a:cubicBezTo>
                    <a:pt x="29" y="131"/>
                    <a:pt x="28" y="128"/>
                    <a:pt x="28" y="124"/>
                  </a:cubicBezTo>
                  <a:cubicBezTo>
                    <a:pt x="28" y="122"/>
                    <a:pt x="28" y="119"/>
                    <a:pt x="28" y="117"/>
                  </a:cubicBezTo>
                  <a:cubicBezTo>
                    <a:pt x="27" y="112"/>
                    <a:pt x="24" y="109"/>
                    <a:pt x="22" y="104"/>
                  </a:cubicBezTo>
                  <a:cubicBezTo>
                    <a:pt x="21" y="102"/>
                    <a:pt x="22" y="98"/>
                    <a:pt x="20" y="96"/>
                  </a:cubicBezTo>
                  <a:cubicBezTo>
                    <a:pt x="19" y="95"/>
                    <a:pt x="21" y="93"/>
                    <a:pt x="20" y="92"/>
                  </a:cubicBezTo>
                  <a:cubicBezTo>
                    <a:pt x="20" y="89"/>
                    <a:pt x="22" y="91"/>
                    <a:pt x="22" y="90"/>
                  </a:cubicBezTo>
                  <a:cubicBezTo>
                    <a:pt x="23" y="88"/>
                    <a:pt x="22" y="84"/>
                    <a:pt x="21" y="82"/>
                  </a:cubicBezTo>
                  <a:cubicBezTo>
                    <a:pt x="19" y="78"/>
                    <a:pt x="19" y="78"/>
                    <a:pt x="19" y="78"/>
                  </a:cubicBezTo>
                  <a:cubicBezTo>
                    <a:pt x="18" y="76"/>
                    <a:pt x="16" y="76"/>
                    <a:pt x="15" y="75"/>
                  </a:cubicBezTo>
                  <a:cubicBezTo>
                    <a:pt x="12" y="73"/>
                    <a:pt x="14" y="68"/>
                    <a:pt x="12" y="66"/>
                  </a:cubicBezTo>
                  <a:cubicBezTo>
                    <a:pt x="9" y="63"/>
                    <a:pt x="8" y="60"/>
                    <a:pt x="8" y="56"/>
                  </a:cubicBezTo>
                  <a:cubicBezTo>
                    <a:pt x="7" y="52"/>
                    <a:pt x="3" y="37"/>
                    <a:pt x="7" y="34"/>
                  </a:cubicBezTo>
                  <a:cubicBezTo>
                    <a:pt x="7" y="32"/>
                    <a:pt x="7" y="33"/>
                    <a:pt x="7" y="31"/>
                  </a:cubicBezTo>
                  <a:cubicBezTo>
                    <a:pt x="6" y="30"/>
                    <a:pt x="5" y="29"/>
                    <a:pt x="4" y="28"/>
                  </a:cubicBezTo>
                  <a:cubicBezTo>
                    <a:pt x="4" y="26"/>
                    <a:pt x="3" y="25"/>
                    <a:pt x="3" y="23"/>
                  </a:cubicBezTo>
                  <a:cubicBezTo>
                    <a:pt x="2" y="20"/>
                    <a:pt x="0" y="18"/>
                    <a:pt x="0" y="14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4" name="Freeform 15">
              <a:extLst>
                <a:ext uri="{FF2B5EF4-FFF2-40B4-BE49-F238E27FC236}">
                  <a16:creationId xmlns:a16="http://schemas.microsoft.com/office/drawing/2014/main" id="{57EA85DC-3FAF-7690-2D85-58697D9B0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0" y="2578101"/>
              <a:ext cx="617538" cy="676275"/>
            </a:xfrm>
            <a:custGeom>
              <a:avLst/>
              <a:gdLst>
                <a:gd name="T0" fmla="*/ 105 w 164"/>
                <a:gd name="T1" fmla="*/ 0 h 180"/>
                <a:gd name="T2" fmla="*/ 163 w 164"/>
                <a:gd name="T3" fmla="*/ 0 h 180"/>
                <a:gd name="T4" fmla="*/ 163 w 164"/>
                <a:gd name="T5" fmla="*/ 0 h 180"/>
                <a:gd name="T6" fmla="*/ 164 w 164"/>
                <a:gd name="T7" fmla="*/ 180 h 180"/>
                <a:gd name="T8" fmla="*/ 164 w 164"/>
                <a:gd name="T9" fmla="*/ 180 h 180"/>
                <a:gd name="T10" fmla="*/ 159 w 164"/>
                <a:gd name="T11" fmla="*/ 179 h 180"/>
                <a:gd name="T12" fmla="*/ 155 w 164"/>
                <a:gd name="T13" fmla="*/ 176 h 180"/>
                <a:gd name="T14" fmla="*/ 152 w 164"/>
                <a:gd name="T15" fmla="*/ 173 h 180"/>
                <a:gd name="T16" fmla="*/ 147 w 164"/>
                <a:gd name="T17" fmla="*/ 170 h 180"/>
                <a:gd name="T18" fmla="*/ 143 w 164"/>
                <a:gd name="T19" fmla="*/ 166 h 180"/>
                <a:gd name="T20" fmla="*/ 134 w 164"/>
                <a:gd name="T21" fmla="*/ 162 h 180"/>
                <a:gd name="T22" fmla="*/ 130 w 164"/>
                <a:gd name="T23" fmla="*/ 160 h 180"/>
                <a:gd name="T24" fmla="*/ 122 w 164"/>
                <a:gd name="T25" fmla="*/ 159 h 180"/>
                <a:gd name="T26" fmla="*/ 115 w 164"/>
                <a:gd name="T27" fmla="*/ 159 h 180"/>
                <a:gd name="T28" fmla="*/ 110 w 164"/>
                <a:gd name="T29" fmla="*/ 157 h 180"/>
                <a:gd name="T30" fmla="*/ 99 w 164"/>
                <a:gd name="T31" fmla="*/ 159 h 180"/>
                <a:gd name="T32" fmla="*/ 92 w 164"/>
                <a:gd name="T33" fmla="*/ 157 h 180"/>
                <a:gd name="T34" fmla="*/ 84 w 164"/>
                <a:gd name="T35" fmla="*/ 158 h 180"/>
                <a:gd name="T36" fmla="*/ 72 w 164"/>
                <a:gd name="T37" fmla="*/ 155 h 180"/>
                <a:gd name="T38" fmla="*/ 58 w 164"/>
                <a:gd name="T39" fmla="*/ 153 h 180"/>
                <a:gd name="T40" fmla="*/ 54 w 164"/>
                <a:gd name="T41" fmla="*/ 146 h 180"/>
                <a:gd name="T42" fmla="*/ 46 w 164"/>
                <a:gd name="T43" fmla="*/ 142 h 180"/>
                <a:gd name="T44" fmla="*/ 39 w 164"/>
                <a:gd name="T45" fmla="*/ 138 h 180"/>
                <a:gd name="T46" fmla="*/ 37 w 164"/>
                <a:gd name="T47" fmla="*/ 134 h 180"/>
                <a:gd name="T48" fmla="*/ 31 w 164"/>
                <a:gd name="T49" fmla="*/ 133 h 180"/>
                <a:gd name="T50" fmla="*/ 26 w 164"/>
                <a:gd name="T51" fmla="*/ 133 h 180"/>
                <a:gd name="T52" fmla="*/ 18 w 164"/>
                <a:gd name="T53" fmla="*/ 126 h 180"/>
                <a:gd name="T54" fmla="*/ 14 w 164"/>
                <a:gd name="T55" fmla="*/ 125 h 180"/>
                <a:gd name="T56" fmla="*/ 15 w 164"/>
                <a:gd name="T57" fmla="*/ 120 h 180"/>
                <a:gd name="T58" fmla="*/ 19 w 164"/>
                <a:gd name="T59" fmla="*/ 114 h 180"/>
                <a:gd name="T60" fmla="*/ 15 w 164"/>
                <a:gd name="T61" fmla="*/ 108 h 180"/>
                <a:gd name="T62" fmla="*/ 2 w 164"/>
                <a:gd name="T63" fmla="*/ 107 h 180"/>
                <a:gd name="T64" fmla="*/ 2 w 164"/>
                <a:gd name="T65" fmla="*/ 107 h 180"/>
                <a:gd name="T66" fmla="*/ 2 w 164"/>
                <a:gd name="T67" fmla="*/ 49 h 180"/>
                <a:gd name="T68" fmla="*/ 0 w 164"/>
                <a:gd name="T69" fmla="*/ 41 h 180"/>
                <a:gd name="T70" fmla="*/ 57 w 164"/>
                <a:gd name="T71" fmla="*/ 41 h 180"/>
                <a:gd name="T72" fmla="*/ 57 w 164"/>
                <a:gd name="T73" fmla="*/ 41 h 180"/>
                <a:gd name="T74" fmla="*/ 105 w 164"/>
                <a:gd name="T75" fmla="*/ 41 h 180"/>
                <a:gd name="T76" fmla="*/ 105 w 164"/>
                <a:gd name="T7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4" h="180">
                  <a:moveTo>
                    <a:pt x="105" y="0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4" y="180"/>
                    <a:pt x="164" y="180"/>
                    <a:pt x="164" y="180"/>
                  </a:cubicBezTo>
                  <a:cubicBezTo>
                    <a:pt x="164" y="180"/>
                    <a:pt x="164" y="180"/>
                    <a:pt x="164" y="180"/>
                  </a:cubicBezTo>
                  <a:cubicBezTo>
                    <a:pt x="159" y="179"/>
                    <a:pt x="159" y="179"/>
                    <a:pt x="159" y="179"/>
                  </a:cubicBezTo>
                  <a:cubicBezTo>
                    <a:pt x="158" y="178"/>
                    <a:pt x="157" y="176"/>
                    <a:pt x="155" y="176"/>
                  </a:cubicBezTo>
                  <a:cubicBezTo>
                    <a:pt x="154" y="175"/>
                    <a:pt x="152" y="175"/>
                    <a:pt x="152" y="173"/>
                  </a:cubicBezTo>
                  <a:cubicBezTo>
                    <a:pt x="151" y="170"/>
                    <a:pt x="151" y="170"/>
                    <a:pt x="147" y="170"/>
                  </a:cubicBezTo>
                  <a:cubicBezTo>
                    <a:pt x="145" y="170"/>
                    <a:pt x="144" y="167"/>
                    <a:pt x="143" y="166"/>
                  </a:cubicBezTo>
                  <a:cubicBezTo>
                    <a:pt x="140" y="163"/>
                    <a:pt x="137" y="164"/>
                    <a:pt x="134" y="162"/>
                  </a:cubicBezTo>
                  <a:cubicBezTo>
                    <a:pt x="133" y="162"/>
                    <a:pt x="131" y="160"/>
                    <a:pt x="130" y="160"/>
                  </a:cubicBezTo>
                  <a:cubicBezTo>
                    <a:pt x="127" y="160"/>
                    <a:pt x="125" y="159"/>
                    <a:pt x="122" y="159"/>
                  </a:cubicBezTo>
                  <a:cubicBezTo>
                    <a:pt x="119" y="158"/>
                    <a:pt x="118" y="158"/>
                    <a:pt x="115" y="159"/>
                  </a:cubicBezTo>
                  <a:cubicBezTo>
                    <a:pt x="112" y="159"/>
                    <a:pt x="112" y="158"/>
                    <a:pt x="110" y="157"/>
                  </a:cubicBezTo>
                  <a:cubicBezTo>
                    <a:pt x="108" y="157"/>
                    <a:pt x="101" y="158"/>
                    <a:pt x="99" y="159"/>
                  </a:cubicBezTo>
                  <a:cubicBezTo>
                    <a:pt x="96" y="161"/>
                    <a:pt x="94" y="158"/>
                    <a:pt x="92" y="157"/>
                  </a:cubicBezTo>
                  <a:cubicBezTo>
                    <a:pt x="89" y="155"/>
                    <a:pt x="88" y="160"/>
                    <a:pt x="84" y="158"/>
                  </a:cubicBezTo>
                  <a:cubicBezTo>
                    <a:pt x="80" y="156"/>
                    <a:pt x="77" y="154"/>
                    <a:pt x="72" y="155"/>
                  </a:cubicBezTo>
                  <a:cubicBezTo>
                    <a:pt x="66" y="156"/>
                    <a:pt x="63" y="156"/>
                    <a:pt x="58" y="153"/>
                  </a:cubicBezTo>
                  <a:cubicBezTo>
                    <a:pt x="55" y="151"/>
                    <a:pt x="57" y="148"/>
                    <a:pt x="54" y="146"/>
                  </a:cubicBezTo>
                  <a:cubicBezTo>
                    <a:pt x="52" y="145"/>
                    <a:pt x="48" y="141"/>
                    <a:pt x="46" y="142"/>
                  </a:cubicBezTo>
                  <a:cubicBezTo>
                    <a:pt x="43" y="143"/>
                    <a:pt x="41" y="140"/>
                    <a:pt x="39" y="138"/>
                  </a:cubicBezTo>
                  <a:cubicBezTo>
                    <a:pt x="38" y="138"/>
                    <a:pt x="37" y="135"/>
                    <a:pt x="37" y="134"/>
                  </a:cubicBezTo>
                  <a:cubicBezTo>
                    <a:pt x="35" y="131"/>
                    <a:pt x="34" y="133"/>
                    <a:pt x="31" y="133"/>
                  </a:cubicBezTo>
                  <a:cubicBezTo>
                    <a:pt x="29" y="133"/>
                    <a:pt x="28" y="133"/>
                    <a:pt x="26" y="133"/>
                  </a:cubicBezTo>
                  <a:cubicBezTo>
                    <a:pt x="23" y="132"/>
                    <a:pt x="18" y="129"/>
                    <a:pt x="18" y="126"/>
                  </a:cubicBezTo>
                  <a:cubicBezTo>
                    <a:pt x="17" y="125"/>
                    <a:pt x="15" y="126"/>
                    <a:pt x="14" y="125"/>
                  </a:cubicBezTo>
                  <a:cubicBezTo>
                    <a:pt x="13" y="124"/>
                    <a:pt x="14" y="121"/>
                    <a:pt x="15" y="120"/>
                  </a:cubicBezTo>
                  <a:cubicBezTo>
                    <a:pt x="18" y="118"/>
                    <a:pt x="21" y="118"/>
                    <a:pt x="19" y="114"/>
                  </a:cubicBezTo>
                  <a:cubicBezTo>
                    <a:pt x="19" y="113"/>
                    <a:pt x="17" y="109"/>
                    <a:pt x="15" y="108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0"/>
                    <a:pt x="105" y="0"/>
                    <a:pt x="105" y="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5" name="Freeform 16">
              <a:extLst>
                <a:ext uri="{FF2B5EF4-FFF2-40B4-BE49-F238E27FC236}">
                  <a16:creationId xmlns:a16="http://schemas.microsoft.com/office/drawing/2014/main" id="{8A3D57BC-03B9-68FD-728A-11D1DA67C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988" y="2322513"/>
              <a:ext cx="831850" cy="1212850"/>
            </a:xfrm>
            <a:custGeom>
              <a:avLst/>
              <a:gdLst>
                <a:gd name="T0" fmla="*/ 159 w 221"/>
                <a:gd name="T1" fmla="*/ 51 h 323"/>
                <a:gd name="T2" fmla="*/ 161 w 221"/>
                <a:gd name="T3" fmla="*/ 56 h 323"/>
                <a:gd name="T4" fmla="*/ 166 w 221"/>
                <a:gd name="T5" fmla="*/ 54 h 323"/>
                <a:gd name="T6" fmla="*/ 190 w 221"/>
                <a:gd name="T7" fmla="*/ 68 h 323"/>
                <a:gd name="T8" fmla="*/ 205 w 221"/>
                <a:gd name="T9" fmla="*/ 85 h 323"/>
                <a:gd name="T10" fmla="*/ 208 w 221"/>
                <a:gd name="T11" fmla="*/ 121 h 323"/>
                <a:gd name="T12" fmla="*/ 220 w 221"/>
                <a:gd name="T13" fmla="*/ 139 h 323"/>
                <a:gd name="T14" fmla="*/ 208 w 221"/>
                <a:gd name="T15" fmla="*/ 167 h 323"/>
                <a:gd name="T16" fmla="*/ 195 w 221"/>
                <a:gd name="T17" fmla="*/ 184 h 323"/>
                <a:gd name="T18" fmla="*/ 192 w 221"/>
                <a:gd name="T19" fmla="*/ 194 h 323"/>
                <a:gd name="T20" fmla="*/ 158 w 221"/>
                <a:gd name="T21" fmla="*/ 215 h 323"/>
                <a:gd name="T22" fmla="*/ 145 w 221"/>
                <a:gd name="T23" fmla="*/ 219 h 323"/>
                <a:gd name="T24" fmla="*/ 65 w 221"/>
                <a:gd name="T25" fmla="*/ 234 h 323"/>
                <a:gd name="T26" fmla="*/ 39 w 221"/>
                <a:gd name="T27" fmla="*/ 226 h 323"/>
                <a:gd name="T28" fmla="*/ 34 w 221"/>
                <a:gd name="T29" fmla="*/ 233 h 323"/>
                <a:gd name="T30" fmla="*/ 37 w 221"/>
                <a:gd name="T31" fmla="*/ 249 h 323"/>
                <a:gd name="T32" fmla="*/ 43 w 221"/>
                <a:gd name="T33" fmla="*/ 252 h 323"/>
                <a:gd name="T34" fmla="*/ 35 w 221"/>
                <a:gd name="T35" fmla="*/ 280 h 323"/>
                <a:gd name="T36" fmla="*/ 30 w 221"/>
                <a:gd name="T37" fmla="*/ 293 h 323"/>
                <a:gd name="T38" fmla="*/ 36 w 221"/>
                <a:gd name="T39" fmla="*/ 305 h 323"/>
                <a:gd name="T40" fmla="*/ 22 w 221"/>
                <a:gd name="T41" fmla="*/ 323 h 323"/>
                <a:gd name="T42" fmla="*/ 20 w 221"/>
                <a:gd name="T43" fmla="*/ 323 h 323"/>
                <a:gd name="T44" fmla="*/ 0 w 221"/>
                <a:gd name="T45" fmla="*/ 308 h 323"/>
                <a:gd name="T46" fmla="*/ 0 w 221"/>
                <a:gd name="T47" fmla="*/ 248 h 323"/>
                <a:gd name="T48" fmla="*/ 0 w 221"/>
                <a:gd name="T49" fmla="*/ 68 h 323"/>
                <a:gd name="T50" fmla="*/ 16 w 221"/>
                <a:gd name="T51" fmla="*/ 44 h 323"/>
                <a:gd name="T52" fmla="*/ 54 w 221"/>
                <a:gd name="T53" fmla="*/ 44 h 323"/>
                <a:gd name="T54" fmla="*/ 81 w 221"/>
                <a:gd name="T55" fmla="*/ 15 h 323"/>
                <a:gd name="T56" fmla="*/ 88 w 221"/>
                <a:gd name="T57" fmla="*/ 12 h 323"/>
                <a:gd name="T58" fmla="*/ 96 w 221"/>
                <a:gd name="T59" fmla="*/ 12 h 323"/>
                <a:gd name="T60" fmla="*/ 102 w 221"/>
                <a:gd name="T61" fmla="*/ 0 h 323"/>
                <a:gd name="T62" fmla="*/ 107 w 221"/>
                <a:gd name="T63" fmla="*/ 4 h 323"/>
                <a:gd name="T64" fmla="*/ 119 w 221"/>
                <a:gd name="T65" fmla="*/ 12 h 323"/>
                <a:gd name="T66" fmla="*/ 127 w 221"/>
                <a:gd name="T67" fmla="*/ 14 h 323"/>
                <a:gd name="T68" fmla="*/ 137 w 221"/>
                <a:gd name="T69" fmla="*/ 21 h 323"/>
                <a:gd name="T70" fmla="*/ 152 w 221"/>
                <a:gd name="T71" fmla="*/ 27 h 323"/>
                <a:gd name="T72" fmla="*/ 163 w 221"/>
                <a:gd name="T73" fmla="*/ 29 h 323"/>
                <a:gd name="T74" fmla="*/ 161 w 221"/>
                <a:gd name="T75" fmla="*/ 37 h 323"/>
                <a:gd name="T76" fmla="*/ 160 w 221"/>
                <a:gd name="T77" fmla="*/ 4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1" h="323">
                  <a:moveTo>
                    <a:pt x="161" y="50"/>
                  </a:moveTo>
                  <a:cubicBezTo>
                    <a:pt x="159" y="51"/>
                    <a:pt x="159" y="51"/>
                    <a:pt x="159" y="51"/>
                  </a:cubicBezTo>
                  <a:cubicBezTo>
                    <a:pt x="159" y="52"/>
                    <a:pt x="159" y="52"/>
                    <a:pt x="159" y="53"/>
                  </a:cubicBezTo>
                  <a:cubicBezTo>
                    <a:pt x="159" y="55"/>
                    <a:pt x="160" y="55"/>
                    <a:pt x="161" y="56"/>
                  </a:cubicBezTo>
                  <a:cubicBezTo>
                    <a:pt x="162" y="56"/>
                    <a:pt x="164" y="55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8" y="56"/>
                    <a:pt x="170" y="59"/>
                    <a:pt x="173" y="59"/>
                  </a:cubicBezTo>
                  <a:cubicBezTo>
                    <a:pt x="180" y="61"/>
                    <a:pt x="185" y="65"/>
                    <a:pt x="190" y="68"/>
                  </a:cubicBezTo>
                  <a:cubicBezTo>
                    <a:pt x="193" y="70"/>
                    <a:pt x="196" y="73"/>
                    <a:pt x="199" y="75"/>
                  </a:cubicBezTo>
                  <a:cubicBezTo>
                    <a:pt x="202" y="78"/>
                    <a:pt x="202" y="82"/>
                    <a:pt x="205" y="85"/>
                  </a:cubicBezTo>
                  <a:cubicBezTo>
                    <a:pt x="206" y="88"/>
                    <a:pt x="204" y="91"/>
                    <a:pt x="201" y="93"/>
                  </a:cubicBezTo>
                  <a:cubicBezTo>
                    <a:pt x="192" y="102"/>
                    <a:pt x="199" y="116"/>
                    <a:pt x="208" y="121"/>
                  </a:cubicBezTo>
                  <a:cubicBezTo>
                    <a:pt x="211" y="123"/>
                    <a:pt x="218" y="122"/>
                    <a:pt x="219" y="123"/>
                  </a:cubicBezTo>
                  <a:cubicBezTo>
                    <a:pt x="221" y="125"/>
                    <a:pt x="220" y="137"/>
                    <a:pt x="220" y="139"/>
                  </a:cubicBezTo>
                  <a:cubicBezTo>
                    <a:pt x="220" y="144"/>
                    <a:pt x="220" y="146"/>
                    <a:pt x="218" y="151"/>
                  </a:cubicBezTo>
                  <a:cubicBezTo>
                    <a:pt x="215" y="156"/>
                    <a:pt x="210" y="161"/>
                    <a:pt x="208" y="167"/>
                  </a:cubicBezTo>
                  <a:cubicBezTo>
                    <a:pt x="206" y="172"/>
                    <a:pt x="201" y="177"/>
                    <a:pt x="198" y="180"/>
                  </a:cubicBezTo>
                  <a:cubicBezTo>
                    <a:pt x="198" y="176"/>
                    <a:pt x="196" y="183"/>
                    <a:pt x="195" y="184"/>
                  </a:cubicBezTo>
                  <a:cubicBezTo>
                    <a:pt x="194" y="185"/>
                    <a:pt x="192" y="186"/>
                    <a:pt x="193" y="188"/>
                  </a:cubicBezTo>
                  <a:cubicBezTo>
                    <a:pt x="194" y="190"/>
                    <a:pt x="192" y="193"/>
                    <a:pt x="192" y="194"/>
                  </a:cubicBezTo>
                  <a:cubicBezTo>
                    <a:pt x="187" y="201"/>
                    <a:pt x="177" y="207"/>
                    <a:pt x="170" y="211"/>
                  </a:cubicBezTo>
                  <a:cubicBezTo>
                    <a:pt x="166" y="212"/>
                    <a:pt x="162" y="214"/>
                    <a:pt x="158" y="215"/>
                  </a:cubicBezTo>
                  <a:cubicBezTo>
                    <a:pt x="154" y="216"/>
                    <a:pt x="149" y="216"/>
                    <a:pt x="145" y="218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0" y="219"/>
                    <a:pt x="133" y="222"/>
                    <a:pt x="129" y="223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1" y="235"/>
                    <a:pt x="54" y="234"/>
                    <a:pt x="50" y="233"/>
                  </a:cubicBezTo>
                  <a:cubicBezTo>
                    <a:pt x="44" y="233"/>
                    <a:pt x="43" y="227"/>
                    <a:pt x="39" y="226"/>
                  </a:cubicBezTo>
                  <a:cubicBezTo>
                    <a:pt x="37" y="226"/>
                    <a:pt x="33" y="222"/>
                    <a:pt x="33" y="225"/>
                  </a:cubicBezTo>
                  <a:cubicBezTo>
                    <a:pt x="33" y="227"/>
                    <a:pt x="33" y="231"/>
                    <a:pt x="34" y="233"/>
                  </a:cubicBezTo>
                  <a:cubicBezTo>
                    <a:pt x="37" y="236"/>
                    <a:pt x="34" y="240"/>
                    <a:pt x="36" y="244"/>
                  </a:cubicBezTo>
                  <a:cubicBezTo>
                    <a:pt x="37" y="246"/>
                    <a:pt x="36" y="248"/>
                    <a:pt x="37" y="249"/>
                  </a:cubicBezTo>
                  <a:cubicBezTo>
                    <a:pt x="38" y="251"/>
                    <a:pt x="38" y="249"/>
                    <a:pt x="39" y="249"/>
                  </a:cubicBezTo>
                  <a:cubicBezTo>
                    <a:pt x="40" y="249"/>
                    <a:pt x="42" y="252"/>
                    <a:pt x="43" y="252"/>
                  </a:cubicBezTo>
                  <a:cubicBezTo>
                    <a:pt x="44" y="256"/>
                    <a:pt x="43" y="266"/>
                    <a:pt x="41" y="270"/>
                  </a:cubicBezTo>
                  <a:cubicBezTo>
                    <a:pt x="33" y="270"/>
                    <a:pt x="35" y="273"/>
                    <a:pt x="35" y="280"/>
                  </a:cubicBezTo>
                  <a:cubicBezTo>
                    <a:pt x="35" y="282"/>
                    <a:pt x="35" y="284"/>
                    <a:pt x="34" y="286"/>
                  </a:cubicBezTo>
                  <a:cubicBezTo>
                    <a:pt x="33" y="289"/>
                    <a:pt x="28" y="289"/>
                    <a:pt x="30" y="293"/>
                  </a:cubicBezTo>
                  <a:cubicBezTo>
                    <a:pt x="32" y="295"/>
                    <a:pt x="33" y="298"/>
                    <a:pt x="35" y="300"/>
                  </a:cubicBezTo>
                  <a:cubicBezTo>
                    <a:pt x="38" y="304"/>
                    <a:pt x="36" y="301"/>
                    <a:pt x="36" y="305"/>
                  </a:cubicBezTo>
                  <a:cubicBezTo>
                    <a:pt x="38" y="313"/>
                    <a:pt x="33" y="317"/>
                    <a:pt x="26" y="320"/>
                  </a:cubicBezTo>
                  <a:cubicBezTo>
                    <a:pt x="25" y="321"/>
                    <a:pt x="24" y="323"/>
                    <a:pt x="22" y="323"/>
                  </a:cubicBezTo>
                  <a:cubicBezTo>
                    <a:pt x="21" y="323"/>
                    <a:pt x="21" y="323"/>
                    <a:pt x="20" y="323"/>
                  </a:cubicBezTo>
                  <a:cubicBezTo>
                    <a:pt x="20" y="323"/>
                    <a:pt x="20" y="323"/>
                    <a:pt x="20" y="323"/>
                  </a:cubicBezTo>
                  <a:cubicBezTo>
                    <a:pt x="19" y="320"/>
                    <a:pt x="15" y="314"/>
                    <a:pt x="13" y="312"/>
                  </a:cubicBezTo>
                  <a:cubicBezTo>
                    <a:pt x="9" y="309"/>
                    <a:pt x="6" y="308"/>
                    <a:pt x="0" y="30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81" y="16"/>
                    <a:pt x="81" y="15"/>
                  </a:cubicBezTo>
                  <a:cubicBezTo>
                    <a:pt x="81" y="13"/>
                    <a:pt x="82" y="11"/>
                    <a:pt x="83" y="11"/>
                  </a:cubicBezTo>
                  <a:cubicBezTo>
                    <a:pt x="83" y="10"/>
                    <a:pt x="88" y="12"/>
                    <a:pt x="88" y="12"/>
                  </a:cubicBezTo>
                  <a:cubicBezTo>
                    <a:pt x="90" y="13"/>
                    <a:pt x="91" y="15"/>
                    <a:pt x="93" y="15"/>
                  </a:cubicBezTo>
                  <a:cubicBezTo>
                    <a:pt x="95" y="14"/>
                    <a:pt x="95" y="14"/>
                    <a:pt x="96" y="12"/>
                  </a:cubicBezTo>
                  <a:cubicBezTo>
                    <a:pt x="98" y="10"/>
                    <a:pt x="96" y="8"/>
                    <a:pt x="98" y="7"/>
                  </a:cubicBezTo>
                  <a:cubicBezTo>
                    <a:pt x="101" y="5"/>
                    <a:pt x="100" y="2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5" y="1"/>
                    <a:pt x="106" y="2"/>
                    <a:pt x="107" y="4"/>
                  </a:cubicBezTo>
                  <a:cubicBezTo>
                    <a:pt x="108" y="6"/>
                    <a:pt x="110" y="6"/>
                    <a:pt x="112" y="6"/>
                  </a:cubicBezTo>
                  <a:cubicBezTo>
                    <a:pt x="115" y="8"/>
                    <a:pt x="116" y="11"/>
                    <a:pt x="119" y="12"/>
                  </a:cubicBezTo>
                  <a:cubicBezTo>
                    <a:pt x="122" y="12"/>
                    <a:pt x="122" y="15"/>
                    <a:pt x="124" y="15"/>
                  </a:cubicBezTo>
                  <a:cubicBezTo>
                    <a:pt x="125" y="15"/>
                    <a:pt x="126" y="13"/>
                    <a:pt x="127" y="14"/>
                  </a:cubicBezTo>
                  <a:cubicBezTo>
                    <a:pt x="130" y="17"/>
                    <a:pt x="129" y="17"/>
                    <a:pt x="133" y="16"/>
                  </a:cubicBezTo>
                  <a:cubicBezTo>
                    <a:pt x="138" y="16"/>
                    <a:pt x="134" y="19"/>
                    <a:pt x="137" y="21"/>
                  </a:cubicBezTo>
                  <a:cubicBezTo>
                    <a:pt x="140" y="21"/>
                    <a:pt x="142" y="20"/>
                    <a:pt x="144" y="22"/>
                  </a:cubicBezTo>
                  <a:cubicBezTo>
                    <a:pt x="146" y="25"/>
                    <a:pt x="151" y="23"/>
                    <a:pt x="152" y="27"/>
                  </a:cubicBezTo>
                  <a:cubicBezTo>
                    <a:pt x="154" y="31"/>
                    <a:pt x="160" y="29"/>
                    <a:pt x="163" y="29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29"/>
                    <a:pt x="162" y="30"/>
                    <a:pt x="162" y="31"/>
                  </a:cubicBezTo>
                  <a:cubicBezTo>
                    <a:pt x="162" y="33"/>
                    <a:pt x="161" y="37"/>
                    <a:pt x="161" y="37"/>
                  </a:cubicBezTo>
                  <a:cubicBezTo>
                    <a:pt x="161" y="37"/>
                    <a:pt x="161" y="37"/>
                    <a:pt x="161" y="37"/>
                  </a:cubicBezTo>
                  <a:cubicBezTo>
                    <a:pt x="161" y="42"/>
                    <a:pt x="156" y="38"/>
                    <a:pt x="160" y="43"/>
                  </a:cubicBezTo>
                  <a:cubicBezTo>
                    <a:pt x="161" y="45"/>
                    <a:pt x="160" y="48"/>
                    <a:pt x="161" y="5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6" name="Freeform 17">
              <a:extLst>
                <a:ext uri="{FF2B5EF4-FFF2-40B4-BE49-F238E27FC236}">
                  <a16:creationId xmlns:a16="http://schemas.microsoft.com/office/drawing/2014/main" id="{3B098159-DB57-47F7-62C0-3DC6C4AF1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2188" y="2987676"/>
              <a:ext cx="1141413" cy="698500"/>
            </a:xfrm>
            <a:custGeom>
              <a:avLst/>
              <a:gdLst>
                <a:gd name="T0" fmla="*/ 135 w 303"/>
                <a:gd name="T1" fmla="*/ 1 h 186"/>
                <a:gd name="T2" fmla="*/ 135 w 303"/>
                <a:gd name="T3" fmla="*/ 13 h 186"/>
                <a:gd name="T4" fmla="*/ 138 w 303"/>
                <a:gd name="T5" fmla="*/ 19 h 186"/>
                <a:gd name="T6" fmla="*/ 150 w 303"/>
                <a:gd name="T7" fmla="*/ 26 h 186"/>
                <a:gd name="T8" fmla="*/ 158 w 303"/>
                <a:gd name="T9" fmla="*/ 31 h 186"/>
                <a:gd name="T10" fmla="*/ 174 w 303"/>
                <a:gd name="T11" fmla="*/ 39 h 186"/>
                <a:gd name="T12" fmla="*/ 192 w 303"/>
                <a:gd name="T13" fmla="*/ 47 h 186"/>
                <a:gd name="T14" fmla="*/ 212 w 303"/>
                <a:gd name="T15" fmla="*/ 49 h 186"/>
                <a:gd name="T16" fmla="*/ 229 w 303"/>
                <a:gd name="T17" fmla="*/ 49 h 186"/>
                <a:gd name="T18" fmla="*/ 242 w 303"/>
                <a:gd name="T19" fmla="*/ 51 h 186"/>
                <a:gd name="T20" fmla="*/ 253 w 303"/>
                <a:gd name="T21" fmla="*/ 54 h 186"/>
                <a:gd name="T22" fmla="*/ 266 w 303"/>
                <a:gd name="T23" fmla="*/ 62 h 186"/>
                <a:gd name="T24" fmla="*/ 274 w 303"/>
                <a:gd name="T25" fmla="*/ 68 h 186"/>
                <a:gd name="T26" fmla="*/ 283 w 303"/>
                <a:gd name="T27" fmla="*/ 72 h 186"/>
                <a:gd name="T28" fmla="*/ 283 w 303"/>
                <a:gd name="T29" fmla="*/ 131 h 186"/>
                <a:gd name="T30" fmla="*/ 303 w 303"/>
                <a:gd name="T31" fmla="*/ 145 h 186"/>
                <a:gd name="T32" fmla="*/ 298 w 303"/>
                <a:gd name="T33" fmla="*/ 147 h 186"/>
                <a:gd name="T34" fmla="*/ 268 w 303"/>
                <a:gd name="T35" fmla="*/ 150 h 186"/>
                <a:gd name="T36" fmla="*/ 256 w 303"/>
                <a:gd name="T37" fmla="*/ 143 h 186"/>
                <a:gd name="T38" fmla="*/ 228 w 303"/>
                <a:gd name="T39" fmla="*/ 134 h 186"/>
                <a:gd name="T40" fmla="*/ 226 w 303"/>
                <a:gd name="T41" fmla="*/ 186 h 186"/>
                <a:gd name="T42" fmla="*/ 6 w 303"/>
                <a:gd name="T43" fmla="*/ 186 h 186"/>
                <a:gd name="T44" fmla="*/ 5 w 303"/>
                <a:gd name="T45" fmla="*/ 182 h 186"/>
                <a:gd name="T46" fmla="*/ 3 w 303"/>
                <a:gd name="T47" fmla="*/ 172 h 186"/>
                <a:gd name="T48" fmla="*/ 2 w 303"/>
                <a:gd name="T49" fmla="*/ 154 h 186"/>
                <a:gd name="T50" fmla="*/ 3 w 303"/>
                <a:gd name="T51" fmla="*/ 144 h 186"/>
                <a:gd name="T52" fmla="*/ 7 w 303"/>
                <a:gd name="T53" fmla="*/ 144 h 186"/>
                <a:gd name="T54" fmla="*/ 29 w 303"/>
                <a:gd name="T55" fmla="*/ 142 h 186"/>
                <a:gd name="T56" fmla="*/ 31 w 303"/>
                <a:gd name="T57" fmla="*/ 130 h 186"/>
                <a:gd name="T58" fmla="*/ 46 w 303"/>
                <a:gd name="T59" fmla="*/ 122 h 186"/>
                <a:gd name="T60" fmla="*/ 58 w 303"/>
                <a:gd name="T61" fmla="*/ 119 h 186"/>
                <a:gd name="T62" fmla="*/ 62 w 303"/>
                <a:gd name="T63" fmla="*/ 110 h 186"/>
                <a:gd name="T64" fmla="*/ 64 w 303"/>
                <a:gd name="T65" fmla="*/ 102 h 186"/>
                <a:gd name="T66" fmla="*/ 77 w 303"/>
                <a:gd name="T67" fmla="*/ 93 h 186"/>
                <a:gd name="T68" fmla="*/ 100 w 303"/>
                <a:gd name="T69" fmla="*/ 74 h 186"/>
                <a:gd name="T70" fmla="*/ 117 w 303"/>
                <a:gd name="T71" fmla="*/ 58 h 186"/>
                <a:gd name="T72" fmla="*/ 123 w 303"/>
                <a:gd name="T73" fmla="*/ 46 h 186"/>
                <a:gd name="T74" fmla="*/ 122 w 303"/>
                <a:gd name="T7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3" h="186">
                  <a:moveTo>
                    <a:pt x="122" y="0"/>
                  </a:moveTo>
                  <a:cubicBezTo>
                    <a:pt x="135" y="1"/>
                    <a:pt x="135" y="1"/>
                    <a:pt x="135" y="1"/>
                  </a:cubicBezTo>
                  <a:cubicBezTo>
                    <a:pt x="136" y="1"/>
                    <a:pt x="138" y="5"/>
                    <a:pt x="139" y="7"/>
                  </a:cubicBezTo>
                  <a:cubicBezTo>
                    <a:pt x="140" y="10"/>
                    <a:pt x="137" y="11"/>
                    <a:pt x="135" y="13"/>
                  </a:cubicBezTo>
                  <a:cubicBezTo>
                    <a:pt x="134" y="14"/>
                    <a:pt x="133" y="17"/>
                    <a:pt x="134" y="18"/>
                  </a:cubicBezTo>
                  <a:cubicBezTo>
                    <a:pt x="135" y="19"/>
                    <a:pt x="137" y="18"/>
                    <a:pt x="138" y="19"/>
                  </a:cubicBezTo>
                  <a:cubicBezTo>
                    <a:pt x="138" y="22"/>
                    <a:pt x="143" y="25"/>
                    <a:pt x="145" y="25"/>
                  </a:cubicBezTo>
                  <a:cubicBezTo>
                    <a:pt x="147" y="26"/>
                    <a:pt x="148" y="26"/>
                    <a:pt x="150" y="26"/>
                  </a:cubicBezTo>
                  <a:cubicBezTo>
                    <a:pt x="154" y="26"/>
                    <a:pt x="155" y="24"/>
                    <a:pt x="156" y="27"/>
                  </a:cubicBezTo>
                  <a:cubicBezTo>
                    <a:pt x="157" y="27"/>
                    <a:pt x="158" y="30"/>
                    <a:pt x="158" y="31"/>
                  </a:cubicBezTo>
                  <a:cubicBezTo>
                    <a:pt x="160" y="32"/>
                    <a:pt x="163" y="36"/>
                    <a:pt x="165" y="35"/>
                  </a:cubicBezTo>
                  <a:cubicBezTo>
                    <a:pt x="168" y="34"/>
                    <a:pt x="171" y="38"/>
                    <a:pt x="174" y="39"/>
                  </a:cubicBezTo>
                  <a:cubicBezTo>
                    <a:pt x="177" y="40"/>
                    <a:pt x="174" y="44"/>
                    <a:pt x="177" y="45"/>
                  </a:cubicBezTo>
                  <a:cubicBezTo>
                    <a:pt x="182" y="48"/>
                    <a:pt x="186" y="48"/>
                    <a:pt x="192" y="47"/>
                  </a:cubicBezTo>
                  <a:cubicBezTo>
                    <a:pt x="196" y="46"/>
                    <a:pt x="199" y="48"/>
                    <a:pt x="204" y="50"/>
                  </a:cubicBezTo>
                  <a:cubicBezTo>
                    <a:pt x="207" y="52"/>
                    <a:pt x="208" y="47"/>
                    <a:pt x="212" y="49"/>
                  </a:cubicBezTo>
                  <a:cubicBezTo>
                    <a:pt x="214" y="50"/>
                    <a:pt x="216" y="53"/>
                    <a:pt x="219" y="51"/>
                  </a:cubicBezTo>
                  <a:cubicBezTo>
                    <a:pt x="220" y="50"/>
                    <a:pt x="227" y="49"/>
                    <a:pt x="229" y="49"/>
                  </a:cubicBezTo>
                  <a:cubicBezTo>
                    <a:pt x="231" y="50"/>
                    <a:pt x="231" y="51"/>
                    <a:pt x="234" y="51"/>
                  </a:cubicBezTo>
                  <a:cubicBezTo>
                    <a:pt x="237" y="50"/>
                    <a:pt x="239" y="50"/>
                    <a:pt x="242" y="51"/>
                  </a:cubicBezTo>
                  <a:cubicBezTo>
                    <a:pt x="244" y="51"/>
                    <a:pt x="247" y="52"/>
                    <a:pt x="249" y="52"/>
                  </a:cubicBezTo>
                  <a:cubicBezTo>
                    <a:pt x="250" y="52"/>
                    <a:pt x="252" y="54"/>
                    <a:pt x="253" y="54"/>
                  </a:cubicBezTo>
                  <a:cubicBezTo>
                    <a:pt x="256" y="56"/>
                    <a:pt x="259" y="55"/>
                    <a:pt x="262" y="58"/>
                  </a:cubicBezTo>
                  <a:cubicBezTo>
                    <a:pt x="263" y="60"/>
                    <a:pt x="264" y="62"/>
                    <a:pt x="266" y="62"/>
                  </a:cubicBezTo>
                  <a:cubicBezTo>
                    <a:pt x="270" y="62"/>
                    <a:pt x="270" y="63"/>
                    <a:pt x="271" y="66"/>
                  </a:cubicBezTo>
                  <a:cubicBezTo>
                    <a:pt x="271" y="67"/>
                    <a:pt x="273" y="67"/>
                    <a:pt x="274" y="68"/>
                  </a:cubicBezTo>
                  <a:cubicBezTo>
                    <a:pt x="276" y="68"/>
                    <a:pt x="277" y="70"/>
                    <a:pt x="278" y="71"/>
                  </a:cubicBezTo>
                  <a:cubicBezTo>
                    <a:pt x="283" y="72"/>
                    <a:pt x="283" y="72"/>
                    <a:pt x="283" y="72"/>
                  </a:cubicBezTo>
                  <a:cubicBezTo>
                    <a:pt x="283" y="72"/>
                    <a:pt x="283" y="72"/>
                    <a:pt x="283" y="72"/>
                  </a:cubicBezTo>
                  <a:cubicBezTo>
                    <a:pt x="283" y="131"/>
                    <a:pt x="283" y="131"/>
                    <a:pt x="283" y="131"/>
                  </a:cubicBezTo>
                  <a:cubicBezTo>
                    <a:pt x="288" y="131"/>
                    <a:pt x="292" y="132"/>
                    <a:pt x="296" y="135"/>
                  </a:cubicBezTo>
                  <a:cubicBezTo>
                    <a:pt x="298" y="137"/>
                    <a:pt x="302" y="142"/>
                    <a:pt x="303" y="145"/>
                  </a:cubicBezTo>
                  <a:cubicBezTo>
                    <a:pt x="303" y="145"/>
                    <a:pt x="303" y="145"/>
                    <a:pt x="303" y="145"/>
                  </a:cubicBezTo>
                  <a:cubicBezTo>
                    <a:pt x="301" y="145"/>
                    <a:pt x="301" y="145"/>
                    <a:pt x="298" y="147"/>
                  </a:cubicBezTo>
                  <a:cubicBezTo>
                    <a:pt x="293" y="151"/>
                    <a:pt x="287" y="150"/>
                    <a:pt x="281" y="150"/>
                  </a:cubicBezTo>
                  <a:cubicBezTo>
                    <a:pt x="278" y="151"/>
                    <a:pt x="271" y="151"/>
                    <a:pt x="268" y="150"/>
                  </a:cubicBezTo>
                  <a:cubicBezTo>
                    <a:pt x="267" y="150"/>
                    <a:pt x="261" y="146"/>
                    <a:pt x="260" y="144"/>
                  </a:cubicBezTo>
                  <a:cubicBezTo>
                    <a:pt x="260" y="144"/>
                    <a:pt x="257" y="144"/>
                    <a:pt x="256" y="143"/>
                  </a:cubicBezTo>
                  <a:cubicBezTo>
                    <a:pt x="252" y="139"/>
                    <a:pt x="245" y="137"/>
                    <a:pt x="239" y="135"/>
                  </a:cubicBezTo>
                  <a:cubicBezTo>
                    <a:pt x="233" y="133"/>
                    <a:pt x="235" y="128"/>
                    <a:pt x="228" y="134"/>
                  </a:cubicBezTo>
                  <a:cubicBezTo>
                    <a:pt x="212" y="145"/>
                    <a:pt x="235" y="169"/>
                    <a:pt x="227" y="183"/>
                  </a:cubicBezTo>
                  <a:cubicBezTo>
                    <a:pt x="227" y="184"/>
                    <a:pt x="226" y="185"/>
                    <a:pt x="226" y="186"/>
                  </a:cubicBezTo>
                  <a:cubicBezTo>
                    <a:pt x="226" y="186"/>
                    <a:pt x="226" y="186"/>
                    <a:pt x="226" y="186"/>
                  </a:cubicBezTo>
                  <a:cubicBezTo>
                    <a:pt x="6" y="186"/>
                    <a:pt x="6" y="186"/>
                    <a:pt x="6" y="186"/>
                  </a:cubicBezTo>
                  <a:cubicBezTo>
                    <a:pt x="6" y="186"/>
                    <a:pt x="6" y="186"/>
                    <a:pt x="6" y="186"/>
                  </a:cubicBezTo>
                  <a:cubicBezTo>
                    <a:pt x="6" y="185"/>
                    <a:pt x="5" y="183"/>
                    <a:pt x="5" y="182"/>
                  </a:cubicBezTo>
                  <a:cubicBezTo>
                    <a:pt x="5" y="181"/>
                    <a:pt x="5" y="178"/>
                    <a:pt x="5" y="176"/>
                  </a:cubicBezTo>
                  <a:cubicBezTo>
                    <a:pt x="5" y="175"/>
                    <a:pt x="4" y="173"/>
                    <a:pt x="3" y="172"/>
                  </a:cubicBezTo>
                  <a:cubicBezTo>
                    <a:pt x="1" y="169"/>
                    <a:pt x="4" y="168"/>
                    <a:pt x="3" y="165"/>
                  </a:cubicBezTo>
                  <a:cubicBezTo>
                    <a:pt x="3" y="162"/>
                    <a:pt x="0" y="156"/>
                    <a:pt x="2" y="154"/>
                  </a:cubicBezTo>
                  <a:cubicBezTo>
                    <a:pt x="3" y="153"/>
                    <a:pt x="2" y="150"/>
                    <a:pt x="2" y="148"/>
                  </a:cubicBezTo>
                  <a:cubicBezTo>
                    <a:pt x="3" y="147"/>
                    <a:pt x="3" y="146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11" y="144"/>
                    <a:pt x="14" y="145"/>
                    <a:pt x="18" y="146"/>
                  </a:cubicBezTo>
                  <a:cubicBezTo>
                    <a:pt x="22" y="149"/>
                    <a:pt x="25" y="146"/>
                    <a:pt x="29" y="142"/>
                  </a:cubicBezTo>
                  <a:cubicBezTo>
                    <a:pt x="31" y="141"/>
                    <a:pt x="28" y="136"/>
                    <a:pt x="28" y="134"/>
                  </a:cubicBezTo>
                  <a:cubicBezTo>
                    <a:pt x="27" y="130"/>
                    <a:pt x="30" y="132"/>
                    <a:pt x="31" y="130"/>
                  </a:cubicBezTo>
                  <a:cubicBezTo>
                    <a:pt x="34" y="125"/>
                    <a:pt x="38" y="127"/>
                    <a:pt x="41" y="125"/>
                  </a:cubicBezTo>
                  <a:cubicBezTo>
                    <a:pt x="43" y="125"/>
                    <a:pt x="45" y="122"/>
                    <a:pt x="46" y="122"/>
                  </a:cubicBezTo>
                  <a:cubicBezTo>
                    <a:pt x="48" y="122"/>
                    <a:pt x="48" y="123"/>
                    <a:pt x="51" y="123"/>
                  </a:cubicBezTo>
                  <a:cubicBezTo>
                    <a:pt x="53" y="122"/>
                    <a:pt x="58" y="122"/>
                    <a:pt x="58" y="119"/>
                  </a:cubicBezTo>
                  <a:cubicBezTo>
                    <a:pt x="58" y="118"/>
                    <a:pt x="62" y="117"/>
                    <a:pt x="63" y="115"/>
                  </a:cubicBezTo>
                  <a:cubicBezTo>
                    <a:pt x="63" y="113"/>
                    <a:pt x="62" y="112"/>
                    <a:pt x="62" y="110"/>
                  </a:cubicBezTo>
                  <a:cubicBezTo>
                    <a:pt x="62" y="109"/>
                    <a:pt x="65" y="109"/>
                    <a:pt x="66" y="107"/>
                  </a:cubicBezTo>
                  <a:cubicBezTo>
                    <a:pt x="67" y="107"/>
                    <a:pt x="65" y="103"/>
                    <a:pt x="64" y="102"/>
                  </a:cubicBezTo>
                  <a:cubicBezTo>
                    <a:pt x="64" y="98"/>
                    <a:pt x="66" y="99"/>
                    <a:pt x="68" y="97"/>
                  </a:cubicBezTo>
                  <a:cubicBezTo>
                    <a:pt x="71" y="95"/>
                    <a:pt x="74" y="93"/>
                    <a:pt x="77" y="93"/>
                  </a:cubicBezTo>
                  <a:cubicBezTo>
                    <a:pt x="80" y="93"/>
                    <a:pt x="83" y="91"/>
                    <a:pt x="84" y="88"/>
                  </a:cubicBezTo>
                  <a:cubicBezTo>
                    <a:pt x="88" y="82"/>
                    <a:pt x="99" y="80"/>
                    <a:pt x="100" y="74"/>
                  </a:cubicBezTo>
                  <a:cubicBezTo>
                    <a:pt x="102" y="69"/>
                    <a:pt x="107" y="69"/>
                    <a:pt x="109" y="65"/>
                  </a:cubicBezTo>
                  <a:cubicBezTo>
                    <a:pt x="110" y="63"/>
                    <a:pt x="115" y="59"/>
                    <a:pt x="117" y="58"/>
                  </a:cubicBezTo>
                  <a:cubicBezTo>
                    <a:pt x="119" y="57"/>
                    <a:pt x="128" y="58"/>
                    <a:pt x="129" y="55"/>
                  </a:cubicBezTo>
                  <a:cubicBezTo>
                    <a:pt x="131" y="51"/>
                    <a:pt x="126" y="47"/>
                    <a:pt x="123" y="46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0"/>
                    <a:pt x="122" y="0"/>
                    <a:pt x="122" y="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7" name="Freeform 18">
              <a:extLst>
                <a:ext uri="{FF2B5EF4-FFF2-40B4-BE49-F238E27FC236}">
                  <a16:creationId xmlns:a16="http://schemas.microsoft.com/office/drawing/2014/main" id="{277EFA45-52A2-4F6F-377B-CFBEDE9EB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075" y="2754313"/>
              <a:ext cx="496888" cy="793750"/>
            </a:xfrm>
            <a:custGeom>
              <a:avLst/>
              <a:gdLst>
                <a:gd name="T0" fmla="*/ 8 w 132"/>
                <a:gd name="T1" fmla="*/ 206 h 211"/>
                <a:gd name="T2" fmla="*/ 31 w 132"/>
                <a:gd name="T3" fmla="*/ 205 h 211"/>
                <a:gd name="T4" fmla="*/ 33 w 132"/>
                <a:gd name="T5" fmla="*/ 192 h 211"/>
                <a:gd name="T6" fmla="*/ 47 w 132"/>
                <a:gd name="T7" fmla="*/ 184 h 211"/>
                <a:gd name="T8" fmla="*/ 59 w 132"/>
                <a:gd name="T9" fmla="*/ 181 h 211"/>
                <a:gd name="T10" fmla="*/ 63 w 132"/>
                <a:gd name="T11" fmla="*/ 172 h 211"/>
                <a:gd name="T12" fmla="*/ 65 w 132"/>
                <a:gd name="T13" fmla="*/ 164 h 211"/>
                <a:gd name="T14" fmla="*/ 78 w 132"/>
                <a:gd name="T15" fmla="*/ 155 h 211"/>
                <a:gd name="T16" fmla="*/ 102 w 132"/>
                <a:gd name="T17" fmla="*/ 136 h 211"/>
                <a:gd name="T18" fmla="*/ 119 w 132"/>
                <a:gd name="T19" fmla="*/ 119 h 211"/>
                <a:gd name="T20" fmla="*/ 125 w 132"/>
                <a:gd name="T21" fmla="*/ 107 h 211"/>
                <a:gd name="T22" fmla="*/ 124 w 132"/>
                <a:gd name="T23" fmla="*/ 61 h 211"/>
                <a:gd name="T24" fmla="*/ 122 w 132"/>
                <a:gd name="T25" fmla="*/ 59 h 211"/>
                <a:gd name="T26" fmla="*/ 115 w 132"/>
                <a:gd name="T27" fmla="*/ 55 h 211"/>
                <a:gd name="T28" fmla="*/ 104 w 132"/>
                <a:gd name="T29" fmla="*/ 52 h 211"/>
                <a:gd name="T30" fmla="*/ 97 w 132"/>
                <a:gd name="T31" fmla="*/ 46 h 211"/>
                <a:gd name="T32" fmla="*/ 73 w 132"/>
                <a:gd name="T33" fmla="*/ 37 h 211"/>
                <a:gd name="T34" fmla="*/ 65 w 132"/>
                <a:gd name="T35" fmla="*/ 23 h 211"/>
                <a:gd name="T36" fmla="*/ 58 w 132"/>
                <a:gd name="T37" fmla="*/ 12 h 211"/>
                <a:gd name="T38" fmla="*/ 57 w 132"/>
                <a:gd name="T39" fmla="*/ 8 h 211"/>
                <a:gd name="T40" fmla="*/ 53 w 132"/>
                <a:gd name="T41" fmla="*/ 3 h 211"/>
                <a:gd name="T42" fmla="*/ 51 w 132"/>
                <a:gd name="T43" fmla="*/ 0 h 211"/>
                <a:gd name="T44" fmla="*/ 45 w 132"/>
                <a:gd name="T45" fmla="*/ 3 h 211"/>
                <a:gd name="T46" fmla="*/ 38 w 132"/>
                <a:gd name="T47" fmla="*/ 11 h 211"/>
                <a:gd name="T48" fmla="*/ 35 w 132"/>
                <a:gd name="T49" fmla="*/ 15 h 211"/>
                <a:gd name="T50" fmla="*/ 31 w 132"/>
                <a:gd name="T51" fmla="*/ 23 h 211"/>
                <a:gd name="T52" fmla="*/ 28 w 132"/>
                <a:gd name="T53" fmla="*/ 31 h 211"/>
                <a:gd name="T54" fmla="*/ 27 w 132"/>
                <a:gd name="T55" fmla="*/ 44 h 211"/>
                <a:gd name="T56" fmla="*/ 27 w 132"/>
                <a:gd name="T57" fmla="*/ 63 h 211"/>
                <a:gd name="T58" fmla="*/ 33 w 132"/>
                <a:gd name="T59" fmla="*/ 95 h 211"/>
                <a:gd name="T60" fmla="*/ 36 w 132"/>
                <a:gd name="T61" fmla="*/ 104 h 211"/>
                <a:gd name="T62" fmla="*/ 29 w 132"/>
                <a:gd name="T63" fmla="*/ 110 h 211"/>
                <a:gd name="T64" fmla="*/ 17 w 132"/>
                <a:gd name="T65" fmla="*/ 135 h 211"/>
                <a:gd name="T66" fmla="*/ 14 w 132"/>
                <a:gd name="T67" fmla="*/ 146 h 211"/>
                <a:gd name="T68" fmla="*/ 9 w 132"/>
                <a:gd name="T69" fmla="*/ 151 h 211"/>
                <a:gd name="T70" fmla="*/ 10 w 132"/>
                <a:gd name="T71" fmla="*/ 164 h 211"/>
                <a:gd name="T72" fmla="*/ 5 w 132"/>
                <a:gd name="T73" fmla="*/ 173 h 211"/>
                <a:gd name="T74" fmla="*/ 5 w 132"/>
                <a:gd name="T75" fmla="*/ 179 h 211"/>
                <a:gd name="T76" fmla="*/ 3 w 132"/>
                <a:gd name="T77" fmla="*/ 186 h 211"/>
                <a:gd name="T78" fmla="*/ 3 w 132"/>
                <a:gd name="T79" fmla="*/ 20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" h="211">
                  <a:moveTo>
                    <a:pt x="4" y="206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12" y="206"/>
                    <a:pt x="15" y="207"/>
                    <a:pt x="19" y="208"/>
                  </a:cubicBezTo>
                  <a:cubicBezTo>
                    <a:pt x="24" y="211"/>
                    <a:pt x="27" y="208"/>
                    <a:pt x="31" y="205"/>
                  </a:cubicBezTo>
                  <a:cubicBezTo>
                    <a:pt x="32" y="203"/>
                    <a:pt x="30" y="199"/>
                    <a:pt x="29" y="196"/>
                  </a:cubicBezTo>
                  <a:cubicBezTo>
                    <a:pt x="28" y="192"/>
                    <a:pt x="32" y="194"/>
                    <a:pt x="33" y="192"/>
                  </a:cubicBezTo>
                  <a:cubicBezTo>
                    <a:pt x="35" y="187"/>
                    <a:pt x="39" y="189"/>
                    <a:pt x="43" y="187"/>
                  </a:cubicBezTo>
                  <a:cubicBezTo>
                    <a:pt x="44" y="187"/>
                    <a:pt x="46" y="184"/>
                    <a:pt x="47" y="184"/>
                  </a:cubicBezTo>
                  <a:cubicBezTo>
                    <a:pt x="49" y="184"/>
                    <a:pt x="49" y="185"/>
                    <a:pt x="52" y="185"/>
                  </a:cubicBezTo>
                  <a:cubicBezTo>
                    <a:pt x="54" y="184"/>
                    <a:pt x="59" y="184"/>
                    <a:pt x="59" y="181"/>
                  </a:cubicBezTo>
                  <a:cubicBezTo>
                    <a:pt x="59" y="180"/>
                    <a:pt x="63" y="179"/>
                    <a:pt x="64" y="177"/>
                  </a:cubicBezTo>
                  <a:cubicBezTo>
                    <a:pt x="64" y="175"/>
                    <a:pt x="63" y="174"/>
                    <a:pt x="63" y="172"/>
                  </a:cubicBezTo>
                  <a:cubicBezTo>
                    <a:pt x="63" y="170"/>
                    <a:pt x="66" y="170"/>
                    <a:pt x="67" y="169"/>
                  </a:cubicBezTo>
                  <a:cubicBezTo>
                    <a:pt x="68" y="169"/>
                    <a:pt x="66" y="165"/>
                    <a:pt x="65" y="164"/>
                  </a:cubicBezTo>
                  <a:cubicBezTo>
                    <a:pt x="65" y="160"/>
                    <a:pt x="67" y="161"/>
                    <a:pt x="69" y="159"/>
                  </a:cubicBezTo>
                  <a:cubicBezTo>
                    <a:pt x="72" y="157"/>
                    <a:pt x="75" y="155"/>
                    <a:pt x="78" y="155"/>
                  </a:cubicBezTo>
                  <a:cubicBezTo>
                    <a:pt x="81" y="155"/>
                    <a:pt x="85" y="153"/>
                    <a:pt x="86" y="149"/>
                  </a:cubicBezTo>
                  <a:cubicBezTo>
                    <a:pt x="89" y="143"/>
                    <a:pt x="100" y="141"/>
                    <a:pt x="102" y="136"/>
                  </a:cubicBezTo>
                  <a:cubicBezTo>
                    <a:pt x="104" y="131"/>
                    <a:pt x="108" y="131"/>
                    <a:pt x="110" y="127"/>
                  </a:cubicBezTo>
                  <a:cubicBezTo>
                    <a:pt x="111" y="124"/>
                    <a:pt x="116" y="121"/>
                    <a:pt x="119" y="119"/>
                  </a:cubicBezTo>
                  <a:cubicBezTo>
                    <a:pt x="121" y="118"/>
                    <a:pt x="130" y="119"/>
                    <a:pt x="131" y="117"/>
                  </a:cubicBezTo>
                  <a:cubicBezTo>
                    <a:pt x="132" y="113"/>
                    <a:pt x="127" y="109"/>
                    <a:pt x="125" y="107"/>
                  </a:cubicBezTo>
                  <a:cubicBezTo>
                    <a:pt x="124" y="106"/>
                    <a:pt x="124" y="106"/>
                    <a:pt x="124" y="106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1" y="59"/>
                    <a:pt x="117" y="59"/>
                    <a:pt x="117" y="58"/>
                  </a:cubicBezTo>
                  <a:cubicBezTo>
                    <a:pt x="116" y="57"/>
                    <a:pt x="116" y="56"/>
                    <a:pt x="115" y="55"/>
                  </a:cubicBezTo>
                  <a:cubicBezTo>
                    <a:pt x="112" y="53"/>
                    <a:pt x="110" y="58"/>
                    <a:pt x="108" y="53"/>
                  </a:cubicBezTo>
                  <a:cubicBezTo>
                    <a:pt x="107" y="50"/>
                    <a:pt x="105" y="52"/>
                    <a:pt x="104" y="52"/>
                  </a:cubicBezTo>
                  <a:cubicBezTo>
                    <a:pt x="103" y="52"/>
                    <a:pt x="102" y="51"/>
                    <a:pt x="101" y="51"/>
                  </a:cubicBezTo>
                  <a:cubicBezTo>
                    <a:pt x="98" y="50"/>
                    <a:pt x="97" y="50"/>
                    <a:pt x="97" y="46"/>
                  </a:cubicBezTo>
                  <a:cubicBezTo>
                    <a:pt x="93" y="45"/>
                    <a:pt x="88" y="42"/>
                    <a:pt x="85" y="42"/>
                  </a:cubicBezTo>
                  <a:cubicBezTo>
                    <a:pt x="79" y="43"/>
                    <a:pt x="75" y="43"/>
                    <a:pt x="73" y="37"/>
                  </a:cubicBezTo>
                  <a:cubicBezTo>
                    <a:pt x="73" y="34"/>
                    <a:pt x="74" y="29"/>
                    <a:pt x="71" y="29"/>
                  </a:cubicBezTo>
                  <a:cubicBezTo>
                    <a:pt x="66" y="29"/>
                    <a:pt x="68" y="26"/>
                    <a:pt x="65" y="23"/>
                  </a:cubicBezTo>
                  <a:cubicBezTo>
                    <a:pt x="64" y="22"/>
                    <a:pt x="63" y="20"/>
                    <a:pt x="61" y="19"/>
                  </a:cubicBezTo>
                  <a:cubicBezTo>
                    <a:pt x="59" y="16"/>
                    <a:pt x="58" y="15"/>
                    <a:pt x="58" y="12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8"/>
                    <a:pt x="54" y="9"/>
                    <a:pt x="53" y="8"/>
                  </a:cubicBezTo>
                  <a:cubicBezTo>
                    <a:pt x="53" y="8"/>
                    <a:pt x="53" y="4"/>
                    <a:pt x="53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0" y="5"/>
                    <a:pt x="47" y="0"/>
                    <a:pt x="46" y="0"/>
                  </a:cubicBezTo>
                  <a:cubicBezTo>
                    <a:pt x="46" y="1"/>
                    <a:pt x="45" y="2"/>
                    <a:pt x="45" y="3"/>
                  </a:cubicBezTo>
                  <a:cubicBezTo>
                    <a:pt x="44" y="5"/>
                    <a:pt x="44" y="3"/>
                    <a:pt x="43" y="6"/>
                  </a:cubicBezTo>
                  <a:cubicBezTo>
                    <a:pt x="42" y="10"/>
                    <a:pt x="44" y="14"/>
                    <a:pt x="38" y="11"/>
                  </a:cubicBezTo>
                  <a:cubicBezTo>
                    <a:pt x="36" y="10"/>
                    <a:pt x="37" y="12"/>
                    <a:pt x="37" y="13"/>
                  </a:cubicBezTo>
                  <a:cubicBezTo>
                    <a:pt x="37" y="14"/>
                    <a:pt x="36" y="15"/>
                    <a:pt x="35" y="15"/>
                  </a:cubicBezTo>
                  <a:cubicBezTo>
                    <a:pt x="32" y="16"/>
                    <a:pt x="30" y="17"/>
                    <a:pt x="31" y="20"/>
                  </a:cubicBezTo>
                  <a:cubicBezTo>
                    <a:pt x="31" y="21"/>
                    <a:pt x="33" y="22"/>
                    <a:pt x="31" y="23"/>
                  </a:cubicBezTo>
                  <a:cubicBezTo>
                    <a:pt x="30" y="25"/>
                    <a:pt x="28" y="21"/>
                    <a:pt x="28" y="26"/>
                  </a:cubicBezTo>
                  <a:cubicBezTo>
                    <a:pt x="28" y="27"/>
                    <a:pt x="27" y="30"/>
                    <a:pt x="28" y="31"/>
                  </a:cubicBezTo>
                  <a:cubicBezTo>
                    <a:pt x="28" y="32"/>
                    <a:pt x="29" y="34"/>
                    <a:pt x="28" y="34"/>
                  </a:cubicBezTo>
                  <a:cubicBezTo>
                    <a:pt x="24" y="35"/>
                    <a:pt x="30" y="41"/>
                    <a:pt x="27" y="44"/>
                  </a:cubicBezTo>
                  <a:cubicBezTo>
                    <a:pt x="26" y="47"/>
                    <a:pt x="23" y="49"/>
                    <a:pt x="26" y="52"/>
                  </a:cubicBezTo>
                  <a:cubicBezTo>
                    <a:pt x="29" y="55"/>
                    <a:pt x="28" y="60"/>
                    <a:pt x="27" y="63"/>
                  </a:cubicBezTo>
                  <a:cubicBezTo>
                    <a:pt x="25" y="68"/>
                    <a:pt x="28" y="74"/>
                    <a:pt x="30" y="78"/>
                  </a:cubicBezTo>
                  <a:cubicBezTo>
                    <a:pt x="33" y="83"/>
                    <a:pt x="32" y="90"/>
                    <a:pt x="33" y="95"/>
                  </a:cubicBezTo>
                  <a:cubicBezTo>
                    <a:pt x="34" y="97"/>
                    <a:pt x="34" y="98"/>
                    <a:pt x="36" y="99"/>
                  </a:cubicBezTo>
                  <a:cubicBezTo>
                    <a:pt x="38" y="101"/>
                    <a:pt x="38" y="103"/>
                    <a:pt x="36" y="104"/>
                  </a:cubicBezTo>
                  <a:cubicBezTo>
                    <a:pt x="34" y="105"/>
                    <a:pt x="36" y="107"/>
                    <a:pt x="35" y="108"/>
                  </a:cubicBezTo>
                  <a:cubicBezTo>
                    <a:pt x="33" y="110"/>
                    <a:pt x="31" y="109"/>
                    <a:pt x="29" y="110"/>
                  </a:cubicBezTo>
                  <a:cubicBezTo>
                    <a:pt x="25" y="111"/>
                    <a:pt x="15" y="115"/>
                    <a:pt x="19" y="120"/>
                  </a:cubicBezTo>
                  <a:cubicBezTo>
                    <a:pt x="20" y="122"/>
                    <a:pt x="21" y="134"/>
                    <a:pt x="17" y="135"/>
                  </a:cubicBezTo>
                  <a:cubicBezTo>
                    <a:pt x="16" y="138"/>
                    <a:pt x="18" y="138"/>
                    <a:pt x="15" y="139"/>
                  </a:cubicBezTo>
                  <a:cubicBezTo>
                    <a:pt x="13" y="140"/>
                    <a:pt x="18" y="145"/>
                    <a:pt x="14" y="146"/>
                  </a:cubicBezTo>
                  <a:cubicBezTo>
                    <a:pt x="12" y="146"/>
                    <a:pt x="12" y="141"/>
                    <a:pt x="9" y="144"/>
                  </a:cubicBezTo>
                  <a:cubicBezTo>
                    <a:pt x="9" y="145"/>
                    <a:pt x="10" y="149"/>
                    <a:pt x="9" y="151"/>
                  </a:cubicBezTo>
                  <a:cubicBezTo>
                    <a:pt x="7" y="156"/>
                    <a:pt x="13" y="155"/>
                    <a:pt x="12" y="159"/>
                  </a:cubicBezTo>
                  <a:cubicBezTo>
                    <a:pt x="11" y="161"/>
                    <a:pt x="10" y="162"/>
                    <a:pt x="10" y="164"/>
                  </a:cubicBezTo>
                  <a:cubicBezTo>
                    <a:pt x="11" y="170"/>
                    <a:pt x="3" y="162"/>
                    <a:pt x="5" y="170"/>
                  </a:cubicBezTo>
                  <a:cubicBezTo>
                    <a:pt x="5" y="171"/>
                    <a:pt x="3" y="172"/>
                    <a:pt x="5" y="173"/>
                  </a:cubicBezTo>
                  <a:cubicBezTo>
                    <a:pt x="8" y="175"/>
                    <a:pt x="12" y="174"/>
                    <a:pt x="10" y="179"/>
                  </a:cubicBezTo>
                  <a:cubicBezTo>
                    <a:pt x="9" y="181"/>
                    <a:pt x="7" y="179"/>
                    <a:pt x="5" y="179"/>
                  </a:cubicBezTo>
                  <a:cubicBezTo>
                    <a:pt x="4" y="180"/>
                    <a:pt x="4" y="182"/>
                    <a:pt x="3" y="183"/>
                  </a:cubicBezTo>
                  <a:cubicBezTo>
                    <a:pt x="3" y="185"/>
                    <a:pt x="2" y="185"/>
                    <a:pt x="3" y="186"/>
                  </a:cubicBezTo>
                  <a:cubicBezTo>
                    <a:pt x="4" y="187"/>
                    <a:pt x="3" y="190"/>
                    <a:pt x="2" y="191"/>
                  </a:cubicBezTo>
                  <a:cubicBezTo>
                    <a:pt x="0" y="193"/>
                    <a:pt x="3" y="197"/>
                    <a:pt x="3" y="201"/>
                  </a:cubicBezTo>
                  <a:cubicBezTo>
                    <a:pt x="3" y="203"/>
                    <a:pt x="3" y="205"/>
                    <a:pt x="4" y="206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8" name="Freeform 19">
              <a:extLst>
                <a:ext uri="{FF2B5EF4-FFF2-40B4-BE49-F238E27FC236}">
                  <a16:creationId xmlns:a16="http://schemas.microsoft.com/office/drawing/2014/main" id="{7F5DC26C-CE0D-01F7-37CE-B9F581CED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4700" y="4378326"/>
              <a:ext cx="1001713" cy="1209675"/>
            </a:xfrm>
            <a:custGeom>
              <a:avLst/>
              <a:gdLst>
                <a:gd name="T0" fmla="*/ 202 w 266"/>
                <a:gd name="T1" fmla="*/ 0 h 322"/>
                <a:gd name="T2" fmla="*/ 201 w 266"/>
                <a:gd name="T3" fmla="*/ 4 h 322"/>
                <a:gd name="T4" fmla="*/ 208 w 266"/>
                <a:gd name="T5" fmla="*/ 27 h 322"/>
                <a:gd name="T6" fmla="*/ 225 w 266"/>
                <a:gd name="T7" fmla="*/ 42 h 322"/>
                <a:gd name="T8" fmla="*/ 238 w 266"/>
                <a:gd name="T9" fmla="*/ 50 h 322"/>
                <a:gd name="T10" fmla="*/ 258 w 266"/>
                <a:gd name="T11" fmla="*/ 53 h 322"/>
                <a:gd name="T12" fmla="*/ 260 w 266"/>
                <a:gd name="T13" fmla="*/ 82 h 322"/>
                <a:gd name="T14" fmla="*/ 247 w 266"/>
                <a:gd name="T15" fmla="*/ 88 h 322"/>
                <a:gd name="T16" fmla="*/ 255 w 266"/>
                <a:gd name="T17" fmla="*/ 86 h 322"/>
                <a:gd name="T18" fmla="*/ 261 w 266"/>
                <a:gd name="T19" fmla="*/ 93 h 322"/>
                <a:gd name="T20" fmla="*/ 256 w 266"/>
                <a:gd name="T21" fmla="*/ 96 h 322"/>
                <a:gd name="T22" fmla="*/ 257 w 266"/>
                <a:gd name="T23" fmla="*/ 102 h 322"/>
                <a:gd name="T24" fmla="*/ 249 w 266"/>
                <a:gd name="T25" fmla="*/ 103 h 322"/>
                <a:gd name="T26" fmla="*/ 240 w 266"/>
                <a:gd name="T27" fmla="*/ 114 h 322"/>
                <a:gd name="T28" fmla="*/ 222 w 266"/>
                <a:gd name="T29" fmla="*/ 126 h 322"/>
                <a:gd name="T30" fmla="*/ 210 w 266"/>
                <a:gd name="T31" fmla="*/ 138 h 322"/>
                <a:gd name="T32" fmla="*/ 198 w 266"/>
                <a:gd name="T33" fmla="*/ 158 h 322"/>
                <a:gd name="T34" fmla="*/ 201 w 266"/>
                <a:gd name="T35" fmla="*/ 159 h 322"/>
                <a:gd name="T36" fmla="*/ 198 w 266"/>
                <a:gd name="T37" fmla="*/ 171 h 322"/>
                <a:gd name="T38" fmla="*/ 178 w 266"/>
                <a:gd name="T39" fmla="*/ 203 h 322"/>
                <a:gd name="T40" fmla="*/ 164 w 266"/>
                <a:gd name="T41" fmla="*/ 195 h 322"/>
                <a:gd name="T42" fmla="*/ 169 w 266"/>
                <a:gd name="T43" fmla="*/ 197 h 322"/>
                <a:gd name="T44" fmla="*/ 176 w 266"/>
                <a:gd name="T45" fmla="*/ 205 h 322"/>
                <a:gd name="T46" fmla="*/ 151 w 266"/>
                <a:gd name="T47" fmla="*/ 238 h 322"/>
                <a:gd name="T48" fmla="*/ 142 w 266"/>
                <a:gd name="T49" fmla="*/ 252 h 322"/>
                <a:gd name="T50" fmla="*/ 150 w 266"/>
                <a:gd name="T51" fmla="*/ 248 h 322"/>
                <a:gd name="T52" fmla="*/ 154 w 266"/>
                <a:gd name="T53" fmla="*/ 274 h 322"/>
                <a:gd name="T54" fmla="*/ 150 w 266"/>
                <a:gd name="T55" fmla="*/ 285 h 322"/>
                <a:gd name="T56" fmla="*/ 159 w 266"/>
                <a:gd name="T57" fmla="*/ 290 h 322"/>
                <a:gd name="T58" fmla="*/ 164 w 266"/>
                <a:gd name="T59" fmla="*/ 300 h 322"/>
                <a:gd name="T60" fmla="*/ 173 w 266"/>
                <a:gd name="T61" fmla="*/ 315 h 322"/>
                <a:gd name="T62" fmla="*/ 175 w 266"/>
                <a:gd name="T63" fmla="*/ 322 h 322"/>
                <a:gd name="T64" fmla="*/ 157 w 266"/>
                <a:gd name="T65" fmla="*/ 313 h 322"/>
                <a:gd name="T66" fmla="*/ 138 w 266"/>
                <a:gd name="T67" fmla="*/ 309 h 322"/>
                <a:gd name="T68" fmla="*/ 58 w 266"/>
                <a:gd name="T69" fmla="*/ 302 h 322"/>
                <a:gd name="T70" fmla="*/ 56 w 266"/>
                <a:gd name="T71" fmla="*/ 294 h 322"/>
                <a:gd name="T72" fmla="*/ 46 w 266"/>
                <a:gd name="T73" fmla="*/ 281 h 322"/>
                <a:gd name="T74" fmla="*/ 44 w 266"/>
                <a:gd name="T75" fmla="*/ 273 h 322"/>
                <a:gd name="T76" fmla="*/ 44 w 266"/>
                <a:gd name="T77" fmla="*/ 258 h 322"/>
                <a:gd name="T78" fmla="*/ 46 w 266"/>
                <a:gd name="T79" fmla="*/ 240 h 322"/>
                <a:gd name="T80" fmla="*/ 35 w 266"/>
                <a:gd name="T81" fmla="*/ 230 h 322"/>
                <a:gd name="T82" fmla="*/ 25 w 266"/>
                <a:gd name="T83" fmla="*/ 234 h 322"/>
                <a:gd name="T84" fmla="*/ 14 w 266"/>
                <a:gd name="T85" fmla="*/ 226 h 322"/>
                <a:gd name="T86" fmla="*/ 8 w 266"/>
                <a:gd name="T87" fmla="*/ 212 h 322"/>
                <a:gd name="T88" fmla="*/ 6 w 266"/>
                <a:gd name="T89" fmla="*/ 198 h 322"/>
                <a:gd name="T90" fmla="*/ 5 w 266"/>
                <a:gd name="T91" fmla="*/ 179 h 322"/>
                <a:gd name="T92" fmla="*/ 4 w 266"/>
                <a:gd name="T93" fmla="*/ 167 h 322"/>
                <a:gd name="T94" fmla="*/ 17 w 266"/>
                <a:gd name="T95" fmla="*/ 159 h 322"/>
                <a:gd name="T96" fmla="*/ 26 w 266"/>
                <a:gd name="T97" fmla="*/ 145 h 322"/>
                <a:gd name="T98" fmla="*/ 35 w 266"/>
                <a:gd name="T99" fmla="*/ 139 h 322"/>
                <a:gd name="T100" fmla="*/ 36 w 266"/>
                <a:gd name="T101" fmla="*/ 121 h 322"/>
                <a:gd name="T102" fmla="*/ 43 w 266"/>
                <a:gd name="T103" fmla="*/ 116 h 322"/>
                <a:gd name="T104" fmla="*/ 44 w 266"/>
                <a:gd name="T105" fmla="*/ 100 h 322"/>
                <a:gd name="T106" fmla="*/ 37 w 266"/>
                <a:gd name="T107" fmla="*/ 92 h 322"/>
                <a:gd name="T108" fmla="*/ 39 w 266"/>
                <a:gd name="T109" fmla="*/ 87 h 322"/>
                <a:gd name="T110" fmla="*/ 46 w 266"/>
                <a:gd name="T111" fmla="*/ 75 h 322"/>
                <a:gd name="T112" fmla="*/ 54 w 266"/>
                <a:gd name="T113" fmla="*/ 64 h 322"/>
                <a:gd name="T114" fmla="*/ 59 w 266"/>
                <a:gd name="T115" fmla="*/ 61 h 322"/>
                <a:gd name="T116" fmla="*/ 59 w 266"/>
                <a:gd name="T117" fmla="*/ 47 h 322"/>
                <a:gd name="T118" fmla="*/ 67 w 266"/>
                <a:gd name="T119" fmla="*/ 31 h 322"/>
                <a:gd name="T120" fmla="*/ 63 w 266"/>
                <a:gd name="T121" fmla="*/ 10 h 322"/>
                <a:gd name="T122" fmla="*/ 65 w 266"/>
                <a:gd name="T123" fmla="*/ 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" h="322">
                  <a:moveTo>
                    <a:pt x="67" y="0"/>
                  </a:moveTo>
                  <a:cubicBezTo>
                    <a:pt x="202" y="0"/>
                    <a:pt x="202" y="0"/>
                    <a:pt x="202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01" y="1"/>
                    <a:pt x="201" y="3"/>
                    <a:pt x="201" y="4"/>
                  </a:cubicBezTo>
                  <a:cubicBezTo>
                    <a:pt x="202" y="7"/>
                    <a:pt x="201" y="10"/>
                    <a:pt x="201" y="13"/>
                  </a:cubicBezTo>
                  <a:cubicBezTo>
                    <a:pt x="202" y="17"/>
                    <a:pt x="205" y="24"/>
                    <a:pt x="208" y="27"/>
                  </a:cubicBezTo>
                  <a:cubicBezTo>
                    <a:pt x="209" y="29"/>
                    <a:pt x="211" y="31"/>
                    <a:pt x="214" y="32"/>
                  </a:cubicBezTo>
                  <a:cubicBezTo>
                    <a:pt x="217" y="33"/>
                    <a:pt x="223" y="40"/>
                    <a:pt x="225" y="42"/>
                  </a:cubicBezTo>
                  <a:cubicBezTo>
                    <a:pt x="226" y="44"/>
                    <a:pt x="228" y="47"/>
                    <a:pt x="229" y="48"/>
                  </a:cubicBezTo>
                  <a:cubicBezTo>
                    <a:pt x="233" y="50"/>
                    <a:pt x="235" y="49"/>
                    <a:pt x="238" y="50"/>
                  </a:cubicBezTo>
                  <a:cubicBezTo>
                    <a:pt x="242" y="51"/>
                    <a:pt x="245" y="53"/>
                    <a:pt x="250" y="53"/>
                  </a:cubicBezTo>
                  <a:cubicBezTo>
                    <a:pt x="252" y="52"/>
                    <a:pt x="256" y="51"/>
                    <a:pt x="258" y="53"/>
                  </a:cubicBezTo>
                  <a:cubicBezTo>
                    <a:pt x="266" y="59"/>
                    <a:pt x="263" y="70"/>
                    <a:pt x="261" y="78"/>
                  </a:cubicBezTo>
                  <a:cubicBezTo>
                    <a:pt x="261" y="79"/>
                    <a:pt x="261" y="81"/>
                    <a:pt x="260" y="82"/>
                  </a:cubicBezTo>
                  <a:cubicBezTo>
                    <a:pt x="258" y="83"/>
                    <a:pt x="256" y="82"/>
                    <a:pt x="254" y="84"/>
                  </a:cubicBezTo>
                  <a:cubicBezTo>
                    <a:pt x="253" y="85"/>
                    <a:pt x="249" y="87"/>
                    <a:pt x="247" y="88"/>
                  </a:cubicBezTo>
                  <a:cubicBezTo>
                    <a:pt x="247" y="88"/>
                    <a:pt x="247" y="88"/>
                    <a:pt x="247" y="88"/>
                  </a:cubicBezTo>
                  <a:cubicBezTo>
                    <a:pt x="249" y="88"/>
                    <a:pt x="253" y="87"/>
                    <a:pt x="255" y="86"/>
                  </a:cubicBezTo>
                  <a:cubicBezTo>
                    <a:pt x="260" y="86"/>
                    <a:pt x="257" y="87"/>
                    <a:pt x="258" y="90"/>
                  </a:cubicBezTo>
                  <a:cubicBezTo>
                    <a:pt x="260" y="91"/>
                    <a:pt x="261" y="91"/>
                    <a:pt x="261" y="93"/>
                  </a:cubicBezTo>
                  <a:cubicBezTo>
                    <a:pt x="261" y="93"/>
                    <a:pt x="261" y="93"/>
                    <a:pt x="261" y="93"/>
                  </a:cubicBezTo>
                  <a:cubicBezTo>
                    <a:pt x="258" y="93"/>
                    <a:pt x="256" y="93"/>
                    <a:pt x="256" y="96"/>
                  </a:cubicBezTo>
                  <a:cubicBezTo>
                    <a:pt x="256" y="97"/>
                    <a:pt x="254" y="99"/>
                    <a:pt x="255" y="99"/>
                  </a:cubicBezTo>
                  <a:cubicBezTo>
                    <a:pt x="256" y="100"/>
                    <a:pt x="257" y="100"/>
                    <a:pt x="257" y="102"/>
                  </a:cubicBezTo>
                  <a:cubicBezTo>
                    <a:pt x="257" y="102"/>
                    <a:pt x="257" y="102"/>
                    <a:pt x="257" y="102"/>
                  </a:cubicBezTo>
                  <a:cubicBezTo>
                    <a:pt x="255" y="102"/>
                    <a:pt x="251" y="102"/>
                    <a:pt x="249" y="103"/>
                  </a:cubicBezTo>
                  <a:cubicBezTo>
                    <a:pt x="249" y="107"/>
                    <a:pt x="241" y="108"/>
                    <a:pt x="241" y="112"/>
                  </a:cubicBezTo>
                  <a:cubicBezTo>
                    <a:pt x="241" y="113"/>
                    <a:pt x="242" y="115"/>
                    <a:pt x="240" y="114"/>
                  </a:cubicBezTo>
                  <a:cubicBezTo>
                    <a:pt x="238" y="113"/>
                    <a:pt x="239" y="119"/>
                    <a:pt x="235" y="117"/>
                  </a:cubicBezTo>
                  <a:cubicBezTo>
                    <a:pt x="233" y="117"/>
                    <a:pt x="224" y="125"/>
                    <a:pt x="222" y="126"/>
                  </a:cubicBezTo>
                  <a:cubicBezTo>
                    <a:pt x="217" y="128"/>
                    <a:pt x="217" y="127"/>
                    <a:pt x="216" y="132"/>
                  </a:cubicBezTo>
                  <a:cubicBezTo>
                    <a:pt x="215" y="136"/>
                    <a:pt x="213" y="136"/>
                    <a:pt x="210" y="138"/>
                  </a:cubicBezTo>
                  <a:cubicBezTo>
                    <a:pt x="208" y="141"/>
                    <a:pt x="205" y="143"/>
                    <a:pt x="204" y="146"/>
                  </a:cubicBezTo>
                  <a:cubicBezTo>
                    <a:pt x="202" y="150"/>
                    <a:pt x="199" y="154"/>
                    <a:pt x="198" y="158"/>
                  </a:cubicBezTo>
                  <a:cubicBezTo>
                    <a:pt x="197" y="162"/>
                    <a:pt x="195" y="162"/>
                    <a:pt x="195" y="166"/>
                  </a:cubicBezTo>
                  <a:cubicBezTo>
                    <a:pt x="198" y="166"/>
                    <a:pt x="197" y="159"/>
                    <a:pt x="201" y="159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0" y="160"/>
                    <a:pt x="198" y="170"/>
                    <a:pt x="198" y="171"/>
                  </a:cubicBezTo>
                  <a:cubicBezTo>
                    <a:pt x="197" y="177"/>
                    <a:pt x="198" y="183"/>
                    <a:pt x="196" y="189"/>
                  </a:cubicBezTo>
                  <a:cubicBezTo>
                    <a:pt x="193" y="196"/>
                    <a:pt x="186" y="203"/>
                    <a:pt x="178" y="203"/>
                  </a:cubicBezTo>
                  <a:cubicBezTo>
                    <a:pt x="174" y="203"/>
                    <a:pt x="170" y="188"/>
                    <a:pt x="167" y="188"/>
                  </a:cubicBezTo>
                  <a:cubicBezTo>
                    <a:pt x="167" y="192"/>
                    <a:pt x="171" y="195"/>
                    <a:pt x="164" y="195"/>
                  </a:cubicBezTo>
                  <a:cubicBezTo>
                    <a:pt x="164" y="195"/>
                    <a:pt x="157" y="195"/>
                    <a:pt x="159" y="195"/>
                  </a:cubicBezTo>
                  <a:cubicBezTo>
                    <a:pt x="163" y="196"/>
                    <a:pt x="167" y="194"/>
                    <a:pt x="169" y="197"/>
                  </a:cubicBezTo>
                  <a:cubicBezTo>
                    <a:pt x="171" y="199"/>
                    <a:pt x="171" y="201"/>
                    <a:pt x="173" y="202"/>
                  </a:cubicBezTo>
                  <a:cubicBezTo>
                    <a:pt x="174" y="203"/>
                    <a:pt x="176" y="204"/>
                    <a:pt x="176" y="205"/>
                  </a:cubicBezTo>
                  <a:cubicBezTo>
                    <a:pt x="175" y="205"/>
                    <a:pt x="169" y="209"/>
                    <a:pt x="167" y="210"/>
                  </a:cubicBezTo>
                  <a:cubicBezTo>
                    <a:pt x="154" y="214"/>
                    <a:pt x="152" y="226"/>
                    <a:pt x="151" y="238"/>
                  </a:cubicBezTo>
                  <a:cubicBezTo>
                    <a:pt x="151" y="244"/>
                    <a:pt x="148" y="245"/>
                    <a:pt x="144" y="249"/>
                  </a:cubicBezTo>
                  <a:cubicBezTo>
                    <a:pt x="142" y="252"/>
                    <a:pt x="142" y="252"/>
                    <a:pt x="142" y="252"/>
                  </a:cubicBezTo>
                  <a:cubicBezTo>
                    <a:pt x="140" y="254"/>
                    <a:pt x="145" y="250"/>
                    <a:pt x="145" y="250"/>
                  </a:cubicBezTo>
                  <a:cubicBezTo>
                    <a:pt x="147" y="249"/>
                    <a:pt x="148" y="248"/>
                    <a:pt x="150" y="248"/>
                  </a:cubicBezTo>
                  <a:cubicBezTo>
                    <a:pt x="151" y="251"/>
                    <a:pt x="149" y="256"/>
                    <a:pt x="150" y="260"/>
                  </a:cubicBezTo>
                  <a:cubicBezTo>
                    <a:pt x="152" y="264"/>
                    <a:pt x="154" y="269"/>
                    <a:pt x="154" y="274"/>
                  </a:cubicBezTo>
                  <a:cubicBezTo>
                    <a:pt x="154" y="277"/>
                    <a:pt x="155" y="277"/>
                    <a:pt x="153" y="279"/>
                  </a:cubicBezTo>
                  <a:cubicBezTo>
                    <a:pt x="151" y="280"/>
                    <a:pt x="149" y="283"/>
                    <a:pt x="150" y="285"/>
                  </a:cubicBezTo>
                  <a:cubicBezTo>
                    <a:pt x="151" y="285"/>
                    <a:pt x="152" y="281"/>
                    <a:pt x="154" y="281"/>
                  </a:cubicBezTo>
                  <a:cubicBezTo>
                    <a:pt x="155" y="281"/>
                    <a:pt x="158" y="288"/>
                    <a:pt x="159" y="290"/>
                  </a:cubicBezTo>
                  <a:cubicBezTo>
                    <a:pt x="160" y="292"/>
                    <a:pt x="160" y="293"/>
                    <a:pt x="161" y="294"/>
                  </a:cubicBezTo>
                  <a:cubicBezTo>
                    <a:pt x="162" y="296"/>
                    <a:pt x="163" y="299"/>
                    <a:pt x="164" y="300"/>
                  </a:cubicBezTo>
                  <a:cubicBezTo>
                    <a:pt x="165" y="301"/>
                    <a:pt x="166" y="303"/>
                    <a:pt x="166" y="304"/>
                  </a:cubicBezTo>
                  <a:cubicBezTo>
                    <a:pt x="168" y="308"/>
                    <a:pt x="171" y="311"/>
                    <a:pt x="173" y="315"/>
                  </a:cubicBezTo>
                  <a:cubicBezTo>
                    <a:pt x="175" y="319"/>
                    <a:pt x="175" y="318"/>
                    <a:pt x="175" y="322"/>
                  </a:cubicBezTo>
                  <a:cubicBezTo>
                    <a:pt x="175" y="322"/>
                    <a:pt x="175" y="322"/>
                    <a:pt x="175" y="322"/>
                  </a:cubicBezTo>
                  <a:cubicBezTo>
                    <a:pt x="174" y="320"/>
                    <a:pt x="169" y="317"/>
                    <a:pt x="166" y="316"/>
                  </a:cubicBezTo>
                  <a:cubicBezTo>
                    <a:pt x="163" y="316"/>
                    <a:pt x="160" y="315"/>
                    <a:pt x="157" y="313"/>
                  </a:cubicBezTo>
                  <a:cubicBezTo>
                    <a:pt x="155" y="312"/>
                    <a:pt x="153" y="310"/>
                    <a:pt x="151" y="309"/>
                  </a:cubicBezTo>
                  <a:cubicBezTo>
                    <a:pt x="138" y="309"/>
                    <a:pt x="138" y="309"/>
                    <a:pt x="138" y="309"/>
                  </a:cubicBezTo>
                  <a:cubicBezTo>
                    <a:pt x="122" y="301"/>
                    <a:pt x="122" y="301"/>
                    <a:pt x="122" y="301"/>
                  </a:cubicBezTo>
                  <a:cubicBezTo>
                    <a:pt x="58" y="302"/>
                    <a:pt x="58" y="302"/>
                    <a:pt x="58" y="302"/>
                  </a:cubicBezTo>
                  <a:cubicBezTo>
                    <a:pt x="57" y="300"/>
                    <a:pt x="56" y="300"/>
                    <a:pt x="56" y="299"/>
                  </a:cubicBezTo>
                  <a:cubicBezTo>
                    <a:pt x="55" y="297"/>
                    <a:pt x="56" y="296"/>
                    <a:pt x="56" y="294"/>
                  </a:cubicBezTo>
                  <a:cubicBezTo>
                    <a:pt x="56" y="291"/>
                    <a:pt x="49" y="287"/>
                    <a:pt x="47" y="285"/>
                  </a:cubicBezTo>
                  <a:cubicBezTo>
                    <a:pt x="45" y="284"/>
                    <a:pt x="46" y="283"/>
                    <a:pt x="46" y="281"/>
                  </a:cubicBezTo>
                  <a:cubicBezTo>
                    <a:pt x="45" y="280"/>
                    <a:pt x="43" y="280"/>
                    <a:pt x="43" y="278"/>
                  </a:cubicBezTo>
                  <a:cubicBezTo>
                    <a:pt x="41" y="275"/>
                    <a:pt x="43" y="276"/>
                    <a:pt x="44" y="273"/>
                  </a:cubicBezTo>
                  <a:cubicBezTo>
                    <a:pt x="44" y="273"/>
                    <a:pt x="44" y="271"/>
                    <a:pt x="44" y="270"/>
                  </a:cubicBezTo>
                  <a:cubicBezTo>
                    <a:pt x="44" y="265"/>
                    <a:pt x="50" y="262"/>
                    <a:pt x="44" y="258"/>
                  </a:cubicBezTo>
                  <a:cubicBezTo>
                    <a:pt x="39" y="253"/>
                    <a:pt x="47" y="251"/>
                    <a:pt x="47" y="248"/>
                  </a:cubicBezTo>
                  <a:cubicBezTo>
                    <a:pt x="47" y="246"/>
                    <a:pt x="48" y="241"/>
                    <a:pt x="46" y="240"/>
                  </a:cubicBezTo>
                  <a:cubicBezTo>
                    <a:pt x="39" y="237"/>
                    <a:pt x="49" y="229"/>
                    <a:pt x="45" y="228"/>
                  </a:cubicBezTo>
                  <a:cubicBezTo>
                    <a:pt x="39" y="227"/>
                    <a:pt x="40" y="230"/>
                    <a:pt x="35" y="230"/>
                  </a:cubicBezTo>
                  <a:cubicBezTo>
                    <a:pt x="34" y="231"/>
                    <a:pt x="32" y="227"/>
                    <a:pt x="30" y="229"/>
                  </a:cubicBezTo>
                  <a:cubicBezTo>
                    <a:pt x="25" y="234"/>
                    <a:pt x="25" y="234"/>
                    <a:pt x="25" y="234"/>
                  </a:cubicBezTo>
                  <a:cubicBezTo>
                    <a:pt x="23" y="236"/>
                    <a:pt x="18" y="243"/>
                    <a:pt x="17" y="237"/>
                  </a:cubicBezTo>
                  <a:cubicBezTo>
                    <a:pt x="17" y="233"/>
                    <a:pt x="17" y="229"/>
                    <a:pt x="14" y="226"/>
                  </a:cubicBezTo>
                  <a:cubicBezTo>
                    <a:pt x="11" y="225"/>
                    <a:pt x="11" y="222"/>
                    <a:pt x="10" y="220"/>
                  </a:cubicBezTo>
                  <a:cubicBezTo>
                    <a:pt x="10" y="217"/>
                    <a:pt x="8" y="215"/>
                    <a:pt x="8" y="212"/>
                  </a:cubicBezTo>
                  <a:cubicBezTo>
                    <a:pt x="8" y="208"/>
                    <a:pt x="6" y="207"/>
                    <a:pt x="5" y="203"/>
                  </a:cubicBezTo>
                  <a:cubicBezTo>
                    <a:pt x="5" y="201"/>
                    <a:pt x="5" y="200"/>
                    <a:pt x="6" y="198"/>
                  </a:cubicBezTo>
                  <a:cubicBezTo>
                    <a:pt x="7" y="195"/>
                    <a:pt x="5" y="192"/>
                    <a:pt x="6" y="189"/>
                  </a:cubicBezTo>
                  <a:cubicBezTo>
                    <a:pt x="8" y="184"/>
                    <a:pt x="4" y="183"/>
                    <a:pt x="5" y="179"/>
                  </a:cubicBezTo>
                  <a:cubicBezTo>
                    <a:pt x="5" y="177"/>
                    <a:pt x="6" y="176"/>
                    <a:pt x="4" y="175"/>
                  </a:cubicBezTo>
                  <a:cubicBezTo>
                    <a:pt x="1" y="173"/>
                    <a:pt x="4" y="170"/>
                    <a:pt x="4" y="167"/>
                  </a:cubicBezTo>
                  <a:cubicBezTo>
                    <a:pt x="4" y="165"/>
                    <a:pt x="0" y="160"/>
                    <a:pt x="5" y="160"/>
                  </a:cubicBezTo>
                  <a:cubicBezTo>
                    <a:pt x="17" y="159"/>
                    <a:pt x="17" y="159"/>
                    <a:pt x="17" y="159"/>
                  </a:cubicBezTo>
                  <a:cubicBezTo>
                    <a:pt x="21" y="159"/>
                    <a:pt x="19" y="157"/>
                    <a:pt x="19" y="154"/>
                  </a:cubicBezTo>
                  <a:cubicBezTo>
                    <a:pt x="20" y="151"/>
                    <a:pt x="23" y="145"/>
                    <a:pt x="26" y="145"/>
                  </a:cubicBezTo>
                  <a:cubicBezTo>
                    <a:pt x="30" y="146"/>
                    <a:pt x="28" y="144"/>
                    <a:pt x="30" y="143"/>
                  </a:cubicBezTo>
                  <a:cubicBezTo>
                    <a:pt x="35" y="139"/>
                    <a:pt x="35" y="139"/>
                    <a:pt x="35" y="139"/>
                  </a:cubicBezTo>
                  <a:cubicBezTo>
                    <a:pt x="38" y="137"/>
                    <a:pt x="37" y="135"/>
                    <a:pt x="37" y="132"/>
                  </a:cubicBezTo>
                  <a:cubicBezTo>
                    <a:pt x="37" y="129"/>
                    <a:pt x="37" y="124"/>
                    <a:pt x="36" y="121"/>
                  </a:cubicBezTo>
                  <a:cubicBezTo>
                    <a:pt x="38" y="120"/>
                    <a:pt x="41" y="122"/>
                    <a:pt x="41" y="120"/>
                  </a:cubicBezTo>
                  <a:cubicBezTo>
                    <a:pt x="41" y="117"/>
                    <a:pt x="42" y="119"/>
                    <a:pt x="43" y="116"/>
                  </a:cubicBezTo>
                  <a:cubicBezTo>
                    <a:pt x="45" y="113"/>
                    <a:pt x="50" y="112"/>
                    <a:pt x="46" y="108"/>
                  </a:cubicBezTo>
                  <a:cubicBezTo>
                    <a:pt x="43" y="106"/>
                    <a:pt x="46" y="102"/>
                    <a:pt x="44" y="100"/>
                  </a:cubicBezTo>
                  <a:cubicBezTo>
                    <a:pt x="42" y="99"/>
                    <a:pt x="40" y="99"/>
                    <a:pt x="41" y="96"/>
                  </a:cubicBezTo>
                  <a:cubicBezTo>
                    <a:pt x="41" y="92"/>
                    <a:pt x="37" y="95"/>
                    <a:pt x="37" y="92"/>
                  </a:cubicBezTo>
                  <a:cubicBezTo>
                    <a:pt x="37" y="90"/>
                    <a:pt x="39" y="89"/>
                    <a:pt x="39" y="88"/>
                  </a:cubicBezTo>
                  <a:cubicBezTo>
                    <a:pt x="39" y="88"/>
                    <a:pt x="38" y="87"/>
                    <a:pt x="39" y="87"/>
                  </a:cubicBezTo>
                  <a:cubicBezTo>
                    <a:pt x="40" y="85"/>
                    <a:pt x="41" y="88"/>
                    <a:pt x="41" y="85"/>
                  </a:cubicBezTo>
                  <a:cubicBezTo>
                    <a:pt x="41" y="83"/>
                    <a:pt x="45" y="79"/>
                    <a:pt x="46" y="75"/>
                  </a:cubicBezTo>
                  <a:cubicBezTo>
                    <a:pt x="46" y="73"/>
                    <a:pt x="43" y="68"/>
                    <a:pt x="48" y="68"/>
                  </a:cubicBezTo>
                  <a:cubicBezTo>
                    <a:pt x="52" y="68"/>
                    <a:pt x="52" y="68"/>
                    <a:pt x="54" y="64"/>
                  </a:cubicBezTo>
                  <a:cubicBezTo>
                    <a:pt x="57" y="62"/>
                    <a:pt x="54" y="60"/>
                    <a:pt x="55" y="58"/>
                  </a:cubicBezTo>
                  <a:cubicBezTo>
                    <a:pt x="56" y="57"/>
                    <a:pt x="58" y="61"/>
                    <a:pt x="59" y="61"/>
                  </a:cubicBezTo>
                  <a:cubicBezTo>
                    <a:pt x="62" y="59"/>
                    <a:pt x="59" y="53"/>
                    <a:pt x="58" y="51"/>
                  </a:cubicBezTo>
                  <a:cubicBezTo>
                    <a:pt x="57" y="50"/>
                    <a:pt x="60" y="48"/>
                    <a:pt x="59" y="47"/>
                  </a:cubicBezTo>
                  <a:cubicBezTo>
                    <a:pt x="58" y="45"/>
                    <a:pt x="59" y="41"/>
                    <a:pt x="59" y="39"/>
                  </a:cubicBezTo>
                  <a:cubicBezTo>
                    <a:pt x="59" y="35"/>
                    <a:pt x="67" y="37"/>
                    <a:pt x="67" y="31"/>
                  </a:cubicBezTo>
                  <a:cubicBezTo>
                    <a:pt x="67" y="26"/>
                    <a:pt x="62" y="18"/>
                    <a:pt x="64" y="13"/>
                  </a:cubicBezTo>
                  <a:cubicBezTo>
                    <a:pt x="65" y="12"/>
                    <a:pt x="64" y="11"/>
                    <a:pt x="63" y="10"/>
                  </a:cubicBezTo>
                  <a:cubicBezTo>
                    <a:pt x="62" y="10"/>
                    <a:pt x="60" y="9"/>
                    <a:pt x="60" y="8"/>
                  </a:cubicBezTo>
                  <a:cubicBezTo>
                    <a:pt x="57" y="4"/>
                    <a:pt x="63" y="6"/>
                    <a:pt x="65" y="4"/>
                  </a:cubicBezTo>
                  <a:cubicBezTo>
                    <a:pt x="66" y="2"/>
                    <a:pt x="67" y="1"/>
                    <a:pt x="67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49" name="Freeform 20">
              <a:extLst>
                <a:ext uri="{FF2B5EF4-FFF2-40B4-BE49-F238E27FC236}">
                  <a16:creationId xmlns:a16="http://schemas.microsoft.com/office/drawing/2014/main" id="{2A74E2E6-1C20-591B-E3C6-D2089048F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4563" y="3686176"/>
              <a:ext cx="1087438" cy="692150"/>
            </a:xfrm>
            <a:custGeom>
              <a:avLst/>
              <a:gdLst>
                <a:gd name="T0" fmla="*/ 239 w 289"/>
                <a:gd name="T1" fmla="*/ 0 h 184"/>
                <a:gd name="T2" fmla="*/ 246 w 289"/>
                <a:gd name="T3" fmla="*/ 10 h 184"/>
                <a:gd name="T4" fmla="*/ 256 w 289"/>
                <a:gd name="T5" fmla="*/ 14 h 184"/>
                <a:gd name="T6" fmla="*/ 273 w 289"/>
                <a:gd name="T7" fmla="*/ 15 h 184"/>
                <a:gd name="T8" fmla="*/ 263 w 289"/>
                <a:gd name="T9" fmla="*/ 12 h 184"/>
                <a:gd name="T10" fmla="*/ 277 w 289"/>
                <a:gd name="T11" fmla="*/ 6 h 184"/>
                <a:gd name="T12" fmla="*/ 285 w 289"/>
                <a:gd name="T13" fmla="*/ 9 h 184"/>
                <a:gd name="T14" fmla="*/ 288 w 289"/>
                <a:gd name="T15" fmla="*/ 25 h 184"/>
                <a:gd name="T16" fmla="*/ 272 w 289"/>
                <a:gd name="T17" fmla="*/ 40 h 184"/>
                <a:gd name="T18" fmla="*/ 267 w 289"/>
                <a:gd name="T19" fmla="*/ 28 h 184"/>
                <a:gd name="T20" fmla="*/ 250 w 289"/>
                <a:gd name="T21" fmla="*/ 26 h 184"/>
                <a:gd name="T22" fmla="*/ 241 w 289"/>
                <a:gd name="T23" fmla="*/ 35 h 184"/>
                <a:gd name="T24" fmla="*/ 263 w 289"/>
                <a:gd name="T25" fmla="*/ 44 h 184"/>
                <a:gd name="T26" fmla="*/ 254 w 289"/>
                <a:gd name="T27" fmla="*/ 50 h 184"/>
                <a:gd name="T28" fmla="*/ 230 w 289"/>
                <a:gd name="T29" fmla="*/ 80 h 184"/>
                <a:gd name="T30" fmla="*/ 234 w 289"/>
                <a:gd name="T31" fmla="*/ 96 h 184"/>
                <a:gd name="T32" fmla="*/ 231 w 289"/>
                <a:gd name="T33" fmla="*/ 102 h 184"/>
                <a:gd name="T34" fmla="*/ 232 w 289"/>
                <a:gd name="T35" fmla="*/ 111 h 184"/>
                <a:gd name="T36" fmla="*/ 220 w 289"/>
                <a:gd name="T37" fmla="*/ 122 h 184"/>
                <a:gd name="T38" fmla="*/ 223 w 289"/>
                <a:gd name="T39" fmla="*/ 132 h 184"/>
                <a:gd name="T40" fmla="*/ 212 w 289"/>
                <a:gd name="T41" fmla="*/ 137 h 184"/>
                <a:gd name="T42" fmla="*/ 203 w 289"/>
                <a:gd name="T43" fmla="*/ 136 h 184"/>
                <a:gd name="T44" fmla="*/ 191 w 289"/>
                <a:gd name="T45" fmla="*/ 144 h 184"/>
                <a:gd name="T46" fmla="*/ 171 w 289"/>
                <a:gd name="T47" fmla="*/ 155 h 184"/>
                <a:gd name="T48" fmla="*/ 165 w 289"/>
                <a:gd name="T49" fmla="*/ 169 h 184"/>
                <a:gd name="T50" fmla="*/ 156 w 289"/>
                <a:gd name="T51" fmla="*/ 184 h 184"/>
                <a:gd name="T52" fmla="*/ 21 w 289"/>
                <a:gd name="T53" fmla="*/ 184 h 184"/>
                <a:gd name="T54" fmla="*/ 18 w 289"/>
                <a:gd name="T55" fmla="*/ 175 h 184"/>
                <a:gd name="T56" fmla="*/ 24 w 289"/>
                <a:gd name="T57" fmla="*/ 159 h 184"/>
                <a:gd name="T58" fmla="*/ 31 w 289"/>
                <a:gd name="T59" fmla="*/ 151 h 184"/>
                <a:gd name="T60" fmla="*/ 24 w 289"/>
                <a:gd name="T61" fmla="*/ 136 h 184"/>
                <a:gd name="T62" fmla="*/ 11 w 289"/>
                <a:gd name="T63" fmla="*/ 126 h 184"/>
                <a:gd name="T64" fmla="*/ 24 w 289"/>
                <a:gd name="T65" fmla="*/ 125 h 184"/>
                <a:gd name="T66" fmla="*/ 36 w 289"/>
                <a:gd name="T67" fmla="*/ 121 h 184"/>
                <a:gd name="T68" fmla="*/ 30 w 289"/>
                <a:gd name="T69" fmla="*/ 109 h 184"/>
                <a:gd name="T70" fmla="*/ 17 w 289"/>
                <a:gd name="T71" fmla="*/ 109 h 184"/>
                <a:gd name="T72" fmla="*/ 17 w 289"/>
                <a:gd name="T73" fmla="*/ 95 h 184"/>
                <a:gd name="T74" fmla="*/ 18 w 289"/>
                <a:gd name="T75" fmla="*/ 83 h 184"/>
                <a:gd name="T76" fmla="*/ 23 w 289"/>
                <a:gd name="T77" fmla="*/ 74 h 184"/>
                <a:gd name="T78" fmla="*/ 12 w 289"/>
                <a:gd name="T79" fmla="*/ 63 h 184"/>
                <a:gd name="T80" fmla="*/ 16 w 289"/>
                <a:gd name="T81" fmla="*/ 52 h 184"/>
                <a:gd name="T82" fmla="*/ 6 w 289"/>
                <a:gd name="T83" fmla="*/ 43 h 184"/>
                <a:gd name="T84" fmla="*/ 7 w 289"/>
                <a:gd name="T85" fmla="*/ 27 h 184"/>
                <a:gd name="T86" fmla="*/ 9 w 289"/>
                <a:gd name="T87" fmla="*/ 6 h 184"/>
                <a:gd name="T88" fmla="*/ 18 w 289"/>
                <a:gd name="T8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184">
                  <a:moveTo>
                    <a:pt x="18" y="0"/>
                  </a:move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5"/>
                    <a:pt x="241" y="8"/>
                    <a:pt x="246" y="10"/>
                  </a:cubicBezTo>
                  <a:cubicBezTo>
                    <a:pt x="251" y="12"/>
                    <a:pt x="256" y="10"/>
                    <a:pt x="260" y="11"/>
                  </a:cubicBezTo>
                  <a:cubicBezTo>
                    <a:pt x="260" y="12"/>
                    <a:pt x="256" y="12"/>
                    <a:pt x="256" y="14"/>
                  </a:cubicBezTo>
                  <a:cubicBezTo>
                    <a:pt x="256" y="18"/>
                    <a:pt x="252" y="21"/>
                    <a:pt x="259" y="20"/>
                  </a:cubicBezTo>
                  <a:cubicBezTo>
                    <a:pt x="264" y="19"/>
                    <a:pt x="271" y="22"/>
                    <a:pt x="273" y="15"/>
                  </a:cubicBezTo>
                  <a:cubicBezTo>
                    <a:pt x="275" y="12"/>
                    <a:pt x="273" y="12"/>
                    <a:pt x="270" y="12"/>
                  </a:cubicBezTo>
                  <a:cubicBezTo>
                    <a:pt x="268" y="12"/>
                    <a:pt x="265" y="12"/>
                    <a:pt x="263" y="12"/>
                  </a:cubicBezTo>
                  <a:cubicBezTo>
                    <a:pt x="263" y="11"/>
                    <a:pt x="268" y="10"/>
                    <a:pt x="269" y="10"/>
                  </a:cubicBezTo>
                  <a:cubicBezTo>
                    <a:pt x="271" y="10"/>
                    <a:pt x="274" y="7"/>
                    <a:pt x="277" y="6"/>
                  </a:cubicBezTo>
                  <a:cubicBezTo>
                    <a:pt x="279" y="6"/>
                    <a:pt x="280" y="4"/>
                    <a:pt x="283" y="5"/>
                  </a:cubicBezTo>
                  <a:cubicBezTo>
                    <a:pt x="283" y="5"/>
                    <a:pt x="285" y="8"/>
                    <a:pt x="285" y="9"/>
                  </a:cubicBezTo>
                  <a:cubicBezTo>
                    <a:pt x="286" y="11"/>
                    <a:pt x="287" y="12"/>
                    <a:pt x="287" y="13"/>
                  </a:cubicBezTo>
                  <a:cubicBezTo>
                    <a:pt x="289" y="16"/>
                    <a:pt x="287" y="21"/>
                    <a:pt x="288" y="25"/>
                  </a:cubicBezTo>
                  <a:cubicBezTo>
                    <a:pt x="288" y="28"/>
                    <a:pt x="287" y="36"/>
                    <a:pt x="283" y="37"/>
                  </a:cubicBezTo>
                  <a:cubicBezTo>
                    <a:pt x="279" y="38"/>
                    <a:pt x="276" y="39"/>
                    <a:pt x="272" y="40"/>
                  </a:cubicBezTo>
                  <a:cubicBezTo>
                    <a:pt x="270" y="41"/>
                    <a:pt x="267" y="37"/>
                    <a:pt x="267" y="35"/>
                  </a:cubicBezTo>
                  <a:cubicBezTo>
                    <a:pt x="266" y="33"/>
                    <a:pt x="268" y="30"/>
                    <a:pt x="267" y="28"/>
                  </a:cubicBezTo>
                  <a:cubicBezTo>
                    <a:pt x="265" y="24"/>
                    <a:pt x="257" y="22"/>
                    <a:pt x="254" y="22"/>
                  </a:cubicBezTo>
                  <a:cubicBezTo>
                    <a:pt x="251" y="23"/>
                    <a:pt x="251" y="24"/>
                    <a:pt x="250" y="26"/>
                  </a:cubicBezTo>
                  <a:cubicBezTo>
                    <a:pt x="248" y="29"/>
                    <a:pt x="244" y="27"/>
                    <a:pt x="243" y="29"/>
                  </a:cubicBezTo>
                  <a:cubicBezTo>
                    <a:pt x="242" y="30"/>
                    <a:pt x="240" y="35"/>
                    <a:pt x="241" y="35"/>
                  </a:cubicBezTo>
                  <a:cubicBezTo>
                    <a:pt x="249" y="39"/>
                    <a:pt x="254" y="43"/>
                    <a:pt x="263" y="43"/>
                  </a:cubicBezTo>
                  <a:cubicBezTo>
                    <a:pt x="263" y="43"/>
                    <a:pt x="263" y="43"/>
                    <a:pt x="263" y="44"/>
                  </a:cubicBezTo>
                  <a:cubicBezTo>
                    <a:pt x="263" y="44"/>
                    <a:pt x="263" y="44"/>
                    <a:pt x="263" y="44"/>
                  </a:cubicBezTo>
                  <a:cubicBezTo>
                    <a:pt x="263" y="46"/>
                    <a:pt x="256" y="49"/>
                    <a:pt x="254" y="50"/>
                  </a:cubicBezTo>
                  <a:cubicBezTo>
                    <a:pt x="248" y="53"/>
                    <a:pt x="243" y="54"/>
                    <a:pt x="240" y="60"/>
                  </a:cubicBezTo>
                  <a:cubicBezTo>
                    <a:pt x="242" y="68"/>
                    <a:pt x="227" y="71"/>
                    <a:pt x="230" y="80"/>
                  </a:cubicBezTo>
                  <a:cubicBezTo>
                    <a:pt x="230" y="84"/>
                    <a:pt x="231" y="89"/>
                    <a:pt x="233" y="92"/>
                  </a:cubicBezTo>
                  <a:cubicBezTo>
                    <a:pt x="233" y="93"/>
                    <a:pt x="235" y="95"/>
                    <a:pt x="234" y="96"/>
                  </a:cubicBezTo>
                  <a:cubicBezTo>
                    <a:pt x="234" y="97"/>
                    <a:pt x="233" y="97"/>
                    <a:pt x="232" y="98"/>
                  </a:cubicBezTo>
                  <a:cubicBezTo>
                    <a:pt x="231" y="99"/>
                    <a:pt x="231" y="100"/>
                    <a:pt x="231" y="102"/>
                  </a:cubicBezTo>
                  <a:cubicBezTo>
                    <a:pt x="232" y="103"/>
                    <a:pt x="236" y="107"/>
                    <a:pt x="234" y="108"/>
                  </a:cubicBezTo>
                  <a:cubicBezTo>
                    <a:pt x="233" y="109"/>
                    <a:pt x="231" y="110"/>
                    <a:pt x="232" y="111"/>
                  </a:cubicBezTo>
                  <a:cubicBezTo>
                    <a:pt x="232" y="112"/>
                    <a:pt x="228" y="116"/>
                    <a:pt x="228" y="117"/>
                  </a:cubicBezTo>
                  <a:cubicBezTo>
                    <a:pt x="226" y="117"/>
                    <a:pt x="221" y="120"/>
                    <a:pt x="220" y="122"/>
                  </a:cubicBezTo>
                  <a:cubicBezTo>
                    <a:pt x="219" y="122"/>
                    <a:pt x="217" y="128"/>
                    <a:pt x="218" y="129"/>
                  </a:cubicBezTo>
                  <a:cubicBezTo>
                    <a:pt x="220" y="131"/>
                    <a:pt x="221" y="131"/>
                    <a:pt x="223" y="132"/>
                  </a:cubicBezTo>
                  <a:cubicBezTo>
                    <a:pt x="224" y="132"/>
                    <a:pt x="221" y="137"/>
                    <a:pt x="220" y="138"/>
                  </a:cubicBezTo>
                  <a:cubicBezTo>
                    <a:pt x="219" y="139"/>
                    <a:pt x="213" y="136"/>
                    <a:pt x="212" y="137"/>
                  </a:cubicBezTo>
                  <a:cubicBezTo>
                    <a:pt x="212" y="138"/>
                    <a:pt x="212" y="138"/>
                    <a:pt x="212" y="138"/>
                  </a:cubicBezTo>
                  <a:cubicBezTo>
                    <a:pt x="209" y="138"/>
                    <a:pt x="207" y="136"/>
                    <a:pt x="203" y="136"/>
                  </a:cubicBezTo>
                  <a:cubicBezTo>
                    <a:pt x="202" y="136"/>
                    <a:pt x="195" y="139"/>
                    <a:pt x="193" y="140"/>
                  </a:cubicBezTo>
                  <a:cubicBezTo>
                    <a:pt x="192" y="141"/>
                    <a:pt x="185" y="144"/>
                    <a:pt x="191" y="144"/>
                  </a:cubicBezTo>
                  <a:cubicBezTo>
                    <a:pt x="192" y="147"/>
                    <a:pt x="186" y="146"/>
                    <a:pt x="185" y="147"/>
                  </a:cubicBezTo>
                  <a:cubicBezTo>
                    <a:pt x="179" y="148"/>
                    <a:pt x="175" y="149"/>
                    <a:pt x="171" y="155"/>
                  </a:cubicBezTo>
                  <a:cubicBezTo>
                    <a:pt x="170" y="157"/>
                    <a:pt x="169" y="160"/>
                    <a:pt x="167" y="163"/>
                  </a:cubicBezTo>
                  <a:cubicBezTo>
                    <a:pt x="166" y="165"/>
                    <a:pt x="166" y="167"/>
                    <a:pt x="165" y="169"/>
                  </a:cubicBezTo>
                  <a:cubicBezTo>
                    <a:pt x="164" y="169"/>
                    <a:pt x="164" y="171"/>
                    <a:pt x="163" y="173"/>
                  </a:cubicBezTo>
                  <a:cubicBezTo>
                    <a:pt x="160" y="176"/>
                    <a:pt x="158" y="180"/>
                    <a:pt x="156" y="184"/>
                  </a:cubicBezTo>
                  <a:cubicBezTo>
                    <a:pt x="156" y="184"/>
                    <a:pt x="156" y="184"/>
                    <a:pt x="156" y="184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22" y="181"/>
                    <a:pt x="20" y="179"/>
                    <a:pt x="18" y="175"/>
                  </a:cubicBezTo>
                  <a:cubicBezTo>
                    <a:pt x="16" y="173"/>
                    <a:pt x="17" y="169"/>
                    <a:pt x="16" y="167"/>
                  </a:cubicBezTo>
                  <a:cubicBezTo>
                    <a:pt x="15" y="161"/>
                    <a:pt x="22" y="162"/>
                    <a:pt x="24" y="159"/>
                  </a:cubicBezTo>
                  <a:cubicBezTo>
                    <a:pt x="25" y="157"/>
                    <a:pt x="24" y="154"/>
                    <a:pt x="28" y="154"/>
                  </a:cubicBezTo>
                  <a:cubicBezTo>
                    <a:pt x="31" y="154"/>
                    <a:pt x="30" y="151"/>
                    <a:pt x="31" y="151"/>
                  </a:cubicBezTo>
                  <a:cubicBezTo>
                    <a:pt x="36" y="152"/>
                    <a:pt x="28" y="144"/>
                    <a:pt x="27" y="143"/>
                  </a:cubicBezTo>
                  <a:cubicBezTo>
                    <a:pt x="26" y="141"/>
                    <a:pt x="26" y="137"/>
                    <a:pt x="24" y="136"/>
                  </a:cubicBezTo>
                  <a:cubicBezTo>
                    <a:pt x="20" y="135"/>
                    <a:pt x="18" y="133"/>
                    <a:pt x="14" y="134"/>
                  </a:cubicBezTo>
                  <a:cubicBezTo>
                    <a:pt x="11" y="135"/>
                    <a:pt x="5" y="124"/>
                    <a:pt x="11" y="126"/>
                  </a:cubicBezTo>
                  <a:cubicBezTo>
                    <a:pt x="15" y="128"/>
                    <a:pt x="16" y="125"/>
                    <a:pt x="19" y="126"/>
                  </a:cubicBezTo>
                  <a:cubicBezTo>
                    <a:pt x="21" y="127"/>
                    <a:pt x="22" y="126"/>
                    <a:pt x="24" y="125"/>
                  </a:cubicBezTo>
                  <a:cubicBezTo>
                    <a:pt x="26" y="124"/>
                    <a:pt x="28" y="126"/>
                    <a:pt x="30" y="126"/>
                  </a:cubicBezTo>
                  <a:cubicBezTo>
                    <a:pt x="32" y="126"/>
                    <a:pt x="37" y="124"/>
                    <a:pt x="36" y="121"/>
                  </a:cubicBezTo>
                  <a:cubicBezTo>
                    <a:pt x="34" y="115"/>
                    <a:pt x="41" y="119"/>
                    <a:pt x="39" y="115"/>
                  </a:cubicBezTo>
                  <a:cubicBezTo>
                    <a:pt x="36" y="111"/>
                    <a:pt x="35" y="110"/>
                    <a:pt x="30" y="109"/>
                  </a:cubicBezTo>
                  <a:cubicBezTo>
                    <a:pt x="27" y="108"/>
                    <a:pt x="26" y="109"/>
                    <a:pt x="23" y="109"/>
                  </a:cubicBezTo>
                  <a:cubicBezTo>
                    <a:pt x="20" y="109"/>
                    <a:pt x="19" y="108"/>
                    <a:pt x="17" y="109"/>
                  </a:cubicBezTo>
                  <a:cubicBezTo>
                    <a:pt x="14" y="109"/>
                    <a:pt x="16" y="101"/>
                    <a:pt x="16" y="99"/>
                  </a:cubicBezTo>
                  <a:cubicBezTo>
                    <a:pt x="16" y="97"/>
                    <a:pt x="13" y="95"/>
                    <a:pt x="17" y="95"/>
                  </a:cubicBezTo>
                  <a:cubicBezTo>
                    <a:pt x="17" y="95"/>
                    <a:pt x="18" y="90"/>
                    <a:pt x="19" y="90"/>
                  </a:cubicBezTo>
                  <a:cubicBezTo>
                    <a:pt x="21" y="86"/>
                    <a:pt x="21" y="86"/>
                    <a:pt x="18" y="83"/>
                  </a:cubicBezTo>
                  <a:cubicBezTo>
                    <a:pt x="16" y="81"/>
                    <a:pt x="20" y="77"/>
                    <a:pt x="21" y="76"/>
                  </a:cubicBezTo>
                  <a:cubicBezTo>
                    <a:pt x="22" y="76"/>
                    <a:pt x="25" y="75"/>
                    <a:pt x="23" y="74"/>
                  </a:cubicBezTo>
                  <a:cubicBezTo>
                    <a:pt x="20" y="73"/>
                    <a:pt x="19" y="72"/>
                    <a:pt x="17" y="70"/>
                  </a:cubicBezTo>
                  <a:cubicBezTo>
                    <a:pt x="13" y="68"/>
                    <a:pt x="13" y="66"/>
                    <a:pt x="12" y="63"/>
                  </a:cubicBezTo>
                  <a:cubicBezTo>
                    <a:pt x="11" y="61"/>
                    <a:pt x="18" y="59"/>
                    <a:pt x="18" y="57"/>
                  </a:cubicBezTo>
                  <a:cubicBezTo>
                    <a:pt x="18" y="55"/>
                    <a:pt x="17" y="52"/>
                    <a:pt x="16" y="52"/>
                  </a:cubicBezTo>
                  <a:cubicBezTo>
                    <a:pt x="12" y="51"/>
                    <a:pt x="11" y="50"/>
                    <a:pt x="10" y="47"/>
                  </a:cubicBezTo>
                  <a:cubicBezTo>
                    <a:pt x="10" y="45"/>
                    <a:pt x="7" y="44"/>
                    <a:pt x="6" y="43"/>
                  </a:cubicBezTo>
                  <a:cubicBezTo>
                    <a:pt x="5" y="41"/>
                    <a:pt x="5" y="39"/>
                    <a:pt x="5" y="37"/>
                  </a:cubicBezTo>
                  <a:cubicBezTo>
                    <a:pt x="5" y="33"/>
                    <a:pt x="5" y="31"/>
                    <a:pt x="7" y="27"/>
                  </a:cubicBezTo>
                  <a:cubicBezTo>
                    <a:pt x="8" y="24"/>
                    <a:pt x="9" y="22"/>
                    <a:pt x="8" y="19"/>
                  </a:cubicBezTo>
                  <a:cubicBezTo>
                    <a:pt x="7" y="16"/>
                    <a:pt x="0" y="4"/>
                    <a:pt x="9" y="6"/>
                  </a:cubicBezTo>
                  <a:cubicBezTo>
                    <a:pt x="12" y="7"/>
                    <a:pt x="14" y="11"/>
                    <a:pt x="17" y="7"/>
                  </a:cubicBezTo>
                  <a:cubicBezTo>
                    <a:pt x="18" y="5"/>
                    <a:pt x="18" y="2"/>
                    <a:pt x="18" y="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0" name="Freeform 21">
              <a:extLst>
                <a:ext uri="{FF2B5EF4-FFF2-40B4-BE49-F238E27FC236}">
                  <a16:creationId xmlns:a16="http://schemas.microsoft.com/office/drawing/2014/main" id="{6ECF1CB5-4097-06D4-9700-EC83B6DDE5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3350" y="5651501"/>
              <a:ext cx="590550" cy="500063"/>
            </a:xfrm>
            <a:custGeom>
              <a:avLst/>
              <a:gdLst>
                <a:gd name="T0" fmla="*/ 1 w 157"/>
                <a:gd name="T1" fmla="*/ 120 h 133"/>
                <a:gd name="T2" fmla="*/ 5 w 157"/>
                <a:gd name="T3" fmla="*/ 121 h 133"/>
                <a:gd name="T4" fmla="*/ 18 w 157"/>
                <a:gd name="T5" fmla="*/ 120 h 133"/>
                <a:gd name="T6" fmla="*/ 28 w 157"/>
                <a:gd name="T7" fmla="*/ 124 h 133"/>
                <a:gd name="T8" fmla="*/ 63 w 157"/>
                <a:gd name="T9" fmla="*/ 128 h 133"/>
                <a:gd name="T10" fmla="*/ 67 w 157"/>
                <a:gd name="T11" fmla="*/ 132 h 133"/>
                <a:gd name="T12" fmla="*/ 69 w 157"/>
                <a:gd name="T13" fmla="*/ 132 h 133"/>
                <a:gd name="T14" fmla="*/ 75 w 157"/>
                <a:gd name="T15" fmla="*/ 129 h 133"/>
                <a:gd name="T16" fmla="*/ 81 w 157"/>
                <a:gd name="T17" fmla="*/ 128 h 133"/>
                <a:gd name="T18" fmla="*/ 85 w 157"/>
                <a:gd name="T19" fmla="*/ 127 h 133"/>
                <a:gd name="T20" fmla="*/ 87 w 157"/>
                <a:gd name="T21" fmla="*/ 124 h 133"/>
                <a:gd name="T22" fmla="*/ 94 w 157"/>
                <a:gd name="T23" fmla="*/ 124 h 133"/>
                <a:gd name="T24" fmla="*/ 98 w 157"/>
                <a:gd name="T25" fmla="*/ 127 h 133"/>
                <a:gd name="T26" fmla="*/ 102 w 157"/>
                <a:gd name="T27" fmla="*/ 126 h 133"/>
                <a:gd name="T28" fmla="*/ 105 w 157"/>
                <a:gd name="T29" fmla="*/ 123 h 133"/>
                <a:gd name="T30" fmla="*/ 108 w 157"/>
                <a:gd name="T31" fmla="*/ 126 h 133"/>
                <a:gd name="T32" fmla="*/ 111 w 157"/>
                <a:gd name="T33" fmla="*/ 120 h 133"/>
                <a:gd name="T34" fmla="*/ 113 w 157"/>
                <a:gd name="T35" fmla="*/ 111 h 133"/>
                <a:gd name="T36" fmla="*/ 106 w 157"/>
                <a:gd name="T37" fmla="*/ 110 h 133"/>
                <a:gd name="T38" fmla="*/ 92 w 157"/>
                <a:gd name="T39" fmla="*/ 110 h 133"/>
                <a:gd name="T40" fmla="*/ 65 w 157"/>
                <a:gd name="T41" fmla="*/ 92 h 133"/>
                <a:gd name="T42" fmla="*/ 43 w 157"/>
                <a:gd name="T43" fmla="*/ 78 h 133"/>
                <a:gd name="T44" fmla="*/ 41 w 157"/>
                <a:gd name="T45" fmla="*/ 75 h 133"/>
                <a:gd name="T46" fmla="*/ 35 w 157"/>
                <a:gd name="T47" fmla="*/ 67 h 133"/>
                <a:gd name="T48" fmla="*/ 29 w 157"/>
                <a:gd name="T49" fmla="*/ 61 h 133"/>
                <a:gd name="T50" fmla="*/ 18 w 157"/>
                <a:gd name="T51" fmla="*/ 42 h 133"/>
                <a:gd name="T52" fmla="*/ 10 w 157"/>
                <a:gd name="T53" fmla="*/ 36 h 133"/>
                <a:gd name="T54" fmla="*/ 4 w 157"/>
                <a:gd name="T55" fmla="*/ 25 h 133"/>
                <a:gd name="T56" fmla="*/ 10 w 157"/>
                <a:gd name="T57" fmla="*/ 16 h 133"/>
                <a:gd name="T58" fmla="*/ 1 w 157"/>
                <a:gd name="T59" fmla="*/ 0 h 133"/>
                <a:gd name="T60" fmla="*/ 1 w 157"/>
                <a:gd name="T61" fmla="*/ 0 h 133"/>
                <a:gd name="T62" fmla="*/ 1 w 157"/>
                <a:gd name="T63" fmla="*/ 120 h 133"/>
                <a:gd name="T64" fmla="*/ 1 w 157"/>
                <a:gd name="T65" fmla="*/ 120 h 133"/>
                <a:gd name="T66" fmla="*/ 142 w 157"/>
                <a:gd name="T67" fmla="*/ 115 h 133"/>
                <a:gd name="T68" fmla="*/ 142 w 157"/>
                <a:gd name="T69" fmla="*/ 117 h 133"/>
                <a:gd name="T70" fmla="*/ 145 w 157"/>
                <a:gd name="T71" fmla="*/ 117 h 133"/>
                <a:gd name="T72" fmla="*/ 146 w 157"/>
                <a:gd name="T73" fmla="*/ 119 h 133"/>
                <a:gd name="T74" fmla="*/ 150 w 157"/>
                <a:gd name="T75" fmla="*/ 117 h 133"/>
                <a:gd name="T76" fmla="*/ 154 w 157"/>
                <a:gd name="T77" fmla="*/ 117 h 133"/>
                <a:gd name="T78" fmla="*/ 156 w 157"/>
                <a:gd name="T79" fmla="*/ 116 h 133"/>
                <a:gd name="T80" fmla="*/ 154 w 157"/>
                <a:gd name="T81" fmla="*/ 115 h 133"/>
                <a:gd name="T82" fmla="*/ 151 w 157"/>
                <a:gd name="T83" fmla="*/ 116 h 133"/>
                <a:gd name="T84" fmla="*/ 148 w 157"/>
                <a:gd name="T85" fmla="*/ 116 h 133"/>
                <a:gd name="T86" fmla="*/ 145 w 157"/>
                <a:gd name="T87" fmla="*/ 116 h 133"/>
                <a:gd name="T88" fmla="*/ 142 w 157"/>
                <a:gd name="T89" fmla="*/ 115 h 133"/>
                <a:gd name="T90" fmla="*/ 129 w 157"/>
                <a:gd name="T91" fmla="*/ 119 h 133"/>
                <a:gd name="T92" fmla="*/ 133 w 157"/>
                <a:gd name="T93" fmla="*/ 118 h 133"/>
                <a:gd name="T94" fmla="*/ 135 w 157"/>
                <a:gd name="T95" fmla="*/ 118 h 133"/>
                <a:gd name="T96" fmla="*/ 139 w 157"/>
                <a:gd name="T97" fmla="*/ 118 h 133"/>
                <a:gd name="T98" fmla="*/ 140 w 157"/>
                <a:gd name="T99" fmla="*/ 118 h 133"/>
                <a:gd name="T100" fmla="*/ 138 w 157"/>
                <a:gd name="T101" fmla="*/ 119 h 133"/>
                <a:gd name="T102" fmla="*/ 136 w 157"/>
                <a:gd name="T103" fmla="*/ 119 h 133"/>
                <a:gd name="T104" fmla="*/ 134 w 157"/>
                <a:gd name="T105" fmla="*/ 122 h 133"/>
                <a:gd name="T106" fmla="*/ 132 w 157"/>
                <a:gd name="T107" fmla="*/ 123 h 133"/>
                <a:gd name="T108" fmla="*/ 131 w 157"/>
                <a:gd name="T109" fmla="*/ 122 h 133"/>
                <a:gd name="T110" fmla="*/ 130 w 157"/>
                <a:gd name="T111" fmla="*/ 121 h 133"/>
                <a:gd name="T112" fmla="*/ 129 w 157"/>
                <a:gd name="T113" fmla="*/ 119 h 133"/>
                <a:gd name="T114" fmla="*/ 129 w 157"/>
                <a:gd name="T115" fmla="*/ 11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7" h="133">
                  <a:moveTo>
                    <a:pt x="1" y="120"/>
                  </a:moveTo>
                  <a:cubicBezTo>
                    <a:pt x="2" y="120"/>
                    <a:pt x="4" y="121"/>
                    <a:pt x="5" y="121"/>
                  </a:cubicBezTo>
                  <a:cubicBezTo>
                    <a:pt x="10" y="122"/>
                    <a:pt x="14" y="120"/>
                    <a:pt x="18" y="120"/>
                  </a:cubicBezTo>
                  <a:cubicBezTo>
                    <a:pt x="21" y="120"/>
                    <a:pt x="25" y="123"/>
                    <a:pt x="28" y="124"/>
                  </a:cubicBezTo>
                  <a:cubicBezTo>
                    <a:pt x="38" y="126"/>
                    <a:pt x="54" y="120"/>
                    <a:pt x="63" y="128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9" y="132"/>
                    <a:pt x="69" y="132"/>
                    <a:pt x="69" y="132"/>
                  </a:cubicBezTo>
                  <a:cubicBezTo>
                    <a:pt x="71" y="133"/>
                    <a:pt x="75" y="132"/>
                    <a:pt x="75" y="129"/>
                  </a:cubicBezTo>
                  <a:cubicBezTo>
                    <a:pt x="75" y="127"/>
                    <a:pt x="80" y="129"/>
                    <a:pt x="81" y="128"/>
                  </a:cubicBezTo>
                  <a:cubicBezTo>
                    <a:pt x="83" y="128"/>
                    <a:pt x="83" y="127"/>
                    <a:pt x="85" y="127"/>
                  </a:cubicBezTo>
                  <a:cubicBezTo>
                    <a:pt x="88" y="127"/>
                    <a:pt x="88" y="126"/>
                    <a:pt x="87" y="124"/>
                  </a:cubicBezTo>
                  <a:cubicBezTo>
                    <a:pt x="87" y="123"/>
                    <a:pt x="93" y="124"/>
                    <a:pt x="94" y="124"/>
                  </a:cubicBezTo>
                  <a:cubicBezTo>
                    <a:pt x="96" y="125"/>
                    <a:pt x="97" y="127"/>
                    <a:pt x="98" y="127"/>
                  </a:cubicBezTo>
                  <a:cubicBezTo>
                    <a:pt x="99" y="128"/>
                    <a:pt x="101" y="126"/>
                    <a:pt x="102" y="126"/>
                  </a:cubicBezTo>
                  <a:cubicBezTo>
                    <a:pt x="105" y="126"/>
                    <a:pt x="105" y="125"/>
                    <a:pt x="105" y="123"/>
                  </a:cubicBezTo>
                  <a:cubicBezTo>
                    <a:pt x="106" y="123"/>
                    <a:pt x="106" y="127"/>
                    <a:pt x="108" y="126"/>
                  </a:cubicBezTo>
                  <a:cubicBezTo>
                    <a:pt x="109" y="124"/>
                    <a:pt x="110" y="122"/>
                    <a:pt x="111" y="120"/>
                  </a:cubicBezTo>
                  <a:cubicBezTo>
                    <a:pt x="112" y="118"/>
                    <a:pt x="113" y="113"/>
                    <a:pt x="113" y="111"/>
                  </a:cubicBezTo>
                  <a:cubicBezTo>
                    <a:pt x="111" y="110"/>
                    <a:pt x="109" y="110"/>
                    <a:pt x="106" y="110"/>
                  </a:cubicBezTo>
                  <a:cubicBezTo>
                    <a:pt x="101" y="111"/>
                    <a:pt x="97" y="111"/>
                    <a:pt x="92" y="110"/>
                  </a:cubicBezTo>
                  <a:cubicBezTo>
                    <a:pt x="82" y="107"/>
                    <a:pt x="70" y="99"/>
                    <a:pt x="65" y="92"/>
                  </a:cubicBezTo>
                  <a:cubicBezTo>
                    <a:pt x="59" y="85"/>
                    <a:pt x="51" y="82"/>
                    <a:pt x="43" y="78"/>
                  </a:cubicBezTo>
                  <a:cubicBezTo>
                    <a:pt x="43" y="77"/>
                    <a:pt x="42" y="76"/>
                    <a:pt x="41" y="75"/>
                  </a:cubicBezTo>
                  <a:cubicBezTo>
                    <a:pt x="40" y="74"/>
                    <a:pt x="35" y="69"/>
                    <a:pt x="35" y="67"/>
                  </a:cubicBezTo>
                  <a:cubicBezTo>
                    <a:pt x="35" y="64"/>
                    <a:pt x="31" y="63"/>
                    <a:pt x="29" y="61"/>
                  </a:cubicBezTo>
                  <a:cubicBezTo>
                    <a:pt x="25" y="56"/>
                    <a:pt x="19" y="48"/>
                    <a:pt x="18" y="42"/>
                  </a:cubicBezTo>
                  <a:cubicBezTo>
                    <a:pt x="17" y="36"/>
                    <a:pt x="16" y="36"/>
                    <a:pt x="10" y="36"/>
                  </a:cubicBezTo>
                  <a:cubicBezTo>
                    <a:pt x="5" y="36"/>
                    <a:pt x="0" y="30"/>
                    <a:pt x="4" y="25"/>
                  </a:cubicBezTo>
                  <a:cubicBezTo>
                    <a:pt x="6" y="23"/>
                    <a:pt x="12" y="18"/>
                    <a:pt x="10" y="16"/>
                  </a:cubicBezTo>
                  <a:cubicBezTo>
                    <a:pt x="7" y="13"/>
                    <a:pt x="5" y="5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" y="120"/>
                    <a:pt x="1" y="120"/>
                    <a:pt x="1" y="120"/>
                  </a:cubicBezTo>
                  <a:close/>
                  <a:moveTo>
                    <a:pt x="142" y="115"/>
                  </a:moveTo>
                  <a:cubicBezTo>
                    <a:pt x="141" y="115"/>
                    <a:pt x="141" y="117"/>
                    <a:pt x="142" y="117"/>
                  </a:cubicBezTo>
                  <a:cubicBezTo>
                    <a:pt x="143" y="117"/>
                    <a:pt x="144" y="117"/>
                    <a:pt x="145" y="117"/>
                  </a:cubicBezTo>
                  <a:cubicBezTo>
                    <a:pt x="145" y="118"/>
                    <a:pt x="145" y="119"/>
                    <a:pt x="146" y="119"/>
                  </a:cubicBezTo>
                  <a:cubicBezTo>
                    <a:pt x="148" y="119"/>
                    <a:pt x="148" y="117"/>
                    <a:pt x="150" y="117"/>
                  </a:cubicBezTo>
                  <a:cubicBezTo>
                    <a:pt x="154" y="117"/>
                    <a:pt x="154" y="117"/>
                    <a:pt x="154" y="117"/>
                  </a:cubicBezTo>
                  <a:cubicBezTo>
                    <a:pt x="155" y="117"/>
                    <a:pt x="156" y="117"/>
                    <a:pt x="156" y="116"/>
                  </a:cubicBezTo>
                  <a:cubicBezTo>
                    <a:pt x="157" y="115"/>
                    <a:pt x="155" y="115"/>
                    <a:pt x="154" y="115"/>
                  </a:cubicBezTo>
                  <a:cubicBezTo>
                    <a:pt x="153" y="115"/>
                    <a:pt x="152" y="116"/>
                    <a:pt x="151" y="116"/>
                  </a:cubicBezTo>
                  <a:cubicBezTo>
                    <a:pt x="150" y="117"/>
                    <a:pt x="149" y="117"/>
                    <a:pt x="148" y="116"/>
                  </a:cubicBezTo>
                  <a:cubicBezTo>
                    <a:pt x="147" y="116"/>
                    <a:pt x="146" y="116"/>
                    <a:pt x="145" y="116"/>
                  </a:cubicBezTo>
                  <a:cubicBezTo>
                    <a:pt x="142" y="115"/>
                    <a:pt x="142" y="115"/>
                    <a:pt x="142" y="115"/>
                  </a:cubicBezTo>
                  <a:close/>
                  <a:moveTo>
                    <a:pt x="129" y="119"/>
                  </a:moveTo>
                  <a:cubicBezTo>
                    <a:pt x="130" y="118"/>
                    <a:pt x="132" y="118"/>
                    <a:pt x="133" y="118"/>
                  </a:cubicBezTo>
                  <a:cubicBezTo>
                    <a:pt x="134" y="118"/>
                    <a:pt x="134" y="118"/>
                    <a:pt x="135" y="118"/>
                  </a:cubicBezTo>
                  <a:cubicBezTo>
                    <a:pt x="136" y="118"/>
                    <a:pt x="138" y="117"/>
                    <a:pt x="139" y="118"/>
                  </a:cubicBezTo>
                  <a:cubicBezTo>
                    <a:pt x="139" y="118"/>
                    <a:pt x="140" y="118"/>
                    <a:pt x="140" y="118"/>
                  </a:cubicBezTo>
                  <a:cubicBezTo>
                    <a:pt x="139" y="119"/>
                    <a:pt x="139" y="119"/>
                    <a:pt x="138" y="119"/>
                  </a:cubicBezTo>
                  <a:cubicBezTo>
                    <a:pt x="137" y="119"/>
                    <a:pt x="136" y="119"/>
                    <a:pt x="136" y="119"/>
                  </a:cubicBezTo>
                  <a:cubicBezTo>
                    <a:pt x="135" y="120"/>
                    <a:pt x="134" y="122"/>
                    <a:pt x="134" y="122"/>
                  </a:cubicBezTo>
                  <a:cubicBezTo>
                    <a:pt x="133" y="123"/>
                    <a:pt x="133" y="123"/>
                    <a:pt x="132" y="123"/>
                  </a:cubicBezTo>
                  <a:cubicBezTo>
                    <a:pt x="131" y="123"/>
                    <a:pt x="131" y="123"/>
                    <a:pt x="131" y="122"/>
                  </a:cubicBezTo>
                  <a:cubicBezTo>
                    <a:pt x="131" y="122"/>
                    <a:pt x="130" y="122"/>
                    <a:pt x="130" y="121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29" y="119"/>
                    <a:pt x="129" y="119"/>
                    <a:pt x="129" y="119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1" name="Freeform 22">
              <a:extLst>
                <a:ext uri="{FF2B5EF4-FFF2-40B4-BE49-F238E27FC236}">
                  <a16:creationId xmlns:a16="http://schemas.microsoft.com/office/drawing/2014/main" id="{90FDF5C8-924A-5AA8-D992-15DA43F9D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450" y="1225551"/>
              <a:ext cx="309563" cy="355600"/>
            </a:xfrm>
            <a:custGeom>
              <a:avLst/>
              <a:gdLst>
                <a:gd name="T0" fmla="*/ 1 w 82"/>
                <a:gd name="T1" fmla="*/ 65 h 95"/>
                <a:gd name="T2" fmla="*/ 0 w 82"/>
                <a:gd name="T3" fmla="*/ 68 h 95"/>
                <a:gd name="T4" fmla="*/ 3 w 82"/>
                <a:gd name="T5" fmla="*/ 75 h 95"/>
                <a:gd name="T6" fmla="*/ 8 w 82"/>
                <a:gd name="T7" fmla="*/ 85 h 95"/>
                <a:gd name="T8" fmla="*/ 8 w 82"/>
                <a:gd name="T9" fmla="*/ 89 h 95"/>
                <a:gd name="T10" fmla="*/ 9 w 82"/>
                <a:gd name="T11" fmla="*/ 90 h 95"/>
                <a:gd name="T12" fmla="*/ 11 w 82"/>
                <a:gd name="T13" fmla="*/ 92 h 95"/>
                <a:gd name="T14" fmla="*/ 14 w 82"/>
                <a:gd name="T15" fmla="*/ 95 h 95"/>
                <a:gd name="T16" fmla="*/ 14 w 82"/>
                <a:gd name="T17" fmla="*/ 95 h 95"/>
                <a:gd name="T18" fmla="*/ 20 w 82"/>
                <a:gd name="T19" fmla="*/ 94 h 95"/>
                <a:gd name="T20" fmla="*/ 28 w 82"/>
                <a:gd name="T21" fmla="*/ 86 h 95"/>
                <a:gd name="T22" fmla="*/ 36 w 82"/>
                <a:gd name="T23" fmla="*/ 81 h 95"/>
                <a:gd name="T24" fmla="*/ 45 w 82"/>
                <a:gd name="T25" fmla="*/ 74 h 95"/>
                <a:gd name="T26" fmla="*/ 50 w 82"/>
                <a:gd name="T27" fmla="*/ 71 h 95"/>
                <a:gd name="T28" fmla="*/ 54 w 82"/>
                <a:gd name="T29" fmla="*/ 71 h 95"/>
                <a:gd name="T30" fmla="*/ 59 w 82"/>
                <a:gd name="T31" fmla="*/ 68 h 95"/>
                <a:gd name="T32" fmla="*/ 64 w 82"/>
                <a:gd name="T33" fmla="*/ 66 h 95"/>
                <a:gd name="T34" fmla="*/ 69 w 82"/>
                <a:gd name="T35" fmla="*/ 62 h 95"/>
                <a:gd name="T36" fmla="*/ 72 w 82"/>
                <a:gd name="T37" fmla="*/ 60 h 95"/>
                <a:gd name="T38" fmla="*/ 79 w 82"/>
                <a:gd name="T39" fmla="*/ 53 h 95"/>
                <a:gd name="T40" fmla="*/ 81 w 82"/>
                <a:gd name="T41" fmla="*/ 49 h 95"/>
                <a:gd name="T42" fmla="*/ 80 w 82"/>
                <a:gd name="T43" fmla="*/ 43 h 95"/>
                <a:gd name="T44" fmla="*/ 79 w 82"/>
                <a:gd name="T45" fmla="*/ 33 h 95"/>
                <a:gd name="T46" fmla="*/ 81 w 82"/>
                <a:gd name="T47" fmla="*/ 22 h 95"/>
                <a:gd name="T48" fmla="*/ 72 w 82"/>
                <a:gd name="T49" fmla="*/ 4 h 95"/>
                <a:gd name="T50" fmla="*/ 69 w 82"/>
                <a:gd name="T51" fmla="*/ 4 h 95"/>
                <a:gd name="T52" fmla="*/ 65 w 82"/>
                <a:gd name="T53" fmla="*/ 1 h 95"/>
                <a:gd name="T54" fmla="*/ 60 w 82"/>
                <a:gd name="T55" fmla="*/ 3 h 95"/>
                <a:gd name="T56" fmla="*/ 57 w 82"/>
                <a:gd name="T57" fmla="*/ 3 h 95"/>
                <a:gd name="T58" fmla="*/ 54 w 82"/>
                <a:gd name="T59" fmla="*/ 5 h 95"/>
                <a:gd name="T60" fmla="*/ 53 w 82"/>
                <a:gd name="T61" fmla="*/ 6 h 95"/>
                <a:gd name="T62" fmla="*/ 51 w 82"/>
                <a:gd name="T63" fmla="*/ 4 h 95"/>
                <a:gd name="T64" fmla="*/ 51 w 82"/>
                <a:gd name="T65" fmla="*/ 4 h 95"/>
                <a:gd name="T66" fmla="*/ 48 w 82"/>
                <a:gd name="T67" fmla="*/ 10 h 95"/>
                <a:gd name="T68" fmla="*/ 49 w 82"/>
                <a:gd name="T69" fmla="*/ 16 h 95"/>
                <a:gd name="T70" fmla="*/ 47 w 82"/>
                <a:gd name="T71" fmla="*/ 19 h 95"/>
                <a:gd name="T72" fmla="*/ 47 w 82"/>
                <a:gd name="T73" fmla="*/ 23 h 95"/>
                <a:gd name="T74" fmla="*/ 45 w 82"/>
                <a:gd name="T75" fmla="*/ 33 h 95"/>
                <a:gd name="T76" fmla="*/ 41 w 82"/>
                <a:gd name="T77" fmla="*/ 38 h 95"/>
                <a:gd name="T78" fmla="*/ 40 w 82"/>
                <a:gd name="T79" fmla="*/ 42 h 95"/>
                <a:gd name="T80" fmla="*/ 36 w 82"/>
                <a:gd name="T81" fmla="*/ 47 h 95"/>
                <a:gd name="T82" fmla="*/ 32 w 82"/>
                <a:gd name="T83" fmla="*/ 47 h 95"/>
                <a:gd name="T84" fmla="*/ 30 w 82"/>
                <a:gd name="T85" fmla="*/ 52 h 95"/>
                <a:gd name="T86" fmla="*/ 23 w 82"/>
                <a:gd name="T87" fmla="*/ 53 h 95"/>
                <a:gd name="T88" fmla="*/ 19 w 82"/>
                <a:gd name="T89" fmla="*/ 58 h 95"/>
                <a:gd name="T90" fmla="*/ 17 w 82"/>
                <a:gd name="T91" fmla="*/ 60 h 95"/>
                <a:gd name="T92" fmla="*/ 16 w 82"/>
                <a:gd name="T93" fmla="*/ 65 h 95"/>
                <a:gd name="T94" fmla="*/ 7 w 82"/>
                <a:gd name="T95" fmla="*/ 69 h 95"/>
                <a:gd name="T96" fmla="*/ 1 w 82"/>
                <a:gd name="T97" fmla="*/ 6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" h="95">
                  <a:moveTo>
                    <a:pt x="1" y="65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" y="70"/>
                    <a:pt x="1" y="72"/>
                    <a:pt x="3" y="75"/>
                  </a:cubicBezTo>
                  <a:cubicBezTo>
                    <a:pt x="6" y="77"/>
                    <a:pt x="7" y="82"/>
                    <a:pt x="8" y="85"/>
                  </a:cubicBezTo>
                  <a:cubicBezTo>
                    <a:pt x="8" y="87"/>
                    <a:pt x="8" y="88"/>
                    <a:pt x="8" y="89"/>
                  </a:cubicBezTo>
                  <a:cubicBezTo>
                    <a:pt x="9" y="89"/>
                    <a:pt x="9" y="90"/>
                    <a:pt x="9" y="90"/>
                  </a:cubicBezTo>
                  <a:cubicBezTo>
                    <a:pt x="10" y="91"/>
                    <a:pt x="10" y="92"/>
                    <a:pt x="11" y="92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6" y="94"/>
                    <a:pt x="19" y="95"/>
                    <a:pt x="20" y="94"/>
                  </a:cubicBezTo>
                  <a:cubicBezTo>
                    <a:pt x="23" y="91"/>
                    <a:pt x="24" y="87"/>
                    <a:pt x="28" y="86"/>
                  </a:cubicBezTo>
                  <a:cubicBezTo>
                    <a:pt x="32" y="85"/>
                    <a:pt x="33" y="84"/>
                    <a:pt x="36" y="81"/>
                  </a:cubicBezTo>
                  <a:cubicBezTo>
                    <a:pt x="40" y="80"/>
                    <a:pt x="39" y="75"/>
                    <a:pt x="45" y="74"/>
                  </a:cubicBezTo>
                  <a:cubicBezTo>
                    <a:pt x="47" y="74"/>
                    <a:pt x="48" y="72"/>
                    <a:pt x="50" y="71"/>
                  </a:cubicBezTo>
                  <a:cubicBezTo>
                    <a:pt x="52" y="71"/>
                    <a:pt x="53" y="71"/>
                    <a:pt x="54" y="71"/>
                  </a:cubicBezTo>
                  <a:cubicBezTo>
                    <a:pt x="56" y="71"/>
                    <a:pt x="57" y="69"/>
                    <a:pt x="59" y="68"/>
                  </a:cubicBezTo>
                  <a:cubicBezTo>
                    <a:pt x="62" y="67"/>
                    <a:pt x="62" y="68"/>
                    <a:pt x="64" y="66"/>
                  </a:cubicBezTo>
                  <a:cubicBezTo>
                    <a:pt x="66" y="64"/>
                    <a:pt x="67" y="63"/>
                    <a:pt x="69" y="62"/>
                  </a:cubicBezTo>
                  <a:cubicBezTo>
                    <a:pt x="70" y="61"/>
                    <a:pt x="71" y="61"/>
                    <a:pt x="72" y="60"/>
                  </a:cubicBezTo>
                  <a:cubicBezTo>
                    <a:pt x="75" y="60"/>
                    <a:pt x="78" y="56"/>
                    <a:pt x="79" y="53"/>
                  </a:cubicBezTo>
                  <a:cubicBezTo>
                    <a:pt x="80" y="52"/>
                    <a:pt x="81" y="51"/>
                    <a:pt x="81" y="49"/>
                  </a:cubicBezTo>
                  <a:cubicBezTo>
                    <a:pt x="81" y="48"/>
                    <a:pt x="80" y="45"/>
                    <a:pt x="80" y="43"/>
                  </a:cubicBezTo>
                  <a:cubicBezTo>
                    <a:pt x="78" y="40"/>
                    <a:pt x="77" y="37"/>
                    <a:pt x="79" y="33"/>
                  </a:cubicBezTo>
                  <a:cubicBezTo>
                    <a:pt x="82" y="29"/>
                    <a:pt x="82" y="27"/>
                    <a:pt x="81" y="22"/>
                  </a:cubicBezTo>
                  <a:cubicBezTo>
                    <a:pt x="80" y="15"/>
                    <a:pt x="78" y="8"/>
                    <a:pt x="72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7" y="4"/>
                    <a:pt x="67" y="2"/>
                    <a:pt x="65" y="1"/>
                  </a:cubicBezTo>
                  <a:cubicBezTo>
                    <a:pt x="63" y="0"/>
                    <a:pt x="62" y="2"/>
                    <a:pt x="60" y="3"/>
                  </a:cubicBezTo>
                  <a:cubicBezTo>
                    <a:pt x="59" y="4"/>
                    <a:pt x="59" y="4"/>
                    <a:pt x="57" y="3"/>
                  </a:cubicBezTo>
                  <a:cubicBezTo>
                    <a:pt x="56" y="3"/>
                    <a:pt x="55" y="5"/>
                    <a:pt x="54" y="5"/>
                  </a:cubicBezTo>
                  <a:cubicBezTo>
                    <a:pt x="54" y="7"/>
                    <a:pt x="54" y="7"/>
                    <a:pt x="53" y="6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5"/>
                    <a:pt x="48" y="8"/>
                    <a:pt x="48" y="10"/>
                  </a:cubicBezTo>
                  <a:cubicBezTo>
                    <a:pt x="47" y="12"/>
                    <a:pt x="49" y="14"/>
                    <a:pt x="49" y="16"/>
                  </a:cubicBezTo>
                  <a:cubicBezTo>
                    <a:pt x="49" y="17"/>
                    <a:pt x="47" y="17"/>
                    <a:pt x="47" y="19"/>
                  </a:cubicBezTo>
                  <a:cubicBezTo>
                    <a:pt x="47" y="20"/>
                    <a:pt x="48" y="22"/>
                    <a:pt x="47" y="23"/>
                  </a:cubicBezTo>
                  <a:cubicBezTo>
                    <a:pt x="47" y="24"/>
                    <a:pt x="45" y="32"/>
                    <a:pt x="45" y="33"/>
                  </a:cubicBezTo>
                  <a:cubicBezTo>
                    <a:pt x="47" y="37"/>
                    <a:pt x="41" y="36"/>
                    <a:pt x="41" y="38"/>
                  </a:cubicBezTo>
                  <a:cubicBezTo>
                    <a:pt x="41" y="39"/>
                    <a:pt x="44" y="43"/>
                    <a:pt x="40" y="42"/>
                  </a:cubicBezTo>
                  <a:cubicBezTo>
                    <a:pt x="36" y="41"/>
                    <a:pt x="38" y="45"/>
                    <a:pt x="36" y="47"/>
                  </a:cubicBezTo>
                  <a:cubicBezTo>
                    <a:pt x="35" y="48"/>
                    <a:pt x="33" y="46"/>
                    <a:pt x="32" y="47"/>
                  </a:cubicBezTo>
                  <a:cubicBezTo>
                    <a:pt x="31" y="48"/>
                    <a:pt x="31" y="51"/>
                    <a:pt x="30" y="52"/>
                  </a:cubicBezTo>
                  <a:cubicBezTo>
                    <a:pt x="28" y="53"/>
                    <a:pt x="25" y="52"/>
                    <a:pt x="23" y="53"/>
                  </a:cubicBezTo>
                  <a:cubicBezTo>
                    <a:pt x="21" y="54"/>
                    <a:pt x="20" y="58"/>
                    <a:pt x="19" y="58"/>
                  </a:cubicBezTo>
                  <a:cubicBezTo>
                    <a:pt x="17" y="58"/>
                    <a:pt x="18" y="59"/>
                    <a:pt x="17" y="60"/>
                  </a:cubicBezTo>
                  <a:cubicBezTo>
                    <a:pt x="15" y="62"/>
                    <a:pt x="13" y="60"/>
                    <a:pt x="16" y="65"/>
                  </a:cubicBezTo>
                  <a:cubicBezTo>
                    <a:pt x="17" y="67"/>
                    <a:pt x="9" y="70"/>
                    <a:pt x="7" y="69"/>
                  </a:cubicBezTo>
                  <a:cubicBezTo>
                    <a:pt x="4" y="68"/>
                    <a:pt x="4" y="66"/>
                    <a:pt x="1" y="65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2" name="Freeform 23">
              <a:extLst>
                <a:ext uri="{FF2B5EF4-FFF2-40B4-BE49-F238E27FC236}">
                  <a16:creationId xmlns:a16="http://schemas.microsoft.com/office/drawing/2014/main" id="{B65CF573-D81F-E481-DA43-16DDEAE3C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775" y="1454151"/>
              <a:ext cx="501650" cy="495300"/>
            </a:xfrm>
            <a:custGeom>
              <a:avLst/>
              <a:gdLst>
                <a:gd name="T0" fmla="*/ 3 w 133"/>
                <a:gd name="T1" fmla="*/ 121 h 132"/>
                <a:gd name="T2" fmla="*/ 11 w 133"/>
                <a:gd name="T3" fmla="*/ 117 h 132"/>
                <a:gd name="T4" fmla="*/ 18 w 133"/>
                <a:gd name="T5" fmla="*/ 115 h 132"/>
                <a:gd name="T6" fmla="*/ 24 w 133"/>
                <a:gd name="T7" fmla="*/ 113 h 132"/>
                <a:gd name="T8" fmla="*/ 27 w 133"/>
                <a:gd name="T9" fmla="*/ 114 h 132"/>
                <a:gd name="T10" fmla="*/ 34 w 133"/>
                <a:gd name="T11" fmla="*/ 111 h 132"/>
                <a:gd name="T12" fmla="*/ 39 w 133"/>
                <a:gd name="T13" fmla="*/ 113 h 132"/>
                <a:gd name="T14" fmla="*/ 43 w 133"/>
                <a:gd name="T15" fmla="*/ 114 h 132"/>
                <a:gd name="T16" fmla="*/ 48 w 133"/>
                <a:gd name="T17" fmla="*/ 116 h 132"/>
                <a:gd name="T18" fmla="*/ 52 w 133"/>
                <a:gd name="T19" fmla="*/ 119 h 132"/>
                <a:gd name="T20" fmla="*/ 54 w 133"/>
                <a:gd name="T21" fmla="*/ 126 h 132"/>
                <a:gd name="T22" fmla="*/ 62 w 133"/>
                <a:gd name="T23" fmla="*/ 132 h 132"/>
                <a:gd name="T24" fmla="*/ 62 w 133"/>
                <a:gd name="T25" fmla="*/ 132 h 132"/>
                <a:gd name="T26" fmla="*/ 60 w 133"/>
                <a:gd name="T27" fmla="*/ 127 h 132"/>
                <a:gd name="T28" fmla="*/ 66 w 133"/>
                <a:gd name="T29" fmla="*/ 118 h 132"/>
                <a:gd name="T30" fmla="*/ 68 w 133"/>
                <a:gd name="T31" fmla="*/ 111 h 132"/>
                <a:gd name="T32" fmla="*/ 68 w 133"/>
                <a:gd name="T33" fmla="*/ 111 h 132"/>
                <a:gd name="T34" fmla="*/ 74 w 133"/>
                <a:gd name="T35" fmla="*/ 108 h 132"/>
                <a:gd name="T36" fmla="*/ 82 w 133"/>
                <a:gd name="T37" fmla="*/ 96 h 132"/>
                <a:gd name="T38" fmla="*/ 101 w 133"/>
                <a:gd name="T39" fmla="*/ 72 h 132"/>
                <a:gd name="T40" fmla="*/ 107 w 133"/>
                <a:gd name="T41" fmla="*/ 66 h 132"/>
                <a:gd name="T42" fmla="*/ 111 w 133"/>
                <a:gd name="T43" fmla="*/ 63 h 132"/>
                <a:gd name="T44" fmla="*/ 115 w 133"/>
                <a:gd name="T45" fmla="*/ 58 h 132"/>
                <a:gd name="T46" fmla="*/ 120 w 133"/>
                <a:gd name="T47" fmla="*/ 51 h 132"/>
                <a:gd name="T48" fmla="*/ 123 w 133"/>
                <a:gd name="T49" fmla="*/ 47 h 132"/>
                <a:gd name="T50" fmla="*/ 126 w 133"/>
                <a:gd name="T51" fmla="*/ 42 h 132"/>
                <a:gd name="T52" fmla="*/ 130 w 133"/>
                <a:gd name="T53" fmla="*/ 44 h 132"/>
                <a:gd name="T54" fmla="*/ 133 w 133"/>
                <a:gd name="T55" fmla="*/ 34 h 132"/>
                <a:gd name="T56" fmla="*/ 133 w 133"/>
                <a:gd name="T57" fmla="*/ 34 h 132"/>
                <a:gd name="T58" fmla="*/ 130 w 133"/>
                <a:gd name="T59" fmla="*/ 31 h 132"/>
                <a:gd name="T60" fmla="*/ 128 w 133"/>
                <a:gd name="T61" fmla="*/ 29 h 132"/>
                <a:gd name="T62" fmla="*/ 127 w 133"/>
                <a:gd name="T63" fmla="*/ 28 h 132"/>
                <a:gd name="T64" fmla="*/ 126 w 133"/>
                <a:gd name="T65" fmla="*/ 24 h 132"/>
                <a:gd name="T66" fmla="*/ 122 w 133"/>
                <a:gd name="T67" fmla="*/ 13 h 132"/>
                <a:gd name="T68" fmla="*/ 119 w 133"/>
                <a:gd name="T69" fmla="*/ 6 h 132"/>
                <a:gd name="T70" fmla="*/ 120 w 133"/>
                <a:gd name="T71" fmla="*/ 3 h 132"/>
                <a:gd name="T72" fmla="*/ 120 w 133"/>
                <a:gd name="T73" fmla="*/ 3 h 132"/>
                <a:gd name="T74" fmla="*/ 117 w 133"/>
                <a:gd name="T75" fmla="*/ 3 h 132"/>
                <a:gd name="T76" fmla="*/ 111 w 133"/>
                <a:gd name="T77" fmla="*/ 11 h 132"/>
                <a:gd name="T78" fmla="*/ 101 w 133"/>
                <a:gd name="T79" fmla="*/ 9 h 132"/>
                <a:gd name="T80" fmla="*/ 94 w 133"/>
                <a:gd name="T81" fmla="*/ 9 h 132"/>
                <a:gd name="T82" fmla="*/ 83 w 133"/>
                <a:gd name="T83" fmla="*/ 10 h 132"/>
                <a:gd name="T84" fmla="*/ 68 w 133"/>
                <a:gd name="T85" fmla="*/ 7 h 132"/>
                <a:gd name="T86" fmla="*/ 45 w 133"/>
                <a:gd name="T87" fmla="*/ 2 h 132"/>
                <a:gd name="T88" fmla="*/ 35 w 133"/>
                <a:gd name="T89" fmla="*/ 4 h 132"/>
                <a:gd name="T90" fmla="*/ 35 w 133"/>
                <a:gd name="T91" fmla="*/ 4 h 132"/>
                <a:gd name="T92" fmla="*/ 35 w 133"/>
                <a:gd name="T93" fmla="*/ 4 h 132"/>
                <a:gd name="T94" fmla="*/ 31 w 133"/>
                <a:gd name="T95" fmla="*/ 5 h 132"/>
                <a:gd name="T96" fmla="*/ 27 w 133"/>
                <a:gd name="T97" fmla="*/ 13 h 132"/>
                <a:gd name="T98" fmla="*/ 28 w 133"/>
                <a:gd name="T99" fmla="*/ 23 h 132"/>
                <a:gd name="T100" fmla="*/ 27 w 133"/>
                <a:gd name="T101" fmla="*/ 29 h 132"/>
                <a:gd name="T102" fmla="*/ 27 w 133"/>
                <a:gd name="T103" fmla="*/ 29 h 132"/>
                <a:gd name="T104" fmla="*/ 21 w 133"/>
                <a:gd name="T105" fmla="*/ 35 h 132"/>
                <a:gd name="T106" fmla="*/ 19 w 133"/>
                <a:gd name="T107" fmla="*/ 46 h 132"/>
                <a:gd name="T108" fmla="*/ 15 w 133"/>
                <a:gd name="T109" fmla="*/ 66 h 132"/>
                <a:gd name="T110" fmla="*/ 4 w 133"/>
                <a:gd name="T111" fmla="*/ 80 h 132"/>
                <a:gd name="T112" fmla="*/ 3 w 133"/>
                <a:gd name="T113" fmla="*/ 92 h 132"/>
                <a:gd name="T114" fmla="*/ 1 w 133"/>
                <a:gd name="T115" fmla="*/ 99 h 132"/>
                <a:gd name="T116" fmla="*/ 3 w 133"/>
                <a:gd name="T117" fmla="*/ 104 h 132"/>
                <a:gd name="T118" fmla="*/ 1 w 133"/>
                <a:gd name="T119" fmla="*/ 113 h 132"/>
                <a:gd name="T120" fmla="*/ 3 w 133"/>
                <a:gd name="T121" fmla="*/ 12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" h="132">
                  <a:moveTo>
                    <a:pt x="3" y="121"/>
                  </a:moveTo>
                  <a:cubicBezTo>
                    <a:pt x="5" y="117"/>
                    <a:pt x="7" y="114"/>
                    <a:pt x="11" y="117"/>
                  </a:cubicBezTo>
                  <a:cubicBezTo>
                    <a:pt x="15" y="120"/>
                    <a:pt x="15" y="117"/>
                    <a:pt x="18" y="115"/>
                  </a:cubicBezTo>
                  <a:cubicBezTo>
                    <a:pt x="20" y="114"/>
                    <a:pt x="21" y="112"/>
                    <a:pt x="24" y="113"/>
                  </a:cubicBezTo>
                  <a:cubicBezTo>
                    <a:pt x="25" y="113"/>
                    <a:pt x="25" y="115"/>
                    <a:pt x="27" y="114"/>
                  </a:cubicBezTo>
                  <a:cubicBezTo>
                    <a:pt x="29" y="113"/>
                    <a:pt x="31" y="112"/>
                    <a:pt x="34" y="111"/>
                  </a:cubicBezTo>
                  <a:cubicBezTo>
                    <a:pt x="36" y="110"/>
                    <a:pt x="38" y="112"/>
                    <a:pt x="39" y="113"/>
                  </a:cubicBezTo>
                  <a:cubicBezTo>
                    <a:pt x="40" y="113"/>
                    <a:pt x="43" y="114"/>
                    <a:pt x="43" y="114"/>
                  </a:cubicBezTo>
                  <a:cubicBezTo>
                    <a:pt x="46" y="113"/>
                    <a:pt x="47" y="113"/>
                    <a:pt x="48" y="116"/>
                  </a:cubicBezTo>
                  <a:cubicBezTo>
                    <a:pt x="49" y="118"/>
                    <a:pt x="50" y="118"/>
                    <a:pt x="52" y="119"/>
                  </a:cubicBezTo>
                  <a:cubicBezTo>
                    <a:pt x="54" y="121"/>
                    <a:pt x="53" y="123"/>
                    <a:pt x="54" y="126"/>
                  </a:cubicBezTo>
                  <a:cubicBezTo>
                    <a:pt x="54" y="129"/>
                    <a:pt x="59" y="130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2" y="130"/>
                    <a:pt x="61" y="128"/>
                    <a:pt x="60" y="127"/>
                  </a:cubicBezTo>
                  <a:cubicBezTo>
                    <a:pt x="59" y="123"/>
                    <a:pt x="63" y="120"/>
                    <a:pt x="66" y="118"/>
                  </a:cubicBezTo>
                  <a:cubicBezTo>
                    <a:pt x="67" y="116"/>
                    <a:pt x="66" y="113"/>
                    <a:pt x="68" y="111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70" y="110"/>
                    <a:pt x="72" y="109"/>
                    <a:pt x="74" y="108"/>
                  </a:cubicBezTo>
                  <a:cubicBezTo>
                    <a:pt x="78" y="106"/>
                    <a:pt x="75" y="98"/>
                    <a:pt x="82" y="96"/>
                  </a:cubicBezTo>
                  <a:cubicBezTo>
                    <a:pt x="89" y="94"/>
                    <a:pt x="97" y="78"/>
                    <a:pt x="101" y="72"/>
                  </a:cubicBezTo>
                  <a:cubicBezTo>
                    <a:pt x="103" y="68"/>
                    <a:pt x="105" y="70"/>
                    <a:pt x="107" y="66"/>
                  </a:cubicBezTo>
                  <a:cubicBezTo>
                    <a:pt x="108" y="65"/>
                    <a:pt x="110" y="64"/>
                    <a:pt x="111" y="63"/>
                  </a:cubicBezTo>
                  <a:cubicBezTo>
                    <a:pt x="113" y="59"/>
                    <a:pt x="109" y="60"/>
                    <a:pt x="115" y="58"/>
                  </a:cubicBezTo>
                  <a:cubicBezTo>
                    <a:pt x="116" y="57"/>
                    <a:pt x="120" y="52"/>
                    <a:pt x="120" y="51"/>
                  </a:cubicBezTo>
                  <a:cubicBezTo>
                    <a:pt x="121" y="49"/>
                    <a:pt x="121" y="48"/>
                    <a:pt x="123" y="47"/>
                  </a:cubicBezTo>
                  <a:cubicBezTo>
                    <a:pt x="125" y="47"/>
                    <a:pt x="123" y="41"/>
                    <a:pt x="126" y="42"/>
                  </a:cubicBezTo>
                  <a:cubicBezTo>
                    <a:pt x="128" y="42"/>
                    <a:pt x="129" y="45"/>
                    <a:pt x="130" y="44"/>
                  </a:cubicBezTo>
                  <a:cubicBezTo>
                    <a:pt x="132" y="43"/>
                    <a:pt x="129" y="38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29" y="31"/>
                    <a:pt x="128" y="30"/>
                    <a:pt x="128" y="29"/>
                  </a:cubicBezTo>
                  <a:cubicBezTo>
                    <a:pt x="127" y="29"/>
                    <a:pt x="127" y="28"/>
                    <a:pt x="127" y="28"/>
                  </a:cubicBezTo>
                  <a:cubicBezTo>
                    <a:pt x="126" y="27"/>
                    <a:pt x="126" y="26"/>
                    <a:pt x="126" y="24"/>
                  </a:cubicBezTo>
                  <a:cubicBezTo>
                    <a:pt x="126" y="21"/>
                    <a:pt x="125" y="16"/>
                    <a:pt x="122" y="13"/>
                  </a:cubicBezTo>
                  <a:cubicBezTo>
                    <a:pt x="120" y="11"/>
                    <a:pt x="120" y="9"/>
                    <a:pt x="119" y="6"/>
                  </a:cubicBezTo>
                  <a:cubicBezTo>
                    <a:pt x="120" y="3"/>
                    <a:pt x="120" y="3"/>
                    <a:pt x="120" y="3"/>
                  </a:cubicBezTo>
                  <a:cubicBezTo>
                    <a:pt x="120" y="3"/>
                    <a:pt x="120" y="3"/>
                    <a:pt x="120" y="3"/>
                  </a:cubicBezTo>
                  <a:cubicBezTo>
                    <a:pt x="120" y="3"/>
                    <a:pt x="119" y="3"/>
                    <a:pt x="117" y="3"/>
                  </a:cubicBezTo>
                  <a:cubicBezTo>
                    <a:pt x="112" y="4"/>
                    <a:pt x="112" y="7"/>
                    <a:pt x="111" y="11"/>
                  </a:cubicBezTo>
                  <a:cubicBezTo>
                    <a:pt x="109" y="17"/>
                    <a:pt x="103" y="10"/>
                    <a:pt x="101" y="9"/>
                  </a:cubicBezTo>
                  <a:cubicBezTo>
                    <a:pt x="98" y="8"/>
                    <a:pt x="96" y="10"/>
                    <a:pt x="94" y="9"/>
                  </a:cubicBezTo>
                  <a:cubicBezTo>
                    <a:pt x="89" y="6"/>
                    <a:pt x="88" y="10"/>
                    <a:pt x="83" y="10"/>
                  </a:cubicBezTo>
                  <a:cubicBezTo>
                    <a:pt x="82" y="9"/>
                    <a:pt x="69" y="8"/>
                    <a:pt x="68" y="7"/>
                  </a:cubicBezTo>
                  <a:cubicBezTo>
                    <a:pt x="61" y="0"/>
                    <a:pt x="54" y="3"/>
                    <a:pt x="45" y="2"/>
                  </a:cubicBezTo>
                  <a:cubicBezTo>
                    <a:pt x="41" y="1"/>
                    <a:pt x="38" y="3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8" y="7"/>
                    <a:pt x="26" y="9"/>
                    <a:pt x="27" y="13"/>
                  </a:cubicBezTo>
                  <a:cubicBezTo>
                    <a:pt x="29" y="17"/>
                    <a:pt x="28" y="20"/>
                    <a:pt x="28" y="23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5" y="33"/>
                    <a:pt x="23" y="32"/>
                    <a:pt x="21" y="35"/>
                  </a:cubicBezTo>
                  <a:cubicBezTo>
                    <a:pt x="19" y="37"/>
                    <a:pt x="20" y="44"/>
                    <a:pt x="19" y="46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4" y="73"/>
                    <a:pt x="6" y="74"/>
                    <a:pt x="4" y="80"/>
                  </a:cubicBezTo>
                  <a:cubicBezTo>
                    <a:pt x="4" y="83"/>
                    <a:pt x="4" y="89"/>
                    <a:pt x="3" y="92"/>
                  </a:cubicBezTo>
                  <a:cubicBezTo>
                    <a:pt x="1" y="94"/>
                    <a:pt x="0" y="96"/>
                    <a:pt x="1" y="99"/>
                  </a:cubicBezTo>
                  <a:cubicBezTo>
                    <a:pt x="2" y="101"/>
                    <a:pt x="3" y="102"/>
                    <a:pt x="3" y="104"/>
                  </a:cubicBezTo>
                  <a:cubicBezTo>
                    <a:pt x="3" y="107"/>
                    <a:pt x="1" y="110"/>
                    <a:pt x="1" y="113"/>
                  </a:cubicBezTo>
                  <a:cubicBezTo>
                    <a:pt x="1" y="116"/>
                    <a:pt x="2" y="118"/>
                    <a:pt x="3" y="121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3" name="Freeform 24">
              <a:extLst>
                <a:ext uri="{FF2B5EF4-FFF2-40B4-BE49-F238E27FC236}">
                  <a16:creationId xmlns:a16="http://schemas.microsoft.com/office/drawing/2014/main" id="{8E503467-B729-9CA5-A533-7DC9FF3CE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988" y="803276"/>
              <a:ext cx="587375" cy="612775"/>
            </a:xfrm>
            <a:custGeom>
              <a:avLst/>
              <a:gdLst>
                <a:gd name="T0" fmla="*/ 0 w 156"/>
                <a:gd name="T1" fmla="*/ 60 h 163"/>
                <a:gd name="T2" fmla="*/ 3 w 156"/>
                <a:gd name="T3" fmla="*/ 62 h 163"/>
                <a:gd name="T4" fmla="*/ 20 w 156"/>
                <a:gd name="T5" fmla="*/ 69 h 163"/>
                <a:gd name="T6" fmla="*/ 24 w 156"/>
                <a:gd name="T7" fmla="*/ 72 h 163"/>
                <a:gd name="T8" fmla="*/ 34 w 156"/>
                <a:gd name="T9" fmla="*/ 79 h 163"/>
                <a:gd name="T10" fmla="*/ 38 w 156"/>
                <a:gd name="T11" fmla="*/ 85 h 163"/>
                <a:gd name="T12" fmla="*/ 44 w 156"/>
                <a:gd name="T13" fmla="*/ 89 h 163"/>
                <a:gd name="T14" fmla="*/ 47 w 156"/>
                <a:gd name="T15" fmla="*/ 93 h 163"/>
                <a:gd name="T16" fmla="*/ 62 w 156"/>
                <a:gd name="T17" fmla="*/ 102 h 163"/>
                <a:gd name="T18" fmla="*/ 68 w 156"/>
                <a:gd name="T19" fmla="*/ 110 h 163"/>
                <a:gd name="T20" fmla="*/ 72 w 156"/>
                <a:gd name="T21" fmla="*/ 116 h 163"/>
                <a:gd name="T22" fmla="*/ 84 w 156"/>
                <a:gd name="T23" fmla="*/ 127 h 163"/>
                <a:gd name="T24" fmla="*/ 88 w 156"/>
                <a:gd name="T25" fmla="*/ 134 h 163"/>
                <a:gd name="T26" fmla="*/ 95 w 156"/>
                <a:gd name="T27" fmla="*/ 136 h 163"/>
                <a:gd name="T28" fmla="*/ 98 w 156"/>
                <a:gd name="T29" fmla="*/ 143 h 163"/>
                <a:gd name="T30" fmla="*/ 107 w 156"/>
                <a:gd name="T31" fmla="*/ 143 h 163"/>
                <a:gd name="T32" fmla="*/ 111 w 156"/>
                <a:gd name="T33" fmla="*/ 145 h 163"/>
                <a:gd name="T34" fmla="*/ 114 w 156"/>
                <a:gd name="T35" fmla="*/ 148 h 163"/>
                <a:gd name="T36" fmla="*/ 117 w 156"/>
                <a:gd name="T37" fmla="*/ 152 h 163"/>
                <a:gd name="T38" fmla="*/ 123 w 156"/>
                <a:gd name="T39" fmla="*/ 155 h 163"/>
                <a:gd name="T40" fmla="*/ 130 w 156"/>
                <a:gd name="T41" fmla="*/ 163 h 163"/>
                <a:gd name="T42" fmla="*/ 130 w 156"/>
                <a:gd name="T43" fmla="*/ 163 h 163"/>
                <a:gd name="T44" fmla="*/ 134 w 156"/>
                <a:gd name="T45" fmla="*/ 159 h 163"/>
                <a:gd name="T46" fmla="*/ 135 w 156"/>
                <a:gd name="T47" fmla="*/ 154 h 163"/>
                <a:gd name="T48" fmla="*/ 136 w 156"/>
                <a:gd name="T49" fmla="*/ 147 h 163"/>
                <a:gd name="T50" fmla="*/ 140 w 156"/>
                <a:gd name="T51" fmla="*/ 135 h 163"/>
                <a:gd name="T52" fmla="*/ 148 w 156"/>
                <a:gd name="T53" fmla="*/ 124 h 163"/>
                <a:gd name="T54" fmla="*/ 156 w 156"/>
                <a:gd name="T55" fmla="*/ 112 h 163"/>
                <a:gd name="T56" fmla="*/ 155 w 156"/>
                <a:gd name="T57" fmla="*/ 108 h 163"/>
                <a:gd name="T58" fmla="*/ 155 w 156"/>
                <a:gd name="T59" fmla="*/ 107 h 163"/>
                <a:gd name="T60" fmla="*/ 147 w 156"/>
                <a:gd name="T61" fmla="*/ 97 h 163"/>
                <a:gd name="T62" fmla="*/ 138 w 156"/>
                <a:gd name="T63" fmla="*/ 93 h 163"/>
                <a:gd name="T64" fmla="*/ 135 w 156"/>
                <a:gd name="T65" fmla="*/ 90 h 163"/>
                <a:gd name="T66" fmla="*/ 129 w 156"/>
                <a:gd name="T67" fmla="*/ 89 h 163"/>
                <a:gd name="T68" fmla="*/ 120 w 156"/>
                <a:gd name="T69" fmla="*/ 86 h 163"/>
                <a:gd name="T70" fmla="*/ 115 w 156"/>
                <a:gd name="T71" fmla="*/ 84 h 163"/>
                <a:gd name="T72" fmla="*/ 105 w 156"/>
                <a:gd name="T73" fmla="*/ 78 h 163"/>
                <a:gd name="T74" fmla="*/ 97 w 156"/>
                <a:gd name="T75" fmla="*/ 73 h 163"/>
                <a:gd name="T76" fmla="*/ 63 w 156"/>
                <a:gd name="T77" fmla="*/ 55 h 163"/>
                <a:gd name="T78" fmla="*/ 53 w 156"/>
                <a:gd name="T79" fmla="*/ 52 h 163"/>
                <a:gd name="T80" fmla="*/ 42 w 156"/>
                <a:gd name="T81" fmla="*/ 47 h 163"/>
                <a:gd name="T82" fmla="*/ 26 w 156"/>
                <a:gd name="T83" fmla="*/ 34 h 163"/>
                <a:gd name="T84" fmla="*/ 20 w 156"/>
                <a:gd name="T85" fmla="*/ 30 h 163"/>
                <a:gd name="T86" fmla="*/ 14 w 156"/>
                <a:gd name="T87" fmla="*/ 22 h 163"/>
                <a:gd name="T88" fmla="*/ 11 w 156"/>
                <a:gd name="T89" fmla="*/ 19 h 163"/>
                <a:gd name="T90" fmla="*/ 7 w 156"/>
                <a:gd name="T91" fmla="*/ 12 h 163"/>
                <a:gd name="T92" fmla="*/ 2 w 156"/>
                <a:gd name="T93" fmla="*/ 4 h 163"/>
                <a:gd name="T94" fmla="*/ 0 w 156"/>
                <a:gd name="T95" fmla="*/ 0 h 163"/>
                <a:gd name="T96" fmla="*/ 0 w 156"/>
                <a:gd name="T97" fmla="*/ 0 h 163"/>
                <a:gd name="T98" fmla="*/ 0 w 156"/>
                <a:gd name="T99" fmla="*/ 6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6" h="163">
                  <a:moveTo>
                    <a:pt x="0" y="60"/>
                  </a:moveTo>
                  <a:cubicBezTo>
                    <a:pt x="3" y="62"/>
                    <a:pt x="3" y="62"/>
                    <a:pt x="3" y="62"/>
                  </a:cubicBezTo>
                  <a:cubicBezTo>
                    <a:pt x="7" y="62"/>
                    <a:pt x="18" y="65"/>
                    <a:pt x="20" y="69"/>
                  </a:cubicBezTo>
                  <a:cubicBezTo>
                    <a:pt x="21" y="71"/>
                    <a:pt x="23" y="70"/>
                    <a:pt x="24" y="72"/>
                  </a:cubicBezTo>
                  <a:cubicBezTo>
                    <a:pt x="28" y="78"/>
                    <a:pt x="28" y="77"/>
                    <a:pt x="34" y="79"/>
                  </a:cubicBezTo>
                  <a:cubicBezTo>
                    <a:pt x="37" y="79"/>
                    <a:pt x="37" y="83"/>
                    <a:pt x="38" y="85"/>
                  </a:cubicBezTo>
                  <a:cubicBezTo>
                    <a:pt x="40" y="88"/>
                    <a:pt x="42" y="88"/>
                    <a:pt x="44" y="89"/>
                  </a:cubicBezTo>
                  <a:cubicBezTo>
                    <a:pt x="46" y="90"/>
                    <a:pt x="46" y="92"/>
                    <a:pt x="47" y="93"/>
                  </a:cubicBezTo>
                  <a:cubicBezTo>
                    <a:pt x="52" y="96"/>
                    <a:pt x="58" y="98"/>
                    <a:pt x="62" y="102"/>
                  </a:cubicBezTo>
                  <a:cubicBezTo>
                    <a:pt x="63" y="103"/>
                    <a:pt x="68" y="109"/>
                    <a:pt x="68" y="110"/>
                  </a:cubicBezTo>
                  <a:cubicBezTo>
                    <a:pt x="69" y="115"/>
                    <a:pt x="68" y="114"/>
                    <a:pt x="72" y="116"/>
                  </a:cubicBezTo>
                  <a:cubicBezTo>
                    <a:pt x="77" y="118"/>
                    <a:pt x="80" y="125"/>
                    <a:pt x="84" y="127"/>
                  </a:cubicBezTo>
                  <a:cubicBezTo>
                    <a:pt x="86" y="128"/>
                    <a:pt x="87" y="132"/>
                    <a:pt x="88" y="134"/>
                  </a:cubicBezTo>
                  <a:cubicBezTo>
                    <a:pt x="88" y="137"/>
                    <a:pt x="95" y="134"/>
                    <a:pt x="95" y="136"/>
                  </a:cubicBezTo>
                  <a:cubicBezTo>
                    <a:pt x="96" y="139"/>
                    <a:pt x="96" y="141"/>
                    <a:pt x="98" y="143"/>
                  </a:cubicBezTo>
                  <a:cubicBezTo>
                    <a:pt x="102" y="145"/>
                    <a:pt x="104" y="140"/>
                    <a:pt x="107" y="143"/>
                  </a:cubicBezTo>
                  <a:cubicBezTo>
                    <a:pt x="108" y="144"/>
                    <a:pt x="110" y="144"/>
                    <a:pt x="111" y="145"/>
                  </a:cubicBezTo>
                  <a:cubicBezTo>
                    <a:pt x="112" y="146"/>
                    <a:pt x="113" y="148"/>
                    <a:pt x="114" y="148"/>
                  </a:cubicBezTo>
                  <a:cubicBezTo>
                    <a:pt x="116" y="149"/>
                    <a:pt x="116" y="150"/>
                    <a:pt x="117" y="152"/>
                  </a:cubicBezTo>
                  <a:cubicBezTo>
                    <a:pt x="119" y="154"/>
                    <a:pt x="121" y="154"/>
                    <a:pt x="123" y="155"/>
                  </a:cubicBezTo>
                  <a:cubicBezTo>
                    <a:pt x="125" y="157"/>
                    <a:pt x="127" y="162"/>
                    <a:pt x="130" y="163"/>
                  </a:cubicBezTo>
                  <a:cubicBezTo>
                    <a:pt x="130" y="163"/>
                    <a:pt x="130" y="163"/>
                    <a:pt x="130" y="163"/>
                  </a:cubicBezTo>
                  <a:cubicBezTo>
                    <a:pt x="131" y="161"/>
                    <a:pt x="133" y="160"/>
                    <a:pt x="134" y="159"/>
                  </a:cubicBezTo>
                  <a:cubicBezTo>
                    <a:pt x="135" y="157"/>
                    <a:pt x="134" y="155"/>
                    <a:pt x="135" y="154"/>
                  </a:cubicBezTo>
                  <a:cubicBezTo>
                    <a:pt x="137" y="152"/>
                    <a:pt x="135" y="149"/>
                    <a:pt x="136" y="147"/>
                  </a:cubicBezTo>
                  <a:cubicBezTo>
                    <a:pt x="136" y="144"/>
                    <a:pt x="138" y="135"/>
                    <a:pt x="140" y="135"/>
                  </a:cubicBezTo>
                  <a:cubicBezTo>
                    <a:pt x="149" y="132"/>
                    <a:pt x="145" y="130"/>
                    <a:pt x="148" y="124"/>
                  </a:cubicBezTo>
                  <a:cubicBezTo>
                    <a:pt x="151" y="120"/>
                    <a:pt x="156" y="116"/>
                    <a:pt x="156" y="112"/>
                  </a:cubicBezTo>
                  <a:cubicBezTo>
                    <a:pt x="156" y="111"/>
                    <a:pt x="155" y="109"/>
                    <a:pt x="155" y="108"/>
                  </a:cubicBezTo>
                  <a:cubicBezTo>
                    <a:pt x="155" y="108"/>
                    <a:pt x="155" y="107"/>
                    <a:pt x="155" y="10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2" y="92"/>
                    <a:pt x="141" y="96"/>
                    <a:pt x="138" y="93"/>
                  </a:cubicBezTo>
                  <a:cubicBezTo>
                    <a:pt x="137" y="92"/>
                    <a:pt x="137" y="90"/>
                    <a:pt x="135" y="90"/>
                  </a:cubicBezTo>
                  <a:cubicBezTo>
                    <a:pt x="132" y="90"/>
                    <a:pt x="132" y="92"/>
                    <a:pt x="129" y="89"/>
                  </a:cubicBezTo>
                  <a:cubicBezTo>
                    <a:pt x="125" y="85"/>
                    <a:pt x="122" y="88"/>
                    <a:pt x="120" y="86"/>
                  </a:cubicBezTo>
                  <a:cubicBezTo>
                    <a:pt x="117" y="84"/>
                    <a:pt x="118" y="85"/>
                    <a:pt x="115" y="84"/>
                  </a:cubicBezTo>
                  <a:cubicBezTo>
                    <a:pt x="111" y="83"/>
                    <a:pt x="111" y="78"/>
                    <a:pt x="105" y="78"/>
                  </a:cubicBezTo>
                  <a:cubicBezTo>
                    <a:pt x="103" y="79"/>
                    <a:pt x="100" y="74"/>
                    <a:pt x="97" y="73"/>
                  </a:cubicBezTo>
                  <a:cubicBezTo>
                    <a:pt x="91" y="65"/>
                    <a:pt x="74" y="55"/>
                    <a:pt x="63" y="55"/>
                  </a:cubicBezTo>
                  <a:cubicBezTo>
                    <a:pt x="59" y="55"/>
                    <a:pt x="57" y="52"/>
                    <a:pt x="53" y="52"/>
                  </a:cubicBezTo>
                  <a:cubicBezTo>
                    <a:pt x="51" y="51"/>
                    <a:pt x="43" y="49"/>
                    <a:pt x="42" y="47"/>
                  </a:cubicBezTo>
                  <a:cubicBezTo>
                    <a:pt x="38" y="39"/>
                    <a:pt x="35" y="38"/>
                    <a:pt x="26" y="34"/>
                  </a:cubicBezTo>
                  <a:cubicBezTo>
                    <a:pt x="23" y="30"/>
                    <a:pt x="24" y="30"/>
                    <a:pt x="20" y="30"/>
                  </a:cubicBezTo>
                  <a:cubicBezTo>
                    <a:pt x="18" y="29"/>
                    <a:pt x="16" y="24"/>
                    <a:pt x="14" y="22"/>
                  </a:cubicBezTo>
                  <a:cubicBezTo>
                    <a:pt x="13" y="21"/>
                    <a:pt x="12" y="21"/>
                    <a:pt x="11" y="19"/>
                  </a:cubicBezTo>
                  <a:cubicBezTo>
                    <a:pt x="10" y="16"/>
                    <a:pt x="10" y="15"/>
                    <a:pt x="7" y="12"/>
                  </a:cubicBezTo>
                  <a:cubicBezTo>
                    <a:pt x="5" y="10"/>
                    <a:pt x="3" y="7"/>
                    <a:pt x="2" y="4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4" name="Freeform 25">
              <a:extLst>
                <a:ext uri="{FF2B5EF4-FFF2-40B4-BE49-F238E27FC236}">
                  <a16:creationId xmlns:a16="http://schemas.microsoft.com/office/drawing/2014/main" id="{E44ACC48-8E66-059E-FA11-AB700FF4C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956" y="1021431"/>
              <a:ext cx="612775" cy="536575"/>
            </a:xfrm>
            <a:custGeom>
              <a:avLst/>
              <a:gdLst>
                <a:gd name="T0" fmla="*/ 156 w 163"/>
                <a:gd name="T1" fmla="*/ 117 h 143"/>
                <a:gd name="T2" fmla="*/ 156 w 163"/>
                <a:gd name="T3" fmla="*/ 113 h 143"/>
                <a:gd name="T4" fmla="*/ 158 w 163"/>
                <a:gd name="T5" fmla="*/ 109 h 143"/>
                <a:gd name="T6" fmla="*/ 163 w 163"/>
                <a:gd name="T7" fmla="*/ 101 h 143"/>
                <a:gd name="T8" fmla="*/ 163 w 163"/>
                <a:gd name="T9" fmla="*/ 101 h 143"/>
                <a:gd name="T10" fmla="*/ 157 w 163"/>
                <a:gd name="T11" fmla="*/ 93 h 143"/>
                <a:gd name="T12" fmla="*/ 151 w 163"/>
                <a:gd name="T13" fmla="*/ 90 h 143"/>
                <a:gd name="T14" fmla="*/ 148 w 163"/>
                <a:gd name="T15" fmla="*/ 86 h 143"/>
                <a:gd name="T16" fmla="*/ 144 w 163"/>
                <a:gd name="T17" fmla="*/ 83 h 143"/>
                <a:gd name="T18" fmla="*/ 141 w 163"/>
                <a:gd name="T19" fmla="*/ 81 h 143"/>
                <a:gd name="T20" fmla="*/ 132 w 163"/>
                <a:gd name="T21" fmla="*/ 81 h 143"/>
                <a:gd name="T22" fmla="*/ 129 w 163"/>
                <a:gd name="T23" fmla="*/ 74 h 143"/>
                <a:gd name="T24" fmla="*/ 122 w 163"/>
                <a:gd name="T25" fmla="*/ 72 h 143"/>
                <a:gd name="T26" fmla="*/ 118 w 163"/>
                <a:gd name="T27" fmla="*/ 65 h 143"/>
                <a:gd name="T28" fmla="*/ 106 w 163"/>
                <a:gd name="T29" fmla="*/ 55 h 143"/>
                <a:gd name="T30" fmla="*/ 102 w 163"/>
                <a:gd name="T31" fmla="*/ 49 h 143"/>
                <a:gd name="T32" fmla="*/ 96 w 163"/>
                <a:gd name="T33" fmla="*/ 41 h 143"/>
                <a:gd name="T34" fmla="*/ 82 w 163"/>
                <a:gd name="T35" fmla="*/ 33 h 143"/>
                <a:gd name="T36" fmla="*/ 79 w 163"/>
                <a:gd name="T37" fmla="*/ 29 h 143"/>
                <a:gd name="T38" fmla="*/ 73 w 163"/>
                <a:gd name="T39" fmla="*/ 25 h 143"/>
                <a:gd name="T40" fmla="*/ 68 w 163"/>
                <a:gd name="T41" fmla="*/ 18 h 143"/>
                <a:gd name="T42" fmla="*/ 59 w 163"/>
                <a:gd name="T43" fmla="*/ 12 h 143"/>
                <a:gd name="T44" fmla="*/ 55 w 163"/>
                <a:gd name="T45" fmla="*/ 8 h 143"/>
                <a:gd name="T46" fmla="*/ 38 w 163"/>
                <a:gd name="T47" fmla="*/ 1 h 143"/>
                <a:gd name="T48" fmla="*/ 35 w 163"/>
                <a:gd name="T49" fmla="*/ 0 h 143"/>
                <a:gd name="T50" fmla="*/ 35 w 163"/>
                <a:gd name="T51" fmla="*/ 0 h 143"/>
                <a:gd name="T52" fmla="*/ 35 w 163"/>
                <a:gd name="T53" fmla="*/ 11 h 143"/>
                <a:gd name="T54" fmla="*/ 0 w 163"/>
                <a:gd name="T55" fmla="*/ 56 h 143"/>
                <a:gd name="T56" fmla="*/ 0 w 163"/>
                <a:gd name="T57" fmla="*/ 56 h 143"/>
                <a:gd name="T58" fmla="*/ 54 w 163"/>
                <a:gd name="T59" fmla="*/ 56 h 143"/>
                <a:gd name="T60" fmla="*/ 55 w 163"/>
                <a:gd name="T61" fmla="*/ 143 h 143"/>
                <a:gd name="T62" fmla="*/ 55 w 163"/>
                <a:gd name="T63" fmla="*/ 143 h 143"/>
                <a:gd name="T64" fmla="*/ 147 w 163"/>
                <a:gd name="T65" fmla="*/ 143 h 143"/>
                <a:gd name="T66" fmla="*/ 147 w 163"/>
                <a:gd name="T67" fmla="*/ 143 h 143"/>
                <a:gd name="T68" fmla="*/ 148 w 163"/>
                <a:gd name="T69" fmla="*/ 137 h 143"/>
                <a:gd name="T70" fmla="*/ 148 w 163"/>
                <a:gd name="T71" fmla="*/ 127 h 143"/>
                <a:gd name="T72" fmla="*/ 152 w 163"/>
                <a:gd name="T73" fmla="*/ 118 h 143"/>
                <a:gd name="T74" fmla="*/ 156 w 163"/>
                <a:gd name="T75" fmla="*/ 11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3" h="143">
                  <a:moveTo>
                    <a:pt x="156" y="117"/>
                  </a:moveTo>
                  <a:cubicBezTo>
                    <a:pt x="156" y="116"/>
                    <a:pt x="156" y="114"/>
                    <a:pt x="156" y="113"/>
                  </a:cubicBezTo>
                  <a:cubicBezTo>
                    <a:pt x="154" y="109"/>
                    <a:pt x="157" y="112"/>
                    <a:pt x="158" y="109"/>
                  </a:cubicBezTo>
                  <a:cubicBezTo>
                    <a:pt x="159" y="106"/>
                    <a:pt x="161" y="103"/>
                    <a:pt x="163" y="101"/>
                  </a:cubicBezTo>
                  <a:cubicBezTo>
                    <a:pt x="163" y="101"/>
                    <a:pt x="163" y="101"/>
                    <a:pt x="163" y="101"/>
                  </a:cubicBezTo>
                  <a:cubicBezTo>
                    <a:pt x="161" y="100"/>
                    <a:pt x="159" y="95"/>
                    <a:pt x="157" y="93"/>
                  </a:cubicBezTo>
                  <a:cubicBezTo>
                    <a:pt x="155" y="92"/>
                    <a:pt x="152" y="92"/>
                    <a:pt x="151" y="90"/>
                  </a:cubicBezTo>
                  <a:cubicBezTo>
                    <a:pt x="150" y="88"/>
                    <a:pt x="150" y="87"/>
                    <a:pt x="148" y="86"/>
                  </a:cubicBezTo>
                  <a:cubicBezTo>
                    <a:pt x="146" y="86"/>
                    <a:pt x="146" y="84"/>
                    <a:pt x="144" y="83"/>
                  </a:cubicBezTo>
                  <a:cubicBezTo>
                    <a:pt x="143" y="82"/>
                    <a:pt x="142" y="82"/>
                    <a:pt x="141" y="81"/>
                  </a:cubicBezTo>
                  <a:cubicBezTo>
                    <a:pt x="138" y="78"/>
                    <a:pt x="136" y="83"/>
                    <a:pt x="132" y="81"/>
                  </a:cubicBezTo>
                  <a:cubicBezTo>
                    <a:pt x="130" y="79"/>
                    <a:pt x="130" y="77"/>
                    <a:pt x="129" y="74"/>
                  </a:cubicBezTo>
                  <a:cubicBezTo>
                    <a:pt x="129" y="73"/>
                    <a:pt x="122" y="75"/>
                    <a:pt x="122" y="72"/>
                  </a:cubicBezTo>
                  <a:cubicBezTo>
                    <a:pt x="121" y="70"/>
                    <a:pt x="120" y="66"/>
                    <a:pt x="118" y="65"/>
                  </a:cubicBezTo>
                  <a:cubicBezTo>
                    <a:pt x="114" y="63"/>
                    <a:pt x="111" y="57"/>
                    <a:pt x="106" y="55"/>
                  </a:cubicBezTo>
                  <a:cubicBezTo>
                    <a:pt x="103" y="53"/>
                    <a:pt x="104" y="54"/>
                    <a:pt x="102" y="49"/>
                  </a:cubicBezTo>
                  <a:cubicBezTo>
                    <a:pt x="102" y="48"/>
                    <a:pt x="97" y="42"/>
                    <a:pt x="96" y="41"/>
                  </a:cubicBezTo>
                  <a:cubicBezTo>
                    <a:pt x="92" y="37"/>
                    <a:pt x="86" y="35"/>
                    <a:pt x="82" y="33"/>
                  </a:cubicBezTo>
                  <a:cubicBezTo>
                    <a:pt x="80" y="32"/>
                    <a:pt x="80" y="30"/>
                    <a:pt x="79" y="29"/>
                  </a:cubicBezTo>
                  <a:cubicBezTo>
                    <a:pt x="77" y="27"/>
                    <a:pt x="74" y="27"/>
                    <a:pt x="73" y="25"/>
                  </a:cubicBezTo>
                  <a:cubicBezTo>
                    <a:pt x="71" y="22"/>
                    <a:pt x="72" y="19"/>
                    <a:pt x="68" y="18"/>
                  </a:cubicBezTo>
                  <a:cubicBezTo>
                    <a:pt x="63" y="17"/>
                    <a:pt x="63" y="17"/>
                    <a:pt x="59" y="12"/>
                  </a:cubicBezTo>
                  <a:cubicBezTo>
                    <a:pt x="58" y="10"/>
                    <a:pt x="56" y="10"/>
                    <a:pt x="55" y="8"/>
                  </a:cubicBezTo>
                  <a:cubicBezTo>
                    <a:pt x="53" y="5"/>
                    <a:pt x="42" y="1"/>
                    <a:pt x="38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147" y="143"/>
                    <a:pt x="147" y="143"/>
                    <a:pt x="147" y="143"/>
                  </a:cubicBezTo>
                  <a:cubicBezTo>
                    <a:pt x="147" y="143"/>
                    <a:pt x="147" y="143"/>
                    <a:pt x="147" y="143"/>
                  </a:cubicBezTo>
                  <a:cubicBezTo>
                    <a:pt x="148" y="137"/>
                    <a:pt x="148" y="137"/>
                    <a:pt x="148" y="137"/>
                  </a:cubicBezTo>
                  <a:cubicBezTo>
                    <a:pt x="149" y="133"/>
                    <a:pt x="149" y="130"/>
                    <a:pt x="148" y="127"/>
                  </a:cubicBezTo>
                  <a:cubicBezTo>
                    <a:pt x="146" y="122"/>
                    <a:pt x="148" y="120"/>
                    <a:pt x="152" y="118"/>
                  </a:cubicBezTo>
                  <a:cubicBezTo>
                    <a:pt x="156" y="117"/>
                    <a:pt x="156" y="117"/>
                    <a:pt x="156" y="117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5" name="Freeform 26">
              <a:extLst>
                <a:ext uri="{FF2B5EF4-FFF2-40B4-BE49-F238E27FC236}">
                  <a16:creationId xmlns:a16="http://schemas.microsoft.com/office/drawing/2014/main" id="{884AEDD8-C85B-D166-13C3-B816DAD13E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5" y="714376"/>
              <a:ext cx="368300" cy="393700"/>
            </a:xfrm>
            <a:custGeom>
              <a:avLst/>
              <a:gdLst>
                <a:gd name="T0" fmla="*/ 0 w 98"/>
                <a:gd name="T1" fmla="*/ 72 h 105"/>
                <a:gd name="T2" fmla="*/ 3 w 98"/>
                <a:gd name="T3" fmla="*/ 72 h 105"/>
                <a:gd name="T4" fmla="*/ 8 w 98"/>
                <a:gd name="T5" fmla="*/ 81 h 105"/>
                <a:gd name="T6" fmla="*/ 12 w 98"/>
                <a:gd name="T7" fmla="*/ 83 h 105"/>
                <a:gd name="T8" fmla="*/ 19 w 98"/>
                <a:gd name="T9" fmla="*/ 86 h 105"/>
                <a:gd name="T10" fmla="*/ 24 w 98"/>
                <a:gd name="T11" fmla="*/ 86 h 105"/>
                <a:gd name="T12" fmla="*/ 28 w 98"/>
                <a:gd name="T13" fmla="*/ 73 h 105"/>
                <a:gd name="T14" fmla="*/ 26 w 98"/>
                <a:gd name="T15" fmla="*/ 62 h 105"/>
                <a:gd name="T16" fmla="*/ 37 w 98"/>
                <a:gd name="T17" fmla="*/ 60 h 105"/>
                <a:gd name="T18" fmla="*/ 39 w 98"/>
                <a:gd name="T19" fmla="*/ 67 h 105"/>
                <a:gd name="T20" fmla="*/ 39 w 98"/>
                <a:gd name="T21" fmla="*/ 77 h 105"/>
                <a:gd name="T22" fmla="*/ 46 w 98"/>
                <a:gd name="T23" fmla="*/ 83 h 105"/>
                <a:gd name="T24" fmla="*/ 51 w 98"/>
                <a:gd name="T25" fmla="*/ 90 h 105"/>
                <a:gd name="T26" fmla="*/ 54 w 98"/>
                <a:gd name="T27" fmla="*/ 96 h 105"/>
                <a:gd name="T28" fmla="*/ 62 w 98"/>
                <a:gd name="T29" fmla="*/ 98 h 105"/>
                <a:gd name="T30" fmla="*/ 75 w 98"/>
                <a:gd name="T31" fmla="*/ 101 h 105"/>
                <a:gd name="T32" fmla="*/ 82 w 98"/>
                <a:gd name="T33" fmla="*/ 103 h 105"/>
                <a:gd name="T34" fmla="*/ 88 w 98"/>
                <a:gd name="T35" fmla="*/ 98 h 105"/>
                <a:gd name="T36" fmla="*/ 96 w 98"/>
                <a:gd name="T37" fmla="*/ 93 h 105"/>
                <a:gd name="T38" fmla="*/ 97 w 98"/>
                <a:gd name="T39" fmla="*/ 85 h 105"/>
                <a:gd name="T40" fmla="*/ 97 w 98"/>
                <a:gd name="T41" fmla="*/ 63 h 105"/>
                <a:gd name="T42" fmla="*/ 91 w 98"/>
                <a:gd name="T43" fmla="*/ 64 h 105"/>
                <a:gd name="T44" fmla="*/ 90 w 98"/>
                <a:gd name="T45" fmla="*/ 67 h 105"/>
                <a:gd name="T46" fmla="*/ 87 w 98"/>
                <a:gd name="T47" fmla="*/ 65 h 105"/>
                <a:gd name="T48" fmla="*/ 84 w 98"/>
                <a:gd name="T49" fmla="*/ 63 h 105"/>
                <a:gd name="T50" fmla="*/ 82 w 98"/>
                <a:gd name="T51" fmla="*/ 62 h 105"/>
                <a:gd name="T52" fmla="*/ 71 w 98"/>
                <a:gd name="T53" fmla="*/ 58 h 105"/>
                <a:gd name="T54" fmla="*/ 68 w 98"/>
                <a:gd name="T55" fmla="*/ 53 h 105"/>
                <a:gd name="T56" fmla="*/ 69 w 98"/>
                <a:gd name="T57" fmla="*/ 50 h 105"/>
                <a:gd name="T58" fmla="*/ 69 w 98"/>
                <a:gd name="T59" fmla="*/ 46 h 105"/>
                <a:gd name="T60" fmla="*/ 64 w 98"/>
                <a:gd name="T61" fmla="*/ 41 h 105"/>
                <a:gd name="T62" fmla="*/ 62 w 98"/>
                <a:gd name="T63" fmla="*/ 35 h 105"/>
                <a:gd name="T64" fmla="*/ 61 w 98"/>
                <a:gd name="T65" fmla="*/ 24 h 105"/>
                <a:gd name="T66" fmla="*/ 63 w 98"/>
                <a:gd name="T67" fmla="*/ 20 h 105"/>
                <a:gd name="T68" fmla="*/ 63 w 98"/>
                <a:gd name="T69" fmla="*/ 12 h 105"/>
                <a:gd name="T70" fmla="*/ 63 w 98"/>
                <a:gd name="T71" fmla="*/ 12 h 105"/>
                <a:gd name="T72" fmla="*/ 53 w 98"/>
                <a:gd name="T73" fmla="*/ 12 h 105"/>
                <a:gd name="T74" fmla="*/ 47 w 98"/>
                <a:gd name="T75" fmla="*/ 13 h 105"/>
                <a:gd name="T76" fmla="*/ 42 w 98"/>
                <a:gd name="T77" fmla="*/ 8 h 105"/>
                <a:gd name="T78" fmla="*/ 37 w 98"/>
                <a:gd name="T79" fmla="*/ 6 h 105"/>
                <a:gd name="T80" fmla="*/ 31 w 98"/>
                <a:gd name="T81" fmla="*/ 2 h 105"/>
                <a:gd name="T82" fmla="*/ 31 w 98"/>
                <a:gd name="T83" fmla="*/ 6 h 105"/>
                <a:gd name="T84" fmla="*/ 29 w 98"/>
                <a:gd name="T85" fmla="*/ 12 h 105"/>
                <a:gd name="T86" fmla="*/ 21 w 98"/>
                <a:gd name="T87" fmla="*/ 15 h 105"/>
                <a:gd name="T88" fmla="*/ 17 w 98"/>
                <a:gd name="T89" fmla="*/ 17 h 105"/>
                <a:gd name="T90" fmla="*/ 15 w 98"/>
                <a:gd name="T91" fmla="*/ 16 h 105"/>
                <a:gd name="T92" fmla="*/ 15 w 98"/>
                <a:gd name="T93" fmla="*/ 19 h 105"/>
                <a:gd name="T94" fmla="*/ 14 w 98"/>
                <a:gd name="T95" fmla="*/ 22 h 105"/>
                <a:gd name="T96" fmla="*/ 9 w 98"/>
                <a:gd name="T97" fmla="*/ 27 h 105"/>
                <a:gd name="T98" fmla="*/ 6 w 98"/>
                <a:gd name="T99" fmla="*/ 28 h 105"/>
                <a:gd name="T100" fmla="*/ 3 w 98"/>
                <a:gd name="T101" fmla="*/ 34 h 105"/>
                <a:gd name="T102" fmla="*/ 1 w 98"/>
                <a:gd name="T103" fmla="*/ 38 h 105"/>
                <a:gd name="T104" fmla="*/ 1 w 98"/>
                <a:gd name="T105" fmla="*/ 38 h 105"/>
                <a:gd name="T106" fmla="*/ 8 w 98"/>
                <a:gd name="T107" fmla="*/ 45 h 105"/>
                <a:gd name="T108" fmla="*/ 0 w 98"/>
                <a:gd name="T109" fmla="*/ 7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" h="105">
                  <a:moveTo>
                    <a:pt x="0" y="72"/>
                  </a:moveTo>
                  <a:cubicBezTo>
                    <a:pt x="3" y="72"/>
                    <a:pt x="3" y="72"/>
                    <a:pt x="3" y="72"/>
                  </a:cubicBezTo>
                  <a:cubicBezTo>
                    <a:pt x="7" y="74"/>
                    <a:pt x="5" y="80"/>
                    <a:pt x="8" y="81"/>
                  </a:cubicBezTo>
                  <a:cubicBezTo>
                    <a:pt x="10" y="82"/>
                    <a:pt x="11" y="83"/>
                    <a:pt x="12" y="83"/>
                  </a:cubicBezTo>
                  <a:cubicBezTo>
                    <a:pt x="14" y="85"/>
                    <a:pt x="17" y="85"/>
                    <a:pt x="19" y="86"/>
                  </a:cubicBezTo>
                  <a:cubicBezTo>
                    <a:pt x="21" y="87"/>
                    <a:pt x="23" y="90"/>
                    <a:pt x="24" y="86"/>
                  </a:cubicBezTo>
                  <a:cubicBezTo>
                    <a:pt x="26" y="82"/>
                    <a:pt x="28" y="78"/>
                    <a:pt x="28" y="73"/>
                  </a:cubicBezTo>
                  <a:cubicBezTo>
                    <a:pt x="27" y="69"/>
                    <a:pt x="25" y="65"/>
                    <a:pt x="26" y="62"/>
                  </a:cubicBezTo>
                  <a:cubicBezTo>
                    <a:pt x="27" y="55"/>
                    <a:pt x="32" y="59"/>
                    <a:pt x="37" y="60"/>
                  </a:cubicBezTo>
                  <a:cubicBezTo>
                    <a:pt x="39" y="61"/>
                    <a:pt x="39" y="66"/>
                    <a:pt x="39" y="67"/>
                  </a:cubicBezTo>
                  <a:cubicBezTo>
                    <a:pt x="39" y="71"/>
                    <a:pt x="38" y="73"/>
                    <a:pt x="39" y="77"/>
                  </a:cubicBezTo>
                  <a:cubicBezTo>
                    <a:pt x="39" y="77"/>
                    <a:pt x="45" y="82"/>
                    <a:pt x="46" y="83"/>
                  </a:cubicBezTo>
                  <a:cubicBezTo>
                    <a:pt x="49" y="85"/>
                    <a:pt x="48" y="88"/>
                    <a:pt x="51" y="90"/>
                  </a:cubicBezTo>
                  <a:cubicBezTo>
                    <a:pt x="52" y="91"/>
                    <a:pt x="51" y="96"/>
                    <a:pt x="54" y="96"/>
                  </a:cubicBezTo>
                  <a:cubicBezTo>
                    <a:pt x="57" y="96"/>
                    <a:pt x="60" y="100"/>
                    <a:pt x="62" y="98"/>
                  </a:cubicBezTo>
                  <a:cubicBezTo>
                    <a:pt x="66" y="96"/>
                    <a:pt x="74" y="105"/>
                    <a:pt x="75" y="101"/>
                  </a:cubicBezTo>
                  <a:cubicBezTo>
                    <a:pt x="77" y="94"/>
                    <a:pt x="78" y="102"/>
                    <a:pt x="82" y="103"/>
                  </a:cubicBezTo>
                  <a:cubicBezTo>
                    <a:pt x="84" y="104"/>
                    <a:pt x="87" y="100"/>
                    <a:pt x="88" y="98"/>
                  </a:cubicBezTo>
                  <a:cubicBezTo>
                    <a:pt x="89" y="95"/>
                    <a:pt x="96" y="98"/>
                    <a:pt x="96" y="93"/>
                  </a:cubicBezTo>
                  <a:cubicBezTo>
                    <a:pt x="96" y="91"/>
                    <a:pt x="98" y="86"/>
                    <a:pt x="97" y="85"/>
                  </a:cubicBezTo>
                  <a:cubicBezTo>
                    <a:pt x="97" y="63"/>
                    <a:pt x="97" y="63"/>
                    <a:pt x="97" y="63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4"/>
                    <a:pt x="90" y="66"/>
                    <a:pt x="90" y="67"/>
                  </a:cubicBezTo>
                  <a:cubicBezTo>
                    <a:pt x="88" y="67"/>
                    <a:pt x="88" y="66"/>
                    <a:pt x="87" y="65"/>
                  </a:cubicBezTo>
                  <a:cubicBezTo>
                    <a:pt x="86" y="64"/>
                    <a:pt x="85" y="63"/>
                    <a:pt x="84" y="63"/>
                  </a:cubicBezTo>
                  <a:cubicBezTo>
                    <a:pt x="84" y="64"/>
                    <a:pt x="83" y="62"/>
                    <a:pt x="82" y="62"/>
                  </a:cubicBezTo>
                  <a:cubicBezTo>
                    <a:pt x="77" y="62"/>
                    <a:pt x="74" y="63"/>
                    <a:pt x="71" y="58"/>
                  </a:cubicBezTo>
                  <a:cubicBezTo>
                    <a:pt x="70" y="56"/>
                    <a:pt x="68" y="55"/>
                    <a:pt x="68" y="53"/>
                  </a:cubicBezTo>
                  <a:cubicBezTo>
                    <a:pt x="69" y="52"/>
                    <a:pt x="69" y="51"/>
                    <a:pt x="69" y="50"/>
                  </a:cubicBezTo>
                  <a:cubicBezTo>
                    <a:pt x="70" y="48"/>
                    <a:pt x="69" y="48"/>
                    <a:pt x="69" y="46"/>
                  </a:cubicBezTo>
                  <a:cubicBezTo>
                    <a:pt x="69" y="44"/>
                    <a:pt x="66" y="42"/>
                    <a:pt x="64" y="41"/>
                  </a:cubicBezTo>
                  <a:cubicBezTo>
                    <a:pt x="63" y="40"/>
                    <a:pt x="63" y="37"/>
                    <a:pt x="62" y="35"/>
                  </a:cubicBezTo>
                  <a:cubicBezTo>
                    <a:pt x="62" y="32"/>
                    <a:pt x="60" y="27"/>
                    <a:pt x="61" y="24"/>
                  </a:cubicBezTo>
                  <a:cubicBezTo>
                    <a:pt x="62" y="22"/>
                    <a:pt x="63" y="22"/>
                    <a:pt x="63" y="20"/>
                  </a:cubicBezTo>
                  <a:cubicBezTo>
                    <a:pt x="63" y="18"/>
                    <a:pt x="63" y="13"/>
                    <a:pt x="63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0" y="12"/>
                    <a:pt x="56" y="12"/>
                    <a:pt x="53" y="12"/>
                  </a:cubicBezTo>
                  <a:cubicBezTo>
                    <a:pt x="51" y="11"/>
                    <a:pt x="50" y="13"/>
                    <a:pt x="47" y="13"/>
                  </a:cubicBezTo>
                  <a:cubicBezTo>
                    <a:pt x="45" y="12"/>
                    <a:pt x="44" y="10"/>
                    <a:pt x="42" y="8"/>
                  </a:cubicBezTo>
                  <a:cubicBezTo>
                    <a:pt x="40" y="6"/>
                    <a:pt x="40" y="7"/>
                    <a:pt x="37" y="6"/>
                  </a:cubicBezTo>
                  <a:cubicBezTo>
                    <a:pt x="36" y="5"/>
                    <a:pt x="36" y="0"/>
                    <a:pt x="31" y="2"/>
                  </a:cubicBezTo>
                  <a:cubicBezTo>
                    <a:pt x="31" y="3"/>
                    <a:pt x="31" y="4"/>
                    <a:pt x="31" y="6"/>
                  </a:cubicBezTo>
                  <a:cubicBezTo>
                    <a:pt x="29" y="6"/>
                    <a:pt x="30" y="11"/>
                    <a:pt x="29" y="12"/>
                  </a:cubicBezTo>
                  <a:cubicBezTo>
                    <a:pt x="27" y="13"/>
                    <a:pt x="24" y="14"/>
                    <a:pt x="21" y="15"/>
                  </a:cubicBezTo>
                  <a:cubicBezTo>
                    <a:pt x="20" y="16"/>
                    <a:pt x="19" y="17"/>
                    <a:pt x="17" y="17"/>
                  </a:cubicBezTo>
                  <a:cubicBezTo>
                    <a:pt x="16" y="17"/>
                    <a:pt x="16" y="16"/>
                    <a:pt x="15" y="16"/>
                  </a:cubicBezTo>
                  <a:cubicBezTo>
                    <a:pt x="15" y="17"/>
                    <a:pt x="15" y="18"/>
                    <a:pt x="15" y="19"/>
                  </a:cubicBezTo>
                  <a:cubicBezTo>
                    <a:pt x="15" y="20"/>
                    <a:pt x="15" y="21"/>
                    <a:pt x="14" y="22"/>
                  </a:cubicBezTo>
                  <a:cubicBezTo>
                    <a:pt x="14" y="24"/>
                    <a:pt x="12" y="26"/>
                    <a:pt x="9" y="27"/>
                  </a:cubicBezTo>
                  <a:cubicBezTo>
                    <a:pt x="8" y="27"/>
                    <a:pt x="6" y="27"/>
                    <a:pt x="6" y="28"/>
                  </a:cubicBezTo>
                  <a:cubicBezTo>
                    <a:pt x="8" y="32"/>
                    <a:pt x="6" y="34"/>
                    <a:pt x="3" y="34"/>
                  </a:cubicBezTo>
                  <a:cubicBezTo>
                    <a:pt x="3" y="35"/>
                    <a:pt x="1" y="37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0" y="72"/>
                    <a:pt x="0" y="72"/>
                    <a:pt x="0" y="7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256" name="Freeform 27">
              <a:extLst>
                <a:ext uri="{FF2B5EF4-FFF2-40B4-BE49-F238E27FC236}">
                  <a16:creationId xmlns:a16="http://schemas.microsoft.com/office/drawing/2014/main" id="{1F68F72F-A315-0C66-A839-86834B66A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350" y="750888"/>
              <a:ext cx="782638" cy="601663"/>
            </a:xfrm>
            <a:custGeom>
              <a:avLst/>
              <a:gdLst>
                <a:gd name="T0" fmla="*/ 96 w 208"/>
                <a:gd name="T1" fmla="*/ 149 h 160"/>
                <a:gd name="T2" fmla="*/ 107 w 208"/>
                <a:gd name="T3" fmla="*/ 145 h 160"/>
                <a:gd name="T4" fmla="*/ 117 w 208"/>
                <a:gd name="T5" fmla="*/ 151 h 160"/>
                <a:gd name="T6" fmla="*/ 128 w 208"/>
                <a:gd name="T7" fmla="*/ 150 h 160"/>
                <a:gd name="T8" fmla="*/ 136 w 208"/>
                <a:gd name="T9" fmla="*/ 150 h 160"/>
                <a:gd name="T10" fmla="*/ 148 w 208"/>
                <a:gd name="T11" fmla="*/ 130 h 160"/>
                <a:gd name="T12" fmla="*/ 153 w 208"/>
                <a:gd name="T13" fmla="*/ 132 h 160"/>
                <a:gd name="T14" fmla="*/ 155 w 208"/>
                <a:gd name="T15" fmla="*/ 130 h 160"/>
                <a:gd name="T16" fmla="*/ 168 w 208"/>
                <a:gd name="T17" fmla="*/ 131 h 160"/>
                <a:gd name="T18" fmla="*/ 172 w 208"/>
                <a:gd name="T19" fmla="*/ 129 h 160"/>
                <a:gd name="T20" fmla="*/ 208 w 208"/>
                <a:gd name="T21" fmla="*/ 85 h 160"/>
                <a:gd name="T22" fmla="*/ 208 w 208"/>
                <a:gd name="T23" fmla="*/ 75 h 160"/>
                <a:gd name="T24" fmla="*/ 208 w 208"/>
                <a:gd name="T25" fmla="*/ 17 h 160"/>
                <a:gd name="T26" fmla="*/ 197 w 208"/>
                <a:gd name="T27" fmla="*/ 9 h 160"/>
                <a:gd name="T28" fmla="*/ 196 w 208"/>
                <a:gd name="T29" fmla="*/ 8 h 160"/>
                <a:gd name="T30" fmla="*/ 190 w 208"/>
                <a:gd name="T31" fmla="*/ 5 h 160"/>
                <a:gd name="T32" fmla="*/ 192 w 208"/>
                <a:gd name="T33" fmla="*/ 1 h 160"/>
                <a:gd name="T34" fmla="*/ 151 w 208"/>
                <a:gd name="T35" fmla="*/ 6 h 160"/>
                <a:gd name="T36" fmla="*/ 147 w 208"/>
                <a:gd name="T37" fmla="*/ 16 h 160"/>
                <a:gd name="T38" fmla="*/ 142 w 208"/>
                <a:gd name="T39" fmla="*/ 28 h 160"/>
                <a:gd name="T40" fmla="*/ 136 w 208"/>
                <a:gd name="T41" fmla="*/ 16 h 160"/>
                <a:gd name="T42" fmla="*/ 133 w 208"/>
                <a:gd name="T43" fmla="*/ 8 h 160"/>
                <a:gd name="T44" fmla="*/ 112 w 208"/>
                <a:gd name="T45" fmla="*/ 4 h 160"/>
                <a:gd name="T46" fmla="*/ 112 w 208"/>
                <a:gd name="T47" fmla="*/ 11 h 160"/>
                <a:gd name="T48" fmla="*/ 111 w 208"/>
                <a:gd name="T49" fmla="*/ 26 h 160"/>
                <a:gd name="T50" fmla="*/ 118 w 208"/>
                <a:gd name="T51" fmla="*/ 37 h 160"/>
                <a:gd name="T52" fmla="*/ 117 w 208"/>
                <a:gd name="T53" fmla="*/ 43 h 160"/>
                <a:gd name="T54" fmla="*/ 131 w 208"/>
                <a:gd name="T55" fmla="*/ 53 h 160"/>
                <a:gd name="T56" fmla="*/ 136 w 208"/>
                <a:gd name="T57" fmla="*/ 55 h 160"/>
                <a:gd name="T58" fmla="*/ 141 w 208"/>
                <a:gd name="T59" fmla="*/ 54 h 160"/>
                <a:gd name="T60" fmla="*/ 147 w 208"/>
                <a:gd name="T61" fmla="*/ 74 h 160"/>
                <a:gd name="T62" fmla="*/ 137 w 208"/>
                <a:gd name="T63" fmla="*/ 88 h 160"/>
                <a:gd name="T64" fmla="*/ 124 w 208"/>
                <a:gd name="T65" fmla="*/ 90 h 160"/>
                <a:gd name="T66" fmla="*/ 103 w 208"/>
                <a:gd name="T67" fmla="*/ 85 h 160"/>
                <a:gd name="T68" fmla="*/ 95 w 208"/>
                <a:gd name="T69" fmla="*/ 72 h 160"/>
                <a:gd name="T70" fmla="*/ 87 w 208"/>
                <a:gd name="T71" fmla="*/ 57 h 160"/>
                <a:gd name="T72" fmla="*/ 73 w 208"/>
                <a:gd name="T73" fmla="*/ 53 h 160"/>
                <a:gd name="T74" fmla="*/ 72 w 208"/>
                <a:gd name="T75" fmla="*/ 76 h 160"/>
                <a:gd name="T76" fmla="*/ 59 w 208"/>
                <a:gd name="T77" fmla="*/ 73 h 160"/>
                <a:gd name="T78" fmla="*/ 50 w 208"/>
                <a:gd name="T79" fmla="*/ 62 h 160"/>
                <a:gd name="T80" fmla="*/ 47 w 208"/>
                <a:gd name="T81" fmla="*/ 62 h 160"/>
                <a:gd name="T82" fmla="*/ 13 w 208"/>
                <a:gd name="T83" fmla="*/ 83 h 160"/>
                <a:gd name="T84" fmla="*/ 7 w 208"/>
                <a:gd name="T85" fmla="*/ 90 h 160"/>
                <a:gd name="T86" fmla="*/ 6 w 208"/>
                <a:gd name="T87" fmla="*/ 103 h 160"/>
                <a:gd name="T88" fmla="*/ 5 w 208"/>
                <a:gd name="T89" fmla="*/ 112 h 160"/>
                <a:gd name="T90" fmla="*/ 26 w 208"/>
                <a:gd name="T91" fmla="*/ 115 h 160"/>
                <a:gd name="T92" fmla="*/ 67 w 208"/>
                <a:gd name="T93" fmla="*/ 129 h 160"/>
                <a:gd name="T94" fmla="*/ 62 w 208"/>
                <a:gd name="T95" fmla="*/ 140 h 160"/>
                <a:gd name="T96" fmla="*/ 67 w 208"/>
                <a:gd name="T97" fmla="*/ 146 h 160"/>
                <a:gd name="T98" fmla="*/ 79 w 208"/>
                <a:gd name="T99" fmla="*/ 14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8" h="160">
                  <a:moveTo>
                    <a:pt x="84" y="150"/>
                  </a:moveTo>
                  <a:cubicBezTo>
                    <a:pt x="89" y="148"/>
                    <a:pt x="93" y="159"/>
                    <a:pt x="96" y="149"/>
                  </a:cubicBezTo>
                  <a:cubicBezTo>
                    <a:pt x="96" y="147"/>
                    <a:pt x="96" y="144"/>
                    <a:pt x="98" y="144"/>
                  </a:cubicBezTo>
                  <a:cubicBezTo>
                    <a:pt x="99" y="144"/>
                    <a:pt x="106" y="146"/>
                    <a:pt x="107" y="145"/>
                  </a:cubicBezTo>
                  <a:cubicBezTo>
                    <a:pt x="110" y="141"/>
                    <a:pt x="110" y="146"/>
                    <a:pt x="111" y="148"/>
                  </a:cubicBezTo>
                  <a:cubicBezTo>
                    <a:pt x="113" y="151"/>
                    <a:pt x="114" y="150"/>
                    <a:pt x="117" y="151"/>
                  </a:cubicBezTo>
                  <a:cubicBezTo>
                    <a:pt x="119" y="151"/>
                    <a:pt x="120" y="152"/>
                    <a:pt x="122" y="152"/>
                  </a:cubicBezTo>
                  <a:cubicBezTo>
                    <a:pt x="125" y="152"/>
                    <a:pt x="126" y="149"/>
                    <a:pt x="128" y="150"/>
                  </a:cubicBezTo>
                  <a:cubicBezTo>
                    <a:pt x="131" y="150"/>
                    <a:pt x="133" y="150"/>
                    <a:pt x="136" y="150"/>
                  </a:cubicBezTo>
                  <a:cubicBezTo>
                    <a:pt x="136" y="150"/>
                    <a:pt x="136" y="150"/>
                    <a:pt x="136" y="150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5" y="129"/>
                    <a:pt x="147" y="129"/>
                    <a:pt x="148" y="130"/>
                  </a:cubicBezTo>
                  <a:cubicBezTo>
                    <a:pt x="149" y="130"/>
                    <a:pt x="150" y="130"/>
                    <a:pt x="150" y="131"/>
                  </a:cubicBezTo>
                  <a:cubicBezTo>
                    <a:pt x="151" y="132"/>
                    <a:pt x="151" y="132"/>
                    <a:pt x="153" y="132"/>
                  </a:cubicBezTo>
                  <a:cubicBezTo>
                    <a:pt x="153" y="132"/>
                    <a:pt x="154" y="131"/>
                    <a:pt x="154" y="131"/>
                  </a:cubicBezTo>
                  <a:cubicBezTo>
                    <a:pt x="154" y="130"/>
                    <a:pt x="155" y="130"/>
                    <a:pt x="155" y="130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71" y="131"/>
                    <a:pt x="171" y="131"/>
                    <a:pt x="171" y="131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8" y="17"/>
                    <a:pt x="208" y="17"/>
                    <a:pt x="208" y="17"/>
                  </a:cubicBezTo>
                  <a:cubicBezTo>
                    <a:pt x="208" y="17"/>
                    <a:pt x="208" y="17"/>
                    <a:pt x="208" y="17"/>
                  </a:cubicBezTo>
                  <a:cubicBezTo>
                    <a:pt x="207" y="16"/>
                    <a:pt x="206" y="16"/>
                    <a:pt x="204" y="14"/>
                  </a:cubicBezTo>
                  <a:cubicBezTo>
                    <a:pt x="202" y="13"/>
                    <a:pt x="199" y="12"/>
                    <a:pt x="197" y="9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7" y="9"/>
                    <a:pt x="196" y="8"/>
                    <a:pt x="196" y="8"/>
                  </a:cubicBezTo>
                  <a:cubicBezTo>
                    <a:pt x="195" y="7"/>
                    <a:pt x="194" y="7"/>
                    <a:pt x="194" y="7"/>
                  </a:cubicBezTo>
                  <a:cubicBezTo>
                    <a:pt x="193" y="6"/>
                    <a:pt x="191" y="6"/>
                    <a:pt x="190" y="5"/>
                  </a:cubicBezTo>
                  <a:cubicBezTo>
                    <a:pt x="190" y="5"/>
                    <a:pt x="190" y="4"/>
                    <a:pt x="190" y="3"/>
                  </a:cubicBezTo>
                  <a:cubicBezTo>
                    <a:pt x="190" y="2"/>
                    <a:pt x="191" y="2"/>
                    <a:pt x="192" y="1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50" y="8"/>
                    <a:pt x="149" y="9"/>
                    <a:pt x="149" y="12"/>
                  </a:cubicBezTo>
                  <a:cubicBezTo>
                    <a:pt x="149" y="14"/>
                    <a:pt x="149" y="15"/>
                    <a:pt x="147" y="16"/>
                  </a:cubicBezTo>
                  <a:cubicBezTo>
                    <a:pt x="144" y="18"/>
                    <a:pt x="144" y="23"/>
                    <a:pt x="144" y="27"/>
                  </a:cubicBezTo>
                  <a:cubicBezTo>
                    <a:pt x="144" y="31"/>
                    <a:pt x="143" y="31"/>
                    <a:pt x="142" y="28"/>
                  </a:cubicBezTo>
                  <a:cubicBezTo>
                    <a:pt x="142" y="27"/>
                    <a:pt x="141" y="26"/>
                    <a:pt x="140" y="25"/>
                  </a:cubicBezTo>
                  <a:cubicBezTo>
                    <a:pt x="138" y="22"/>
                    <a:pt x="139" y="19"/>
                    <a:pt x="136" y="16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3" y="10"/>
                    <a:pt x="136" y="8"/>
                    <a:pt x="133" y="8"/>
                  </a:cubicBezTo>
                  <a:cubicBezTo>
                    <a:pt x="130" y="6"/>
                    <a:pt x="127" y="8"/>
                    <a:pt x="124" y="6"/>
                  </a:cubicBezTo>
                  <a:cubicBezTo>
                    <a:pt x="121" y="4"/>
                    <a:pt x="117" y="3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5"/>
                    <a:pt x="112" y="9"/>
                    <a:pt x="112" y="11"/>
                  </a:cubicBezTo>
                  <a:cubicBezTo>
                    <a:pt x="112" y="13"/>
                    <a:pt x="111" y="14"/>
                    <a:pt x="110" y="16"/>
                  </a:cubicBezTo>
                  <a:cubicBezTo>
                    <a:pt x="108" y="18"/>
                    <a:pt x="111" y="23"/>
                    <a:pt x="111" y="26"/>
                  </a:cubicBezTo>
                  <a:cubicBezTo>
                    <a:pt x="112" y="28"/>
                    <a:pt x="112" y="31"/>
                    <a:pt x="113" y="32"/>
                  </a:cubicBezTo>
                  <a:cubicBezTo>
                    <a:pt x="115" y="33"/>
                    <a:pt x="118" y="35"/>
                    <a:pt x="118" y="37"/>
                  </a:cubicBezTo>
                  <a:cubicBezTo>
                    <a:pt x="118" y="38"/>
                    <a:pt x="119" y="39"/>
                    <a:pt x="118" y="41"/>
                  </a:cubicBezTo>
                  <a:cubicBezTo>
                    <a:pt x="118" y="41"/>
                    <a:pt x="118" y="42"/>
                    <a:pt x="117" y="43"/>
                  </a:cubicBezTo>
                  <a:cubicBezTo>
                    <a:pt x="117" y="46"/>
                    <a:pt x="119" y="47"/>
                    <a:pt x="120" y="49"/>
                  </a:cubicBezTo>
                  <a:cubicBezTo>
                    <a:pt x="123" y="53"/>
                    <a:pt x="126" y="53"/>
                    <a:pt x="131" y="53"/>
                  </a:cubicBezTo>
                  <a:cubicBezTo>
                    <a:pt x="132" y="53"/>
                    <a:pt x="133" y="54"/>
                    <a:pt x="133" y="53"/>
                  </a:cubicBezTo>
                  <a:cubicBezTo>
                    <a:pt x="135" y="53"/>
                    <a:pt x="135" y="54"/>
                    <a:pt x="136" y="55"/>
                  </a:cubicBezTo>
                  <a:cubicBezTo>
                    <a:pt x="138" y="56"/>
                    <a:pt x="137" y="57"/>
                    <a:pt x="139" y="57"/>
                  </a:cubicBezTo>
                  <a:cubicBezTo>
                    <a:pt x="139" y="56"/>
                    <a:pt x="140" y="54"/>
                    <a:pt x="141" y="54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7" y="74"/>
                    <a:pt x="147" y="74"/>
                    <a:pt x="147" y="74"/>
                  </a:cubicBezTo>
                  <a:cubicBezTo>
                    <a:pt x="148" y="76"/>
                    <a:pt x="146" y="81"/>
                    <a:pt x="146" y="83"/>
                  </a:cubicBezTo>
                  <a:cubicBezTo>
                    <a:pt x="145" y="87"/>
                    <a:pt x="139" y="85"/>
                    <a:pt x="137" y="88"/>
                  </a:cubicBezTo>
                  <a:cubicBezTo>
                    <a:pt x="137" y="89"/>
                    <a:pt x="133" y="93"/>
                    <a:pt x="131" y="93"/>
                  </a:cubicBezTo>
                  <a:cubicBezTo>
                    <a:pt x="127" y="92"/>
                    <a:pt x="126" y="83"/>
                    <a:pt x="124" y="90"/>
                  </a:cubicBezTo>
                  <a:cubicBezTo>
                    <a:pt x="123" y="95"/>
                    <a:pt x="115" y="86"/>
                    <a:pt x="111" y="88"/>
                  </a:cubicBezTo>
                  <a:cubicBezTo>
                    <a:pt x="108" y="89"/>
                    <a:pt x="106" y="85"/>
                    <a:pt x="103" y="85"/>
                  </a:cubicBezTo>
                  <a:cubicBezTo>
                    <a:pt x="100" y="85"/>
                    <a:pt x="101" y="81"/>
                    <a:pt x="99" y="80"/>
                  </a:cubicBezTo>
                  <a:cubicBezTo>
                    <a:pt x="96" y="78"/>
                    <a:pt x="97" y="75"/>
                    <a:pt x="95" y="72"/>
                  </a:cubicBezTo>
                  <a:cubicBezTo>
                    <a:pt x="93" y="71"/>
                    <a:pt x="87" y="67"/>
                    <a:pt x="87" y="67"/>
                  </a:cubicBezTo>
                  <a:cubicBezTo>
                    <a:pt x="86" y="63"/>
                    <a:pt x="87" y="61"/>
                    <a:pt x="87" y="57"/>
                  </a:cubicBezTo>
                  <a:cubicBezTo>
                    <a:pt x="87" y="56"/>
                    <a:pt x="87" y="51"/>
                    <a:pt x="85" y="51"/>
                  </a:cubicBezTo>
                  <a:cubicBezTo>
                    <a:pt x="80" y="49"/>
                    <a:pt x="75" y="46"/>
                    <a:pt x="73" y="53"/>
                  </a:cubicBezTo>
                  <a:cubicBezTo>
                    <a:pt x="73" y="55"/>
                    <a:pt x="75" y="59"/>
                    <a:pt x="75" y="63"/>
                  </a:cubicBezTo>
                  <a:cubicBezTo>
                    <a:pt x="76" y="68"/>
                    <a:pt x="73" y="71"/>
                    <a:pt x="72" y="76"/>
                  </a:cubicBezTo>
                  <a:cubicBezTo>
                    <a:pt x="71" y="80"/>
                    <a:pt x="68" y="77"/>
                    <a:pt x="67" y="76"/>
                  </a:cubicBezTo>
                  <a:cubicBezTo>
                    <a:pt x="65" y="74"/>
                    <a:pt x="62" y="74"/>
                    <a:pt x="59" y="73"/>
                  </a:cubicBezTo>
                  <a:cubicBezTo>
                    <a:pt x="58" y="72"/>
                    <a:pt x="58" y="71"/>
                    <a:pt x="56" y="71"/>
                  </a:cubicBezTo>
                  <a:cubicBezTo>
                    <a:pt x="52" y="70"/>
                    <a:pt x="54" y="64"/>
                    <a:pt x="50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2" y="85"/>
                    <a:pt x="10" y="87"/>
                    <a:pt x="9" y="87"/>
                  </a:cubicBezTo>
                  <a:cubicBezTo>
                    <a:pt x="7" y="87"/>
                    <a:pt x="8" y="89"/>
                    <a:pt x="7" y="90"/>
                  </a:cubicBezTo>
                  <a:cubicBezTo>
                    <a:pt x="7" y="91"/>
                    <a:pt x="5" y="91"/>
                    <a:pt x="5" y="92"/>
                  </a:cubicBezTo>
                  <a:cubicBezTo>
                    <a:pt x="5" y="97"/>
                    <a:pt x="0" y="98"/>
                    <a:pt x="6" y="103"/>
                  </a:cubicBezTo>
                  <a:cubicBezTo>
                    <a:pt x="9" y="106"/>
                    <a:pt x="11" y="110"/>
                    <a:pt x="5" y="110"/>
                  </a:cubicBezTo>
                  <a:cubicBezTo>
                    <a:pt x="5" y="110"/>
                    <a:pt x="5" y="111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4" y="130"/>
                    <a:pt x="59" y="131"/>
                    <a:pt x="59" y="136"/>
                  </a:cubicBezTo>
                  <a:cubicBezTo>
                    <a:pt x="59" y="138"/>
                    <a:pt x="61" y="139"/>
                    <a:pt x="62" y="140"/>
                  </a:cubicBezTo>
                  <a:cubicBezTo>
                    <a:pt x="64" y="141"/>
                    <a:pt x="64" y="142"/>
                    <a:pt x="64" y="144"/>
                  </a:cubicBezTo>
                  <a:cubicBezTo>
                    <a:pt x="65" y="145"/>
                    <a:pt x="66" y="145"/>
                    <a:pt x="67" y="146"/>
                  </a:cubicBezTo>
                  <a:cubicBezTo>
                    <a:pt x="68" y="147"/>
                    <a:pt x="73" y="160"/>
                    <a:pt x="75" y="154"/>
                  </a:cubicBezTo>
                  <a:cubicBezTo>
                    <a:pt x="76" y="151"/>
                    <a:pt x="76" y="148"/>
                    <a:pt x="79" y="146"/>
                  </a:cubicBezTo>
                  <a:cubicBezTo>
                    <a:pt x="82" y="144"/>
                    <a:pt x="83" y="148"/>
                    <a:pt x="84" y="15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grpSp>
          <p:nvGrpSpPr>
            <p:cNvPr id="257" name="Grupo 256">
              <a:extLst>
                <a:ext uri="{FF2B5EF4-FFF2-40B4-BE49-F238E27FC236}">
                  <a16:creationId xmlns:a16="http://schemas.microsoft.com/office/drawing/2014/main" id="{2D745C6C-21DB-BF91-82D0-B50EB47162A5}"/>
                </a:ext>
              </a:extLst>
            </p:cNvPr>
            <p:cNvGrpSpPr/>
            <p:nvPr/>
          </p:nvGrpSpPr>
          <p:grpSpPr>
            <a:xfrm>
              <a:off x="4812567" y="5354538"/>
              <a:ext cx="373601" cy="233463"/>
              <a:chOff x="5615837" y="3535363"/>
              <a:chExt cx="2909995" cy="1818451"/>
            </a:xfrm>
            <a:grpFill/>
          </p:grpSpPr>
          <p:sp>
            <p:nvSpPr>
              <p:cNvPr id="258" name="Freeform 31">
                <a:extLst>
                  <a:ext uri="{FF2B5EF4-FFF2-40B4-BE49-F238E27FC236}">
                    <a16:creationId xmlns:a16="http://schemas.microsoft.com/office/drawing/2014/main" id="{2F906148-CCEF-1519-4F84-4DAA32141B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9448" y="3829905"/>
                <a:ext cx="1696384" cy="1465631"/>
              </a:xfrm>
              <a:custGeom>
                <a:avLst/>
                <a:gdLst>
                  <a:gd name="T0" fmla="*/ 830 w 910"/>
                  <a:gd name="T1" fmla="*/ 361 h 785"/>
                  <a:gd name="T2" fmla="*/ 759 w 910"/>
                  <a:gd name="T3" fmla="*/ 385 h 785"/>
                  <a:gd name="T4" fmla="*/ 701 w 910"/>
                  <a:gd name="T5" fmla="*/ 409 h 785"/>
                  <a:gd name="T6" fmla="*/ 616 w 910"/>
                  <a:gd name="T7" fmla="*/ 460 h 785"/>
                  <a:gd name="T8" fmla="*/ 545 w 910"/>
                  <a:gd name="T9" fmla="*/ 458 h 785"/>
                  <a:gd name="T10" fmla="*/ 433 w 910"/>
                  <a:gd name="T11" fmla="*/ 440 h 785"/>
                  <a:gd name="T12" fmla="*/ 483 w 910"/>
                  <a:gd name="T13" fmla="*/ 465 h 785"/>
                  <a:gd name="T14" fmla="*/ 526 w 910"/>
                  <a:gd name="T15" fmla="*/ 511 h 785"/>
                  <a:gd name="T16" fmla="*/ 511 w 910"/>
                  <a:gd name="T17" fmla="*/ 536 h 785"/>
                  <a:gd name="T18" fmla="*/ 523 w 910"/>
                  <a:gd name="T19" fmla="*/ 597 h 785"/>
                  <a:gd name="T20" fmla="*/ 510 w 910"/>
                  <a:gd name="T21" fmla="*/ 609 h 785"/>
                  <a:gd name="T22" fmla="*/ 467 w 910"/>
                  <a:gd name="T23" fmla="*/ 605 h 785"/>
                  <a:gd name="T24" fmla="*/ 459 w 910"/>
                  <a:gd name="T25" fmla="*/ 553 h 785"/>
                  <a:gd name="T26" fmla="*/ 374 w 910"/>
                  <a:gd name="T27" fmla="*/ 569 h 785"/>
                  <a:gd name="T28" fmla="*/ 340 w 910"/>
                  <a:gd name="T29" fmla="*/ 542 h 785"/>
                  <a:gd name="T30" fmla="*/ 276 w 910"/>
                  <a:gd name="T31" fmla="*/ 551 h 785"/>
                  <a:gd name="T32" fmla="*/ 302 w 910"/>
                  <a:gd name="T33" fmla="*/ 544 h 785"/>
                  <a:gd name="T34" fmla="*/ 325 w 910"/>
                  <a:gd name="T35" fmla="*/ 583 h 785"/>
                  <a:gd name="T36" fmla="*/ 326 w 910"/>
                  <a:gd name="T37" fmla="*/ 639 h 785"/>
                  <a:gd name="T38" fmla="*/ 346 w 910"/>
                  <a:gd name="T39" fmla="*/ 668 h 785"/>
                  <a:gd name="T40" fmla="*/ 414 w 910"/>
                  <a:gd name="T41" fmla="*/ 614 h 785"/>
                  <a:gd name="T42" fmla="*/ 428 w 910"/>
                  <a:gd name="T43" fmla="*/ 648 h 785"/>
                  <a:gd name="T44" fmla="*/ 307 w 910"/>
                  <a:gd name="T45" fmla="*/ 673 h 785"/>
                  <a:gd name="T46" fmla="*/ 238 w 910"/>
                  <a:gd name="T47" fmla="*/ 630 h 785"/>
                  <a:gd name="T48" fmla="*/ 211 w 910"/>
                  <a:gd name="T49" fmla="*/ 688 h 785"/>
                  <a:gd name="T50" fmla="*/ 227 w 910"/>
                  <a:gd name="T51" fmla="*/ 733 h 785"/>
                  <a:gd name="T52" fmla="*/ 101 w 910"/>
                  <a:gd name="T53" fmla="*/ 668 h 785"/>
                  <a:gd name="T54" fmla="*/ 84 w 910"/>
                  <a:gd name="T55" fmla="*/ 649 h 785"/>
                  <a:gd name="T56" fmla="*/ 48 w 910"/>
                  <a:gd name="T57" fmla="*/ 714 h 785"/>
                  <a:gd name="T58" fmla="*/ 44 w 910"/>
                  <a:gd name="T59" fmla="*/ 749 h 785"/>
                  <a:gd name="T60" fmla="*/ 84 w 910"/>
                  <a:gd name="T61" fmla="*/ 758 h 785"/>
                  <a:gd name="T62" fmla="*/ 18 w 910"/>
                  <a:gd name="T63" fmla="*/ 739 h 785"/>
                  <a:gd name="T64" fmla="*/ 29 w 910"/>
                  <a:gd name="T65" fmla="*/ 640 h 785"/>
                  <a:gd name="T66" fmla="*/ 31 w 910"/>
                  <a:gd name="T67" fmla="*/ 621 h 785"/>
                  <a:gd name="T68" fmla="*/ 53 w 910"/>
                  <a:gd name="T69" fmla="*/ 552 h 785"/>
                  <a:gd name="T70" fmla="*/ 88 w 910"/>
                  <a:gd name="T71" fmla="*/ 587 h 785"/>
                  <a:gd name="T72" fmla="*/ 90 w 910"/>
                  <a:gd name="T73" fmla="*/ 534 h 785"/>
                  <a:gd name="T74" fmla="*/ 64 w 910"/>
                  <a:gd name="T75" fmla="*/ 513 h 785"/>
                  <a:gd name="T76" fmla="*/ 64 w 910"/>
                  <a:gd name="T77" fmla="*/ 464 h 785"/>
                  <a:gd name="T78" fmla="*/ 101 w 910"/>
                  <a:gd name="T79" fmla="*/ 444 h 785"/>
                  <a:gd name="T80" fmla="*/ 126 w 910"/>
                  <a:gd name="T81" fmla="*/ 426 h 785"/>
                  <a:gd name="T82" fmla="*/ 183 w 910"/>
                  <a:gd name="T83" fmla="*/ 384 h 785"/>
                  <a:gd name="T84" fmla="*/ 202 w 910"/>
                  <a:gd name="T85" fmla="*/ 361 h 785"/>
                  <a:gd name="T86" fmla="*/ 229 w 910"/>
                  <a:gd name="T87" fmla="*/ 345 h 785"/>
                  <a:gd name="T88" fmla="*/ 338 w 910"/>
                  <a:gd name="T89" fmla="*/ 291 h 785"/>
                  <a:gd name="T90" fmla="*/ 295 w 910"/>
                  <a:gd name="T91" fmla="*/ 208 h 785"/>
                  <a:gd name="T92" fmla="*/ 337 w 910"/>
                  <a:gd name="T93" fmla="*/ 175 h 785"/>
                  <a:gd name="T94" fmla="*/ 345 w 910"/>
                  <a:gd name="T95" fmla="*/ 129 h 785"/>
                  <a:gd name="T96" fmla="*/ 413 w 910"/>
                  <a:gd name="T97" fmla="*/ 87 h 785"/>
                  <a:gd name="T98" fmla="*/ 373 w 910"/>
                  <a:gd name="T99" fmla="*/ 0 h 785"/>
                  <a:gd name="T100" fmla="*/ 498 w 910"/>
                  <a:gd name="T101" fmla="*/ 60 h 785"/>
                  <a:gd name="T102" fmla="*/ 641 w 910"/>
                  <a:gd name="T103" fmla="*/ 82 h 785"/>
                  <a:gd name="T104" fmla="*/ 756 w 910"/>
                  <a:gd name="T105" fmla="*/ 98 h 785"/>
                  <a:gd name="T106" fmla="*/ 835 w 910"/>
                  <a:gd name="T107" fmla="*/ 110 h 785"/>
                  <a:gd name="T108" fmla="*/ 903 w 910"/>
                  <a:gd name="T109" fmla="*/ 197 h 785"/>
                  <a:gd name="T110" fmla="*/ 807 w 910"/>
                  <a:gd name="T111" fmla="*/ 220 h 785"/>
                  <a:gd name="T112" fmla="*/ 770 w 910"/>
                  <a:gd name="T113" fmla="*/ 218 h 785"/>
                  <a:gd name="T114" fmla="*/ 859 w 910"/>
                  <a:gd name="T115" fmla="*/ 262 h 785"/>
                  <a:gd name="T116" fmla="*/ 856 w 910"/>
                  <a:gd name="T117" fmla="*/ 308 h 785"/>
                  <a:gd name="T118" fmla="*/ 182 w 910"/>
                  <a:gd name="T119" fmla="*/ 648 h 785"/>
                  <a:gd name="T120" fmla="*/ 195 w 910"/>
                  <a:gd name="T121" fmla="*/ 613 h 785"/>
                  <a:gd name="T122" fmla="*/ 611 w 910"/>
                  <a:gd name="T123" fmla="*/ 151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10" h="785">
                    <a:moveTo>
                      <a:pt x="910" y="318"/>
                    </a:moveTo>
                    <a:cubicBezTo>
                      <a:pt x="888" y="332"/>
                      <a:pt x="859" y="336"/>
                      <a:pt x="842" y="358"/>
                    </a:cubicBezTo>
                    <a:cubicBezTo>
                      <a:pt x="840" y="361"/>
                      <a:pt x="834" y="360"/>
                      <a:pt x="830" y="361"/>
                    </a:cubicBezTo>
                    <a:cubicBezTo>
                      <a:pt x="803" y="367"/>
                      <a:pt x="774" y="360"/>
                      <a:pt x="747" y="372"/>
                    </a:cubicBezTo>
                    <a:cubicBezTo>
                      <a:pt x="737" y="377"/>
                      <a:pt x="722" y="369"/>
                      <a:pt x="708" y="371"/>
                    </a:cubicBezTo>
                    <a:cubicBezTo>
                      <a:pt x="725" y="375"/>
                      <a:pt x="742" y="380"/>
                      <a:pt x="759" y="385"/>
                    </a:cubicBezTo>
                    <a:cubicBezTo>
                      <a:pt x="759" y="387"/>
                      <a:pt x="759" y="388"/>
                      <a:pt x="759" y="390"/>
                    </a:cubicBezTo>
                    <a:cubicBezTo>
                      <a:pt x="746" y="390"/>
                      <a:pt x="732" y="390"/>
                      <a:pt x="722" y="390"/>
                    </a:cubicBezTo>
                    <a:cubicBezTo>
                      <a:pt x="713" y="398"/>
                      <a:pt x="707" y="404"/>
                      <a:pt x="701" y="409"/>
                    </a:cubicBezTo>
                    <a:cubicBezTo>
                      <a:pt x="699" y="411"/>
                      <a:pt x="695" y="412"/>
                      <a:pt x="695" y="414"/>
                    </a:cubicBezTo>
                    <a:cubicBezTo>
                      <a:pt x="694" y="448"/>
                      <a:pt x="665" y="437"/>
                      <a:pt x="648" y="445"/>
                    </a:cubicBezTo>
                    <a:cubicBezTo>
                      <a:pt x="637" y="449"/>
                      <a:pt x="624" y="452"/>
                      <a:pt x="616" y="460"/>
                    </a:cubicBezTo>
                    <a:cubicBezTo>
                      <a:pt x="602" y="476"/>
                      <a:pt x="586" y="476"/>
                      <a:pt x="577" y="457"/>
                    </a:cubicBezTo>
                    <a:cubicBezTo>
                      <a:pt x="575" y="454"/>
                      <a:pt x="573" y="452"/>
                      <a:pt x="574" y="453"/>
                    </a:cubicBezTo>
                    <a:cubicBezTo>
                      <a:pt x="562" y="456"/>
                      <a:pt x="553" y="459"/>
                      <a:pt x="545" y="458"/>
                    </a:cubicBezTo>
                    <a:cubicBezTo>
                      <a:pt x="522" y="456"/>
                      <a:pt x="499" y="451"/>
                      <a:pt x="476" y="449"/>
                    </a:cubicBezTo>
                    <a:cubicBezTo>
                      <a:pt x="470" y="448"/>
                      <a:pt x="463" y="449"/>
                      <a:pt x="457" y="450"/>
                    </a:cubicBezTo>
                    <a:cubicBezTo>
                      <a:pt x="446" y="452"/>
                      <a:pt x="439" y="451"/>
                      <a:pt x="433" y="440"/>
                    </a:cubicBezTo>
                    <a:cubicBezTo>
                      <a:pt x="428" y="431"/>
                      <a:pt x="415" y="428"/>
                      <a:pt x="402" y="420"/>
                    </a:cubicBezTo>
                    <a:cubicBezTo>
                      <a:pt x="415" y="435"/>
                      <a:pt x="423" y="450"/>
                      <a:pt x="436" y="457"/>
                    </a:cubicBezTo>
                    <a:cubicBezTo>
                      <a:pt x="449" y="464"/>
                      <a:pt x="465" y="462"/>
                      <a:pt x="483" y="465"/>
                    </a:cubicBezTo>
                    <a:cubicBezTo>
                      <a:pt x="479" y="471"/>
                      <a:pt x="476" y="475"/>
                      <a:pt x="473" y="479"/>
                    </a:cubicBezTo>
                    <a:cubicBezTo>
                      <a:pt x="484" y="489"/>
                      <a:pt x="496" y="459"/>
                      <a:pt x="505" y="480"/>
                    </a:cubicBezTo>
                    <a:cubicBezTo>
                      <a:pt x="509" y="492"/>
                      <a:pt x="526" y="492"/>
                      <a:pt x="526" y="511"/>
                    </a:cubicBezTo>
                    <a:cubicBezTo>
                      <a:pt x="525" y="532"/>
                      <a:pt x="530" y="532"/>
                      <a:pt x="525" y="547"/>
                    </a:cubicBezTo>
                    <a:cubicBezTo>
                      <a:pt x="521" y="542"/>
                      <a:pt x="518" y="538"/>
                      <a:pt x="515" y="534"/>
                    </a:cubicBezTo>
                    <a:cubicBezTo>
                      <a:pt x="513" y="535"/>
                      <a:pt x="511" y="535"/>
                      <a:pt x="511" y="536"/>
                    </a:cubicBezTo>
                    <a:cubicBezTo>
                      <a:pt x="509" y="542"/>
                      <a:pt x="505" y="548"/>
                      <a:pt x="506" y="554"/>
                    </a:cubicBezTo>
                    <a:cubicBezTo>
                      <a:pt x="507" y="565"/>
                      <a:pt x="511" y="576"/>
                      <a:pt x="515" y="587"/>
                    </a:cubicBezTo>
                    <a:cubicBezTo>
                      <a:pt x="516" y="591"/>
                      <a:pt x="522" y="593"/>
                      <a:pt x="523" y="597"/>
                    </a:cubicBezTo>
                    <a:cubicBezTo>
                      <a:pt x="525" y="603"/>
                      <a:pt x="526" y="610"/>
                      <a:pt x="526" y="616"/>
                    </a:cubicBezTo>
                    <a:cubicBezTo>
                      <a:pt x="526" y="618"/>
                      <a:pt x="522" y="620"/>
                      <a:pt x="520" y="622"/>
                    </a:cubicBezTo>
                    <a:cubicBezTo>
                      <a:pt x="516" y="617"/>
                      <a:pt x="513" y="613"/>
                      <a:pt x="510" y="609"/>
                    </a:cubicBezTo>
                    <a:cubicBezTo>
                      <a:pt x="502" y="608"/>
                      <a:pt x="495" y="606"/>
                      <a:pt x="487" y="605"/>
                    </a:cubicBezTo>
                    <a:cubicBezTo>
                      <a:pt x="486" y="610"/>
                      <a:pt x="483" y="616"/>
                      <a:pt x="480" y="627"/>
                    </a:cubicBezTo>
                    <a:cubicBezTo>
                      <a:pt x="474" y="616"/>
                      <a:pt x="470" y="609"/>
                      <a:pt x="467" y="605"/>
                    </a:cubicBezTo>
                    <a:cubicBezTo>
                      <a:pt x="475" y="596"/>
                      <a:pt x="484" y="590"/>
                      <a:pt x="484" y="583"/>
                    </a:cubicBezTo>
                    <a:cubicBezTo>
                      <a:pt x="484" y="577"/>
                      <a:pt x="478" y="566"/>
                      <a:pt x="465" y="569"/>
                    </a:cubicBezTo>
                    <a:cubicBezTo>
                      <a:pt x="465" y="570"/>
                      <a:pt x="461" y="559"/>
                      <a:pt x="459" y="553"/>
                    </a:cubicBezTo>
                    <a:cubicBezTo>
                      <a:pt x="432" y="546"/>
                      <a:pt x="420" y="551"/>
                      <a:pt x="410" y="570"/>
                    </a:cubicBezTo>
                    <a:cubicBezTo>
                      <a:pt x="401" y="578"/>
                      <a:pt x="392" y="587"/>
                      <a:pt x="383" y="595"/>
                    </a:cubicBezTo>
                    <a:cubicBezTo>
                      <a:pt x="381" y="588"/>
                      <a:pt x="378" y="580"/>
                      <a:pt x="374" y="569"/>
                    </a:cubicBezTo>
                    <a:cubicBezTo>
                      <a:pt x="369" y="574"/>
                      <a:pt x="366" y="577"/>
                      <a:pt x="360" y="584"/>
                    </a:cubicBezTo>
                    <a:cubicBezTo>
                      <a:pt x="358" y="575"/>
                      <a:pt x="357" y="568"/>
                      <a:pt x="354" y="562"/>
                    </a:cubicBezTo>
                    <a:cubicBezTo>
                      <a:pt x="351" y="555"/>
                      <a:pt x="346" y="545"/>
                      <a:pt x="340" y="542"/>
                    </a:cubicBezTo>
                    <a:cubicBezTo>
                      <a:pt x="325" y="534"/>
                      <a:pt x="310" y="529"/>
                      <a:pt x="294" y="524"/>
                    </a:cubicBezTo>
                    <a:cubicBezTo>
                      <a:pt x="289" y="523"/>
                      <a:pt x="284" y="524"/>
                      <a:pt x="278" y="524"/>
                    </a:cubicBezTo>
                    <a:cubicBezTo>
                      <a:pt x="277" y="533"/>
                      <a:pt x="277" y="540"/>
                      <a:pt x="276" y="551"/>
                    </a:cubicBezTo>
                    <a:cubicBezTo>
                      <a:pt x="280" y="547"/>
                      <a:pt x="282" y="544"/>
                      <a:pt x="284" y="542"/>
                    </a:cubicBezTo>
                    <a:cubicBezTo>
                      <a:pt x="288" y="538"/>
                      <a:pt x="292" y="535"/>
                      <a:pt x="295" y="532"/>
                    </a:cubicBezTo>
                    <a:cubicBezTo>
                      <a:pt x="297" y="536"/>
                      <a:pt x="298" y="541"/>
                      <a:pt x="302" y="544"/>
                    </a:cubicBezTo>
                    <a:cubicBezTo>
                      <a:pt x="309" y="551"/>
                      <a:pt x="317" y="557"/>
                      <a:pt x="326" y="564"/>
                    </a:cubicBezTo>
                    <a:cubicBezTo>
                      <a:pt x="322" y="567"/>
                      <a:pt x="317" y="570"/>
                      <a:pt x="313" y="574"/>
                    </a:cubicBezTo>
                    <a:cubicBezTo>
                      <a:pt x="317" y="577"/>
                      <a:pt x="324" y="579"/>
                      <a:pt x="325" y="583"/>
                    </a:cubicBezTo>
                    <a:cubicBezTo>
                      <a:pt x="327" y="588"/>
                      <a:pt x="324" y="594"/>
                      <a:pt x="323" y="601"/>
                    </a:cubicBezTo>
                    <a:cubicBezTo>
                      <a:pt x="334" y="602"/>
                      <a:pt x="347" y="602"/>
                      <a:pt x="366" y="603"/>
                    </a:cubicBezTo>
                    <a:cubicBezTo>
                      <a:pt x="350" y="617"/>
                      <a:pt x="338" y="628"/>
                      <a:pt x="326" y="639"/>
                    </a:cubicBezTo>
                    <a:cubicBezTo>
                      <a:pt x="326" y="640"/>
                      <a:pt x="327" y="641"/>
                      <a:pt x="328" y="642"/>
                    </a:cubicBezTo>
                    <a:cubicBezTo>
                      <a:pt x="332" y="640"/>
                      <a:pt x="336" y="638"/>
                      <a:pt x="343" y="635"/>
                    </a:cubicBezTo>
                    <a:cubicBezTo>
                      <a:pt x="344" y="648"/>
                      <a:pt x="345" y="659"/>
                      <a:pt x="346" y="668"/>
                    </a:cubicBezTo>
                    <a:cubicBezTo>
                      <a:pt x="368" y="663"/>
                      <a:pt x="390" y="658"/>
                      <a:pt x="417" y="652"/>
                    </a:cubicBezTo>
                    <a:cubicBezTo>
                      <a:pt x="408" y="644"/>
                      <a:pt x="406" y="642"/>
                      <a:pt x="405" y="641"/>
                    </a:cubicBezTo>
                    <a:cubicBezTo>
                      <a:pt x="408" y="631"/>
                      <a:pt x="410" y="622"/>
                      <a:pt x="414" y="614"/>
                    </a:cubicBezTo>
                    <a:cubicBezTo>
                      <a:pt x="416" y="609"/>
                      <a:pt x="421" y="606"/>
                      <a:pt x="424" y="602"/>
                    </a:cubicBezTo>
                    <a:cubicBezTo>
                      <a:pt x="426" y="607"/>
                      <a:pt x="432" y="613"/>
                      <a:pt x="430" y="617"/>
                    </a:cubicBezTo>
                    <a:cubicBezTo>
                      <a:pt x="427" y="627"/>
                      <a:pt x="429" y="637"/>
                      <a:pt x="428" y="648"/>
                    </a:cubicBezTo>
                    <a:cubicBezTo>
                      <a:pt x="428" y="657"/>
                      <a:pt x="412" y="669"/>
                      <a:pt x="401" y="674"/>
                    </a:cubicBezTo>
                    <a:cubicBezTo>
                      <a:pt x="384" y="681"/>
                      <a:pt x="365" y="688"/>
                      <a:pt x="346" y="688"/>
                    </a:cubicBezTo>
                    <a:cubicBezTo>
                      <a:pt x="333" y="688"/>
                      <a:pt x="320" y="679"/>
                      <a:pt x="307" y="673"/>
                    </a:cubicBezTo>
                    <a:cubicBezTo>
                      <a:pt x="300" y="670"/>
                      <a:pt x="293" y="665"/>
                      <a:pt x="286" y="662"/>
                    </a:cubicBezTo>
                    <a:cubicBezTo>
                      <a:pt x="282" y="660"/>
                      <a:pt x="277" y="658"/>
                      <a:pt x="273" y="658"/>
                    </a:cubicBezTo>
                    <a:cubicBezTo>
                      <a:pt x="244" y="664"/>
                      <a:pt x="240" y="661"/>
                      <a:pt x="238" y="630"/>
                    </a:cubicBezTo>
                    <a:cubicBezTo>
                      <a:pt x="218" y="632"/>
                      <a:pt x="221" y="651"/>
                      <a:pt x="214" y="660"/>
                    </a:cubicBezTo>
                    <a:cubicBezTo>
                      <a:pt x="220" y="667"/>
                      <a:pt x="226" y="674"/>
                      <a:pt x="235" y="684"/>
                    </a:cubicBezTo>
                    <a:cubicBezTo>
                      <a:pt x="223" y="686"/>
                      <a:pt x="218" y="687"/>
                      <a:pt x="211" y="688"/>
                    </a:cubicBezTo>
                    <a:cubicBezTo>
                      <a:pt x="216" y="703"/>
                      <a:pt x="218" y="718"/>
                      <a:pt x="192" y="718"/>
                    </a:cubicBezTo>
                    <a:cubicBezTo>
                      <a:pt x="193" y="720"/>
                      <a:pt x="194" y="722"/>
                      <a:pt x="194" y="724"/>
                    </a:cubicBezTo>
                    <a:cubicBezTo>
                      <a:pt x="205" y="727"/>
                      <a:pt x="215" y="730"/>
                      <a:pt x="227" y="733"/>
                    </a:cubicBezTo>
                    <a:cubicBezTo>
                      <a:pt x="232" y="747"/>
                      <a:pt x="230" y="749"/>
                      <a:pt x="197" y="756"/>
                    </a:cubicBezTo>
                    <a:cubicBezTo>
                      <a:pt x="182" y="743"/>
                      <a:pt x="174" y="719"/>
                      <a:pt x="148" y="723"/>
                    </a:cubicBezTo>
                    <a:cubicBezTo>
                      <a:pt x="136" y="701"/>
                      <a:pt x="99" y="703"/>
                      <a:pt x="101" y="668"/>
                    </a:cubicBezTo>
                    <a:cubicBezTo>
                      <a:pt x="94" y="671"/>
                      <a:pt x="90" y="672"/>
                      <a:pt x="85" y="674"/>
                    </a:cubicBezTo>
                    <a:cubicBezTo>
                      <a:pt x="87" y="670"/>
                      <a:pt x="90" y="666"/>
                      <a:pt x="90" y="662"/>
                    </a:cubicBezTo>
                    <a:cubicBezTo>
                      <a:pt x="89" y="658"/>
                      <a:pt x="87" y="653"/>
                      <a:pt x="84" y="649"/>
                    </a:cubicBezTo>
                    <a:cubicBezTo>
                      <a:pt x="80" y="642"/>
                      <a:pt x="75" y="636"/>
                      <a:pt x="68" y="629"/>
                    </a:cubicBezTo>
                    <a:cubicBezTo>
                      <a:pt x="72" y="651"/>
                      <a:pt x="71" y="672"/>
                      <a:pt x="70" y="694"/>
                    </a:cubicBezTo>
                    <a:cubicBezTo>
                      <a:pt x="49" y="692"/>
                      <a:pt x="49" y="693"/>
                      <a:pt x="48" y="714"/>
                    </a:cubicBezTo>
                    <a:cubicBezTo>
                      <a:pt x="51" y="713"/>
                      <a:pt x="55" y="713"/>
                      <a:pt x="59" y="713"/>
                    </a:cubicBezTo>
                    <a:cubicBezTo>
                      <a:pt x="62" y="713"/>
                      <a:pt x="65" y="713"/>
                      <a:pt x="74" y="714"/>
                    </a:cubicBezTo>
                    <a:cubicBezTo>
                      <a:pt x="62" y="728"/>
                      <a:pt x="53" y="738"/>
                      <a:pt x="44" y="749"/>
                    </a:cubicBezTo>
                    <a:cubicBezTo>
                      <a:pt x="45" y="751"/>
                      <a:pt x="46" y="753"/>
                      <a:pt x="47" y="754"/>
                    </a:cubicBezTo>
                    <a:cubicBezTo>
                      <a:pt x="56" y="751"/>
                      <a:pt x="65" y="749"/>
                      <a:pt x="75" y="745"/>
                    </a:cubicBezTo>
                    <a:cubicBezTo>
                      <a:pt x="78" y="748"/>
                      <a:pt x="81" y="753"/>
                      <a:pt x="84" y="758"/>
                    </a:cubicBezTo>
                    <a:cubicBezTo>
                      <a:pt x="77" y="765"/>
                      <a:pt x="71" y="770"/>
                      <a:pt x="64" y="776"/>
                    </a:cubicBezTo>
                    <a:cubicBezTo>
                      <a:pt x="54" y="785"/>
                      <a:pt x="33" y="779"/>
                      <a:pt x="16" y="765"/>
                    </a:cubicBezTo>
                    <a:cubicBezTo>
                      <a:pt x="5" y="755"/>
                      <a:pt x="0" y="749"/>
                      <a:pt x="18" y="739"/>
                    </a:cubicBezTo>
                    <a:cubicBezTo>
                      <a:pt x="26" y="735"/>
                      <a:pt x="32" y="720"/>
                      <a:pt x="34" y="709"/>
                    </a:cubicBezTo>
                    <a:cubicBezTo>
                      <a:pt x="37" y="692"/>
                      <a:pt x="36" y="675"/>
                      <a:pt x="36" y="658"/>
                    </a:cubicBezTo>
                    <a:cubicBezTo>
                      <a:pt x="36" y="652"/>
                      <a:pt x="33" y="643"/>
                      <a:pt x="29" y="640"/>
                    </a:cubicBezTo>
                    <a:cubicBezTo>
                      <a:pt x="5" y="627"/>
                      <a:pt x="5" y="624"/>
                      <a:pt x="24" y="601"/>
                    </a:cubicBezTo>
                    <a:cubicBezTo>
                      <a:pt x="26" y="605"/>
                      <a:pt x="28" y="608"/>
                      <a:pt x="29" y="611"/>
                    </a:cubicBezTo>
                    <a:cubicBezTo>
                      <a:pt x="30" y="614"/>
                      <a:pt x="31" y="617"/>
                      <a:pt x="31" y="621"/>
                    </a:cubicBezTo>
                    <a:cubicBezTo>
                      <a:pt x="40" y="621"/>
                      <a:pt x="48" y="621"/>
                      <a:pt x="57" y="621"/>
                    </a:cubicBezTo>
                    <a:cubicBezTo>
                      <a:pt x="45" y="594"/>
                      <a:pt x="22" y="568"/>
                      <a:pt x="51" y="534"/>
                    </a:cubicBezTo>
                    <a:cubicBezTo>
                      <a:pt x="52" y="543"/>
                      <a:pt x="52" y="547"/>
                      <a:pt x="53" y="552"/>
                    </a:cubicBezTo>
                    <a:cubicBezTo>
                      <a:pt x="54" y="562"/>
                      <a:pt x="52" y="574"/>
                      <a:pt x="70" y="573"/>
                    </a:cubicBezTo>
                    <a:cubicBezTo>
                      <a:pt x="74" y="573"/>
                      <a:pt x="79" y="584"/>
                      <a:pt x="84" y="591"/>
                    </a:cubicBezTo>
                    <a:cubicBezTo>
                      <a:pt x="85" y="589"/>
                      <a:pt x="87" y="588"/>
                      <a:pt x="88" y="587"/>
                    </a:cubicBezTo>
                    <a:cubicBezTo>
                      <a:pt x="85" y="579"/>
                      <a:pt x="83" y="572"/>
                      <a:pt x="80" y="562"/>
                    </a:cubicBezTo>
                    <a:cubicBezTo>
                      <a:pt x="90" y="561"/>
                      <a:pt x="98" y="561"/>
                      <a:pt x="104" y="560"/>
                    </a:cubicBezTo>
                    <a:cubicBezTo>
                      <a:pt x="100" y="551"/>
                      <a:pt x="95" y="542"/>
                      <a:pt x="90" y="534"/>
                    </a:cubicBezTo>
                    <a:cubicBezTo>
                      <a:pt x="89" y="532"/>
                      <a:pt x="85" y="531"/>
                      <a:pt x="82" y="530"/>
                    </a:cubicBezTo>
                    <a:cubicBezTo>
                      <a:pt x="78" y="541"/>
                      <a:pt x="70" y="542"/>
                      <a:pt x="65" y="533"/>
                    </a:cubicBezTo>
                    <a:cubicBezTo>
                      <a:pt x="62" y="527"/>
                      <a:pt x="64" y="518"/>
                      <a:pt x="64" y="513"/>
                    </a:cubicBezTo>
                    <a:cubicBezTo>
                      <a:pt x="59" y="505"/>
                      <a:pt x="50" y="497"/>
                      <a:pt x="50" y="489"/>
                    </a:cubicBezTo>
                    <a:cubicBezTo>
                      <a:pt x="50" y="480"/>
                      <a:pt x="59" y="472"/>
                      <a:pt x="64" y="464"/>
                    </a:cubicBezTo>
                    <a:cubicBezTo>
                      <a:pt x="64" y="464"/>
                      <a:pt x="64" y="464"/>
                      <a:pt x="64" y="464"/>
                    </a:cubicBezTo>
                    <a:cubicBezTo>
                      <a:pt x="75" y="483"/>
                      <a:pt x="95" y="487"/>
                      <a:pt x="117" y="498"/>
                    </a:cubicBezTo>
                    <a:cubicBezTo>
                      <a:pt x="107" y="486"/>
                      <a:pt x="97" y="479"/>
                      <a:pt x="95" y="470"/>
                    </a:cubicBezTo>
                    <a:cubicBezTo>
                      <a:pt x="92" y="463"/>
                      <a:pt x="98" y="453"/>
                      <a:pt x="101" y="444"/>
                    </a:cubicBezTo>
                    <a:cubicBezTo>
                      <a:pt x="117" y="452"/>
                      <a:pt x="130" y="459"/>
                      <a:pt x="146" y="467"/>
                    </a:cubicBezTo>
                    <a:cubicBezTo>
                      <a:pt x="136" y="452"/>
                      <a:pt x="128" y="442"/>
                      <a:pt x="121" y="431"/>
                    </a:cubicBezTo>
                    <a:cubicBezTo>
                      <a:pt x="123" y="430"/>
                      <a:pt x="124" y="428"/>
                      <a:pt x="126" y="426"/>
                    </a:cubicBezTo>
                    <a:cubicBezTo>
                      <a:pt x="131" y="427"/>
                      <a:pt x="136" y="427"/>
                      <a:pt x="138" y="428"/>
                    </a:cubicBezTo>
                    <a:cubicBezTo>
                      <a:pt x="141" y="412"/>
                      <a:pt x="144" y="397"/>
                      <a:pt x="147" y="379"/>
                    </a:cubicBezTo>
                    <a:cubicBezTo>
                      <a:pt x="156" y="396"/>
                      <a:pt x="169" y="398"/>
                      <a:pt x="183" y="384"/>
                    </a:cubicBezTo>
                    <a:cubicBezTo>
                      <a:pt x="186" y="390"/>
                      <a:pt x="188" y="395"/>
                      <a:pt x="190" y="399"/>
                    </a:cubicBezTo>
                    <a:cubicBezTo>
                      <a:pt x="192" y="399"/>
                      <a:pt x="194" y="399"/>
                      <a:pt x="196" y="399"/>
                    </a:cubicBezTo>
                    <a:cubicBezTo>
                      <a:pt x="198" y="387"/>
                      <a:pt x="200" y="375"/>
                      <a:pt x="202" y="361"/>
                    </a:cubicBezTo>
                    <a:cubicBezTo>
                      <a:pt x="208" y="365"/>
                      <a:pt x="215" y="369"/>
                      <a:pt x="224" y="375"/>
                    </a:cubicBezTo>
                    <a:cubicBezTo>
                      <a:pt x="225" y="368"/>
                      <a:pt x="224" y="364"/>
                      <a:pt x="225" y="360"/>
                    </a:cubicBezTo>
                    <a:cubicBezTo>
                      <a:pt x="226" y="355"/>
                      <a:pt x="227" y="345"/>
                      <a:pt x="229" y="345"/>
                    </a:cubicBezTo>
                    <a:cubicBezTo>
                      <a:pt x="249" y="342"/>
                      <a:pt x="255" y="315"/>
                      <a:pt x="280" y="319"/>
                    </a:cubicBezTo>
                    <a:cubicBezTo>
                      <a:pt x="292" y="321"/>
                      <a:pt x="306" y="306"/>
                      <a:pt x="319" y="299"/>
                    </a:cubicBezTo>
                    <a:cubicBezTo>
                      <a:pt x="324" y="297"/>
                      <a:pt x="329" y="295"/>
                      <a:pt x="338" y="291"/>
                    </a:cubicBezTo>
                    <a:cubicBezTo>
                      <a:pt x="326" y="279"/>
                      <a:pt x="317" y="265"/>
                      <a:pt x="303" y="255"/>
                    </a:cubicBezTo>
                    <a:cubicBezTo>
                      <a:pt x="291" y="246"/>
                      <a:pt x="275" y="243"/>
                      <a:pt x="261" y="234"/>
                    </a:cubicBezTo>
                    <a:cubicBezTo>
                      <a:pt x="280" y="233"/>
                      <a:pt x="291" y="225"/>
                      <a:pt x="295" y="208"/>
                    </a:cubicBezTo>
                    <a:cubicBezTo>
                      <a:pt x="297" y="197"/>
                      <a:pt x="302" y="186"/>
                      <a:pt x="306" y="173"/>
                    </a:cubicBezTo>
                    <a:cubicBezTo>
                      <a:pt x="312" y="178"/>
                      <a:pt x="319" y="185"/>
                      <a:pt x="325" y="190"/>
                    </a:cubicBezTo>
                    <a:cubicBezTo>
                      <a:pt x="329" y="185"/>
                      <a:pt x="334" y="179"/>
                      <a:pt x="337" y="175"/>
                    </a:cubicBezTo>
                    <a:cubicBezTo>
                      <a:pt x="334" y="174"/>
                      <a:pt x="326" y="172"/>
                      <a:pt x="319" y="169"/>
                    </a:cubicBezTo>
                    <a:cubicBezTo>
                      <a:pt x="291" y="157"/>
                      <a:pt x="291" y="154"/>
                      <a:pt x="307" y="128"/>
                    </a:cubicBezTo>
                    <a:cubicBezTo>
                      <a:pt x="321" y="105"/>
                      <a:pt x="330" y="125"/>
                      <a:pt x="345" y="129"/>
                    </a:cubicBezTo>
                    <a:cubicBezTo>
                      <a:pt x="349" y="120"/>
                      <a:pt x="354" y="111"/>
                      <a:pt x="360" y="97"/>
                    </a:cubicBezTo>
                    <a:cubicBezTo>
                      <a:pt x="368" y="97"/>
                      <a:pt x="381" y="97"/>
                      <a:pt x="394" y="95"/>
                    </a:cubicBezTo>
                    <a:cubicBezTo>
                      <a:pt x="401" y="94"/>
                      <a:pt x="407" y="90"/>
                      <a:pt x="413" y="87"/>
                    </a:cubicBezTo>
                    <a:cubicBezTo>
                      <a:pt x="411" y="81"/>
                      <a:pt x="408" y="76"/>
                      <a:pt x="405" y="70"/>
                    </a:cubicBezTo>
                    <a:cubicBezTo>
                      <a:pt x="395" y="50"/>
                      <a:pt x="383" y="31"/>
                      <a:pt x="372" y="11"/>
                    </a:cubicBezTo>
                    <a:cubicBezTo>
                      <a:pt x="371" y="8"/>
                      <a:pt x="373" y="4"/>
                      <a:pt x="373" y="0"/>
                    </a:cubicBezTo>
                    <a:cubicBezTo>
                      <a:pt x="378" y="1"/>
                      <a:pt x="384" y="0"/>
                      <a:pt x="386" y="3"/>
                    </a:cubicBezTo>
                    <a:cubicBezTo>
                      <a:pt x="400" y="22"/>
                      <a:pt x="420" y="33"/>
                      <a:pt x="441" y="41"/>
                    </a:cubicBezTo>
                    <a:cubicBezTo>
                      <a:pt x="460" y="48"/>
                      <a:pt x="479" y="57"/>
                      <a:pt x="498" y="60"/>
                    </a:cubicBezTo>
                    <a:cubicBezTo>
                      <a:pt x="510" y="62"/>
                      <a:pt x="525" y="57"/>
                      <a:pt x="536" y="50"/>
                    </a:cubicBezTo>
                    <a:cubicBezTo>
                      <a:pt x="558" y="36"/>
                      <a:pt x="578" y="45"/>
                      <a:pt x="598" y="52"/>
                    </a:cubicBezTo>
                    <a:cubicBezTo>
                      <a:pt x="614" y="58"/>
                      <a:pt x="630" y="69"/>
                      <a:pt x="641" y="82"/>
                    </a:cubicBezTo>
                    <a:cubicBezTo>
                      <a:pt x="651" y="93"/>
                      <a:pt x="655" y="109"/>
                      <a:pt x="661" y="122"/>
                    </a:cubicBezTo>
                    <a:cubicBezTo>
                      <a:pt x="664" y="103"/>
                      <a:pt x="679" y="106"/>
                      <a:pt x="695" y="105"/>
                    </a:cubicBezTo>
                    <a:cubicBezTo>
                      <a:pt x="716" y="105"/>
                      <a:pt x="736" y="100"/>
                      <a:pt x="756" y="98"/>
                    </a:cubicBezTo>
                    <a:cubicBezTo>
                      <a:pt x="761" y="97"/>
                      <a:pt x="766" y="98"/>
                      <a:pt x="771" y="98"/>
                    </a:cubicBezTo>
                    <a:cubicBezTo>
                      <a:pt x="781" y="98"/>
                      <a:pt x="792" y="101"/>
                      <a:pt x="800" y="98"/>
                    </a:cubicBezTo>
                    <a:cubicBezTo>
                      <a:pt x="817" y="91"/>
                      <a:pt x="826" y="99"/>
                      <a:pt x="835" y="110"/>
                    </a:cubicBezTo>
                    <a:cubicBezTo>
                      <a:pt x="842" y="118"/>
                      <a:pt x="848" y="125"/>
                      <a:pt x="855" y="133"/>
                    </a:cubicBezTo>
                    <a:cubicBezTo>
                      <a:pt x="849" y="149"/>
                      <a:pt x="859" y="169"/>
                      <a:pt x="877" y="177"/>
                    </a:cubicBezTo>
                    <a:cubicBezTo>
                      <a:pt x="886" y="181"/>
                      <a:pt x="894" y="190"/>
                      <a:pt x="903" y="197"/>
                    </a:cubicBezTo>
                    <a:cubicBezTo>
                      <a:pt x="898" y="202"/>
                      <a:pt x="892" y="205"/>
                      <a:pt x="892" y="206"/>
                    </a:cubicBezTo>
                    <a:cubicBezTo>
                      <a:pt x="898" y="230"/>
                      <a:pt x="880" y="225"/>
                      <a:pt x="868" y="225"/>
                    </a:cubicBezTo>
                    <a:cubicBezTo>
                      <a:pt x="848" y="225"/>
                      <a:pt x="827" y="224"/>
                      <a:pt x="807" y="220"/>
                    </a:cubicBezTo>
                    <a:cubicBezTo>
                      <a:pt x="800" y="219"/>
                      <a:pt x="795" y="211"/>
                      <a:pt x="790" y="206"/>
                    </a:cubicBezTo>
                    <a:cubicBezTo>
                      <a:pt x="786" y="203"/>
                      <a:pt x="783" y="200"/>
                      <a:pt x="783" y="200"/>
                    </a:cubicBezTo>
                    <a:cubicBezTo>
                      <a:pt x="777" y="208"/>
                      <a:pt x="772" y="213"/>
                      <a:pt x="770" y="218"/>
                    </a:cubicBezTo>
                    <a:cubicBezTo>
                      <a:pt x="767" y="225"/>
                      <a:pt x="764" y="233"/>
                      <a:pt x="766" y="239"/>
                    </a:cubicBezTo>
                    <a:cubicBezTo>
                      <a:pt x="768" y="243"/>
                      <a:pt x="777" y="247"/>
                      <a:pt x="784" y="248"/>
                    </a:cubicBezTo>
                    <a:cubicBezTo>
                      <a:pt x="809" y="253"/>
                      <a:pt x="834" y="257"/>
                      <a:pt x="859" y="262"/>
                    </a:cubicBezTo>
                    <a:cubicBezTo>
                      <a:pt x="861" y="262"/>
                      <a:pt x="863" y="264"/>
                      <a:pt x="865" y="264"/>
                    </a:cubicBezTo>
                    <a:cubicBezTo>
                      <a:pt x="893" y="263"/>
                      <a:pt x="895" y="265"/>
                      <a:pt x="903" y="293"/>
                    </a:cubicBezTo>
                    <a:cubicBezTo>
                      <a:pt x="888" y="298"/>
                      <a:pt x="873" y="303"/>
                      <a:pt x="856" y="308"/>
                    </a:cubicBezTo>
                    <a:cubicBezTo>
                      <a:pt x="875" y="315"/>
                      <a:pt x="895" y="294"/>
                      <a:pt x="910" y="314"/>
                    </a:cubicBezTo>
                    <a:cubicBezTo>
                      <a:pt x="910" y="315"/>
                      <a:pt x="910" y="316"/>
                      <a:pt x="910" y="318"/>
                    </a:cubicBezTo>
                    <a:close/>
                    <a:moveTo>
                      <a:pt x="182" y="648"/>
                    </a:moveTo>
                    <a:cubicBezTo>
                      <a:pt x="188" y="649"/>
                      <a:pt x="196" y="649"/>
                      <a:pt x="202" y="650"/>
                    </a:cubicBezTo>
                    <a:cubicBezTo>
                      <a:pt x="206" y="640"/>
                      <a:pt x="209" y="633"/>
                      <a:pt x="213" y="625"/>
                    </a:cubicBezTo>
                    <a:cubicBezTo>
                      <a:pt x="207" y="621"/>
                      <a:pt x="201" y="617"/>
                      <a:pt x="195" y="613"/>
                    </a:cubicBezTo>
                    <a:cubicBezTo>
                      <a:pt x="191" y="625"/>
                      <a:pt x="187" y="635"/>
                      <a:pt x="182" y="648"/>
                    </a:cubicBezTo>
                    <a:close/>
                    <a:moveTo>
                      <a:pt x="611" y="200"/>
                    </a:moveTo>
                    <a:cubicBezTo>
                      <a:pt x="629" y="194"/>
                      <a:pt x="629" y="187"/>
                      <a:pt x="611" y="151"/>
                    </a:cubicBezTo>
                    <a:cubicBezTo>
                      <a:pt x="603" y="152"/>
                      <a:pt x="595" y="154"/>
                      <a:pt x="585" y="156"/>
                    </a:cubicBezTo>
                    <a:cubicBezTo>
                      <a:pt x="615" y="165"/>
                      <a:pt x="616" y="170"/>
                      <a:pt x="611" y="20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59" name="Freeform 32">
                <a:extLst>
                  <a:ext uri="{FF2B5EF4-FFF2-40B4-BE49-F238E27FC236}">
                    <a16:creationId xmlns:a16="http://schemas.microsoft.com/office/drawing/2014/main" id="{453B23A8-0083-D548-1BF5-A46F1AA95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4500" y="3535363"/>
                <a:ext cx="242565" cy="117345"/>
              </a:xfrm>
              <a:custGeom>
                <a:avLst/>
                <a:gdLst>
                  <a:gd name="T0" fmla="*/ 8 w 130"/>
                  <a:gd name="T1" fmla="*/ 0 h 63"/>
                  <a:gd name="T2" fmla="*/ 16 w 130"/>
                  <a:gd name="T3" fmla="*/ 6 h 63"/>
                  <a:gd name="T4" fmla="*/ 77 w 130"/>
                  <a:gd name="T5" fmla="*/ 40 h 63"/>
                  <a:gd name="T6" fmla="*/ 87 w 130"/>
                  <a:gd name="T7" fmla="*/ 42 h 63"/>
                  <a:gd name="T8" fmla="*/ 84 w 130"/>
                  <a:gd name="T9" fmla="*/ 20 h 63"/>
                  <a:gd name="T10" fmla="*/ 130 w 130"/>
                  <a:gd name="T11" fmla="*/ 57 h 63"/>
                  <a:gd name="T12" fmla="*/ 126 w 130"/>
                  <a:gd name="T13" fmla="*/ 63 h 63"/>
                  <a:gd name="T14" fmla="*/ 95 w 130"/>
                  <a:gd name="T15" fmla="*/ 56 h 63"/>
                  <a:gd name="T16" fmla="*/ 28 w 130"/>
                  <a:gd name="T17" fmla="*/ 20 h 63"/>
                  <a:gd name="T18" fmla="*/ 21 w 130"/>
                  <a:gd name="T19" fmla="*/ 17 h 63"/>
                  <a:gd name="T20" fmla="*/ 0 w 130"/>
                  <a:gd name="T21" fmla="*/ 0 h 63"/>
                  <a:gd name="T22" fmla="*/ 8 w 130"/>
                  <a:gd name="T2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0" h="63">
                    <a:moveTo>
                      <a:pt x="8" y="0"/>
                    </a:moveTo>
                    <a:cubicBezTo>
                      <a:pt x="11" y="2"/>
                      <a:pt x="13" y="5"/>
                      <a:pt x="16" y="6"/>
                    </a:cubicBezTo>
                    <a:cubicBezTo>
                      <a:pt x="42" y="8"/>
                      <a:pt x="59" y="25"/>
                      <a:pt x="77" y="40"/>
                    </a:cubicBezTo>
                    <a:cubicBezTo>
                      <a:pt x="79" y="42"/>
                      <a:pt x="82" y="41"/>
                      <a:pt x="87" y="42"/>
                    </a:cubicBezTo>
                    <a:cubicBezTo>
                      <a:pt x="86" y="35"/>
                      <a:pt x="85" y="29"/>
                      <a:pt x="84" y="20"/>
                    </a:cubicBezTo>
                    <a:cubicBezTo>
                      <a:pt x="114" y="18"/>
                      <a:pt x="110" y="50"/>
                      <a:pt x="130" y="57"/>
                    </a:cubicBezTo>
                    <a:cubicBezTo>
                      <a:pt x="128" y="59"/>
                      <a:pt x="127" y="61"/>
                      <a:pt x="126" y="63"/>
                    </a:cubicBezTo>
                    <a:cubicBezTo>
                      <a:pt x="116" y="61"/>
                      <a:pt x="105" y="59"/>
                      <a:pt x="95" y="56"/>
                    </a:cubicBezTo>
                    <a:cubicBezTo>
                      <a:pt x="70" y="48"/>
                      <a:pt x="43" y="45"/>
                      <a:pt x="28" y="20"/>
                    </a:cubicBezTo>
                    <a:cubicBezTo>
                      <a:pt x="27" y="18"/>
                      <a:pt x="23" y="17"/>
                      <a:pt x="21" y="17"/>
                    </a:cubicBezTo>
                    <a:cubicBezTo>
                      <a:pt x="5" y="22"/>
                      <a:pt x="1" y="12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0" name="Freeform 33">
                <a:extLst>
                  <a:ext uri="{FF2B5EF4-FFF2-40B4-BE49-F238E27FC236}">
                    <a16:creationId xmlns:a16="http://schemas.microsoft.com/office/drawing/2014/main" id="{77826C22-B1CF-F097-6795-FE484072CC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5837" y="3824394"/>
                <a:ext cx="1735759" cy="1297882"/>
              </a:xfrm>
              <a:custGeom>
                <a:avLst/>
                <a:gdLst>
                  <a:gd name="T0" fmla="*/ 40 w 931"/>
                  <a:gd name="T1" fmla="*/ 393 h 695"/>
                  <a:gd name="T2" fmla="*/ 95 w 931"/>
                  <a:gd name="T3" fmla="*/ 375 h 695"/>
                  <a:gd name="T4" fmla="*/ 196 w 931"/>
                  <a:gd name="T5" fmla="*/ 361 h 695"/>
                  <a:gd name="T6" fmla="*/ 204 w 931"/>
                  <a:gd name="T7" fmla="*/ 484 h 695"/>
                  <a:gd name="T8" fmla="*/ 385 w 931"/>
                  <a:gd name="T9" fmla="*/ 489 h 695"/>
                  <a:gd name="T10" fmla="*/ 322 w 931"/>
                  <a:gd name="T11" fmla="*/ 459 h 695"/>
                  <a:gd name="T12" fmla="*/ 375 w 931"/>
                  <a:gd name="T13" fmla="*/ 422 h 695"/>
                  <a:gd name="T14" fmla="*/ 381 w 931"/>
                  <a:gd name="T15" fmla="*/ 376 h 695"/>
                  <a:gd name="T16" fmla="*/ 373 w 931"/>
                  <a:gd name="T17" fmla="*/ 384 h 695"/>
                  <a:gd name="T18" fmla="*/ 330 w 931"/>
                  <a:gd name="T19" fmla="*/ 369 h 695"/>
                  <a:gd name="T20" fmla="*/ 289 w 931"/>
                  <a:gd name="T21" fmla="*/ 245 h 695"/>
                  <a:gd name="T22" fmla="*/ 332 w 931"/>
                  <a:gd name="T23" fmla="*/ 300 h 695"/>
                  <a:gd name="T24" fmla="*/ 469 w 931"/>
                  <a:gd name="T25" fmla="*/ 286 h 695"/>
                  <a:gd name="T26" fmla="*/ 378 w 931"/>
                  <a:gd name="T27" fmla="*/ 237 h 695"/>
                  <a:gd name="T28" fmla="*/ 407 w 931"/>
                  <a:gd name="T29" fmla="*/ 176 h 695"/>
                  <a:gd name="T30" fmla="*/ 305 w 931"/>
                  <a:gd name="T31" fmla="*/ 104 h 695"/>
                  <a:gd name="T32" fmla="*/ 259 w 931"/>
                  <a:gd name="T33" fmla="*/ 56 h 695"/>
                  <a:gd name="T34" fmla="*/ 510 w 931"/>
                  <a:gd name="T35" fmla="*/ 164 h 695"/>
                  <a:gd name="T36" fmla="*/ 500 w 931"/>
                  <a:gd name="T37" fmla="*/ 120 h 695"/>
                  <a:gd name="T38" fmla="*/ 476 w 931"/>
                  <a:gd name="T39" fmla="*/ 74 h 695"/>
                  <a:gd name="T40" fmla="*/ 526 w 931"/>
                  <a:gd name="T41" fmla="*/ 49 h 695"/>
                  <a:gd name="T42" fmla="*/ 564 w 931"/>
                  <a:gd name="T43" fmla="*/ 64 h 695"/>
                  <a:gd name="T44" fmla="*/ 538 w 931"/>
                  <a:gd name="T45" fmla="*/ 128 h 695"/>
                  <a:gd name="T46" fmla="*/ 602 w 931"/>
                  <a:gd name="T47" fmla="*/ 108 h 695"/>
                  <a:gd name="T48" fmla="*/ 640 w 931"/>
                  <a:gd name="T49" fmla="*/ 67 h 695"/>
                  <a:gd name="T50" fmla="*/ 683 w 931"/>
                  <a:gd name="T51" fmla="*/ 55 h 695"/>
                  <a:gd name="T52" fmla="*/ 619 w 931"/>
                  <a:gd name="T53" fmla="*/ 6 h 695"/>
                  <a:gd name="T54" fmla="*/ 664 w 931"/>
                  <a:gd name="T55" fmla="*/ 12 h 695"/>
                  <a:gd name="T56" fmla="*/ 763 w 931"/>
                  <a:gd name="T57" fmla="*/ 50 h 695"/>
                  <a:gd name="T58" fmla="*/ 899 w 931"/>
                  <a:gd name="T59" fmla="*/ 101 h 695"/>
                  <a:gd name="T60" fmla="*/ 910 w 931"/>
                  <a:gd name="T61" fmla="*/ 141 h 695"/>
                  <a:gd name="T62" fmla="*/ 906 w 931"/>
                  <a:gd name="T63" fmla="*/ 167 h 695"/>
                  <a:gd name="T64" fmla="*/ 800 w 931"/>
                  <a:gd name="T65" fmla="*/ 275 h 695"/>
                  <a:gd name="T66" fmla="*/ 759 w 931"/>
                  <a:gd name="T67" fmla="*/ 367 h 695"/>
                  <a:gd name="T68" fmla="*/ 791 w 931"/>
                  <a:gd name="T69" fmla="*/ 346 h 695"/>
                  <a:gd name="T70" fmla="*/ 717 w 931"/>
                  <a:gd name="T71" fmla="*/ 376 h 695"/>
                  <a:gd name="T72" fmla="*/ 597 w 931"/>
                  <a:gd name="T73" fmla="*/ 519 h 695"/>
                  <a:gd name="T74" fmla="*/ 559 w 931"/>
                  <a:gd name="T75" fmla="*/ 498 h 695"/>
                  <a:gd name="T76" fmla="*/ 505 w 931"/>
                  <a:gd name="T77" fmla="*/ 524 h 695"/>
                  <a:gd name="T78" fmla="*/ 419 w 931"/>
                  <a:gd name="T79" fmla="*/ 636 h 695"/>
                  <a:gd name="T80" fmla="*/ 363 w 931"/>
                  <a:gd name="T81" fmla="*/ 661 h 695"/>
                  <a:gd name="T82" fmla="*/ 281 w 931"/>
                  <a:gd name="T83" fmla="*/ 647 h 695"/>
                  <a:gd name="T84" fmla="*/ 198 w 931"/>
                  <a:gd name="T85" fmla="*/ 598 h 695"/>
                  <a:gd name="T86" fmla="*/ 136 w 931"/>
                  <a:gd name="T87" fmla="*/ 560 h 695"/>
                  <a:gd name="T88" fmla="*/ 175 w 931"/>
                  <a:gd name="T89" fmla="*/ 525 h 695"/>
                  <a:gd name="T90" fmla="*/ 254 w 931"/>
                  <a:gd name="T91" fmla="*/ 522 h 695"/>
                  <a:gd name="T92" fmla="*/ 201 w 931"/>
                  <a:gd name="T93" fmla="*/ 496 h 695"/>
                  <a:gd name="T94" fmla="*/ 134 w 931"/>
                  <a:gd name="T95" fmla="*/ 495 h 695"/>
                  <a:gd name="T96" fmla="*/ 60 w 931"/>
                  <a:gd name="T97" fmla="*/ 451 h 695"/>
                  <a:gd name="T98" fmla="*/ 17 w 931"/>
                  <a:gd name="T99" fmla="*/ 391 h 695"/>
                  <a:gd name="T100" fmla="*/ 690 w 931"/>
                  <a:gd name="T101" fmla="*/ 64 h 695"/>
                  <a:gd name="T102" fmla="*/ 733 w 931"/>
                  <a:gd name="T103" fmla="*/ 90 h 695"/>
                  <a:gd name="T104" fmla="*/ 764 w 931"/>
                  <a:gd name="T105" fmla="*/ 130 h 695"/>
                  <a:gd name="T106" fmla="*/ 818 w 931"/>
                  <a:gd name="T107" fmla="*/ 104 h 695"/>
                  <a:gd name="T108" fmla="*/ 752 w 931"/>
                  <a:gd name="T109" fmla="*/ 71 h 695"/>
                  <a:gd name="T110" fmla="*/ 430 w 931"/>
                  <a:gd name="T111" fmla="*/ 333 h 695"/>
                  <a:gd name="T112" fmla="*/ 466 w 931"/>
                  <a:gd name="T113" fmla="*/ 346 h 695"/>
                  <a:gd name="T114" fmla="*/ 786 w 931"/>
                  <a:gd name="T115" fmla="*/ 143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31" h="695">
                    <a:moveTo>
                      <a:pt x="41" y="375"/>
                    </a:moveTo>
                    <a:cubicBezTo>
                      <a:pt x="39" y="380"/>
                      <a:pt x="37" y="385"/>
                      <a:pt x="36" y="390"/>
                    </a:cubicBezTo>
                    <a:cubicBezTo>
                      <a:pt x="37" y="391"/>
                      <a:pt x="39" y="392"/>
                      <a:pt x="40" y="393"/>
                    </a:cubicBezTo>
                    <a:cubicBezTo>
                      <a:pt x="45" y="388"/>
                      <a:pt x="51" y="383"/>
                      <a:pt x="56" y="378"/>
                    </a:cubicBezTo>
                    <a:cubicBezTo>
                      <a:pt x="79" y="379"/>
                      <a:pt x="72" y="400"/>
                      <a:pt x="79" y="416"/>
                    </a:cubicBezTo>
                    <a:cubicBezTo>
                      <a:pt x="85" y="402"/>
                      <a:pt x="89" y="391"/>
                      <a:pt x="95" y="375"/>
                    </a:cubicBezTo>
                    <a:cubicBezTo>
                      <a:pt x="116" y="372"/>
                      <a:pt x="144" y="368"/>
                      <a:pt x="169" y="365"/>
                    </a:cubicBezTo>
                    <a:cubicBezTo>
                      <a:pt x="177" y="373"/>
                      <a:pt x="183" y="381"/>
                      <a:pt x="189" y="388"/>
                    </a:cubicBezTo>
                    <a:cubicBezTo>
                      <a:pt x="192" y="377"/>
                      <a:pt x="191" y="367"/>
                      <a:pt x="196" y="361"/>
                    </a:cubicBezTo>
                    <a:cubicBezTo>
                      <a:pt x="200" y="356"/>
                      <a:pt x="211" y="357"/>
                      <a:pt x="223" y="355"/>
                    </a:cubicBezTo>
                    <a:cubicBezTo>
                      <a:pt x="219" y="395"/>
                      <a:pt x="203" y="431"/>
                      <a:pt x="225" y="465"/>
                    </a:cubicBezTo>
                    <a:cubicBezTo>
                      <a:pt x="218" y="471"/>
                      <a:pt x="213" y="475"/>
                      <a:pt x="204" y="484"/>
                    </a:cubicBezTo>
                    <a:cubicBezTo>
                      <a:pt x="230" y="486"/>
                      <a:pt x="250" y="487"/>
                      <a:pt x="271" y="489"/>
                    </a:cubicBezTo>
                    <a:cubicBezTo>
                      <a:pt x="291" y="490"/>
                      <a:pt x="314" y="501"/>
                      <a:pt x="331" y="494"/>
                    </a:cubicBezTo>
                    <a:cubicBezTo>
                      <a:pt x="350" y="486"/>
                      <a:pt x="369" y="505"/>
                      <a:pt x="385" y="489"/>
                    </a:cubicBezTo>
                    <a:cubicBezTo>
                      <a:pt x="359" y="483"/>
                      <a:pt x="333" y="477"/>
                      <a:pt x="306" y="471"/>
                    </a:cubicBezTo>
                    <a:cubicBezTo>
                      <a:pt x="306" y="468"/>
                      <a:pt x="306" y="465"/>
                      <a:pt x="305" y="462"/>
                    </a:cubicBezTo>
                    <a:cubicBezTo>
                      <a:pt x="311" y="461"/>
                      <a:pt x="316" y="458"/>
                      <a:pt x="322" y="459"/>
                    </a:cubicBezTo>
                    <a:cubicBezTo>
                      <a:pt x="327" y="459"/>
                      <a:pt x="332" y="461"/>
                      <a:pt x="337" y="463"/>
                    </a:cubicBezTo>
                    <a:cubicBezTo>
                      <a:pt x="360" y="471"/>
                      <a:pt x="379" y="460"/>
                      <a:pt x="382" y="436"/>
                    </a:cubicBezTo>
                    <a:cubicBezTo>
                      <a:pt x="382" y="432"/>
                      <a:pt x="377" y="426"/>
                      <a:pt x="375" y="422"/>
                    </a:cubicBezTo>
                    <a:cubicBezTo>
                      <a:pt x="370" y="414"/>
                      <a:pt x="365" y="406"/>
                      <a:pt x="360" y="398"/>
                    </a:cubicBezTo>
                    <a:cubicBezTo>
                      <a:pt x="363" y="398"/>
                      <a:pt x="365" y="398"/>
                      <a:pt x="368" y="398"/>
                    </a:cubicBezTo>
                    <a:cubicBezTo>
                      <a:pt x="372" y="391"/>
                      <a:pt x="378" y="384"/>
                      <a:pt x="381" y="376"/>
                    </a:cubicBezTo>
                    <a:cubicBezTo>
                      <a:pt x="382" y="373"/>
                      <a:pt x="377" y="368"/>
                      <a:pt x="375" y="363"/>
                    </a:cubicBezTo>
                    <a:cubicBezTo>
                      <a:pt x="373" y="364"/>
                      <a:pt x="372" y="365"/>
                      <a:pt x="370" y="365"/>
                    </a:cubicBezTo>
                    <a:cubicBezTo>
                      <a:pt x="371" y="370"/>
                      <a:pt x="372" y="375"/>
                      <a:pt x="373" y="384"/>
                    </a:cubicBezTo>
                    <a:cubicBezTo>
                      <a:pt x="370" y="377"/>
                      <a:pt x="368" y="373"/>
                      <a:pt x="367" y="371"/>
                    </a:cubicBezTo>
                    <a:cubicBezTo>
                      <a:pt x="360" y="376"/>
                      <a:pt x="355" y="383"/>
                      <a:pt x="348" y="385"/>
                    </a:cubicBezTo>
                    <a:cubicBezTo>
                      <a:pt x="336" y="388"/>
                      <a:pt x="335" y="377"/>
                      <a:pt x="330" y="369"/>
                    </a:cubicBezTo>
                    <a:cubicBezTo>
                      <a:pt x="317" y="344"/>
                      <a:pt x="299" y="322"/>
                      <a:pt x="287" y="297"/>
                    </a:cubicBezTo>
                    <a:cubicBezTo>
                      <a:pt x="281" y="282"/>
                      <a:pt x="283" y="264"/>
                      <a:pt x="281" y="247"/>
                    </a:cubicBezTo>
                    <a:cubicBezTo>
                      <a:pt x="284" y="246"/>
                      <a:pt x="286" y="246"/>
                      <a:pt x="289" y="245"/>
                    </a:cubicBezTo>
                    <a:cubicBezTo>
                      <a:pt x="293" y="255"/>
                      <a:pt x="297" y="265"/>
                      <a:pt x="302" y="275"/>
                    </a:cubicBezTo>
                    <a:cubicBezTo>
                      <a:pt x="307" y="282"/>
                      <a:pt x="313" y="288"/>
                      <a:pt x="320" y="293"/>
                    </a:cubicBezTo>
                    <a:cubicBezTo>
                      <a:pt x="323" y="296"/>
                      <a:pt x="329" y="297"/>
                      <a:pt x="332" y="300"/>
                    </a:cubicBezTo>
                    <a:cubicBezTo>
                      <a:pt x="358" y="323"/>
                      <a:pt x="383" y="314"/>
                      <a:pt x="409" y="300"/>
                    </a:cubicBezTo>
                    <a:cubicBezTo>
                      <a:pt x="419" y="295"/>
                      <a:pt x="433" y="294"/>
                      <a:pt x="444" y="295"/>
                    </a:cubicBezTo>
                    <a:cubicBezTo>
                      <a:pt x="454" y="295"/>
                      <a:pt x="463" y="300"/>
                      <a:pt x="469" y="286"/>
                    </a:cubicBezTo>
                    <a:cubicBezTo>
                      <a:pt x="470" y="282"/>
                      <a:pt x="480" y="282"/>
                      <a:pt x="484" y="280"/>
                    </a:cubicBezTo>
                    <a:cubicBezTo>
                      <a:pt x="459" y="243"/>
                      <a:pt x="417" y="231"/>
                      <a:pt x="377" y="209"/>
                    </a:cubicBezTo>
                    <a:cubicBezTo>
                      <a:pt x="377" y="220"/>
                      <a:pt x="378" y="227"/>
                      <a:pt x="378" y="237"/>
                    </a:cubicBezTo>
                    <a:cubicBezTo>
                      <a:pt x="351" y="218"/>
                      <a:pt x="366" y="186"/>
                      <a:pt x="348" y="168"/>
                    </a:cubicBezTo>
                    <a:cubicBezTo>
                      <a:pt x="349" y="166"/>
                      <a:pt x="351" y="164"/>
                      <a:pt x="352" y="162"/>
                    </a:cubicBezTo>
                    <a:cubicBezTo>
                      <a:pt x="370" y="167"/>
                      <a:pt x="388" y="171"/>
                      <a:pt x="407" y="176"/>
                    </a:cubicBezTo>
                    <a:cubicBezTo>
                      <a:pt x="399" y="154"/>
                      <a:pt x="389" y="150"/>
                      <a:pt x="368" y="151"/>
                    </a:cubicBezTo>
                    <a:cubicBezTo>
                      <a:pt x="344" y="153"/>
                      <a:pt x="321" y="142"/>
                      <a:pt x="303" y="126"/>
                    </a:cubicBezTo>
                    <a:cubicBezTo>
                      <a:pt x="300" y="123"/>
                      <a:pt x="304" y="113"/>
                      <a:pt x="305" y="104"/>
                    </a:cubicBezTo>
                    <a:cubicBezTo>
                      <a:pt x="299" y="95"/>
                      <a:pt x="291" y="88"/>
                      <a:pt x="279" y="100"/>
                    </a:cubicBezTo>
                    <a:cubicBezTo>
                      <a:pt x="269" y="85"/>
                      <a:pt x="259" y="72"/>
                      <a:pt x="249" y="57"/>
                    </a:cubicBezTo>
                    <a:cubicBezTo>
                      <a:pt x="253" y="57"/>
                      <a:pt x="256" y="55"/>
                      <a:pt x="259" y="56"/>
                    </a:cubicBezTo>
                    <a:cubicBezTo>
                      <a:pt x="302" y="71"/>
                      <a:pt x="347" y="80"/>
                      <a:pt x="385" y="108"/>
                    </a:cubicBezTo>
                    <a:cubicBezTo>
                      <a:pt x="406" y="123"/>
                      <a:pt x="427" y="140"/>
                      <a:pt x="448" y="155"/>
                    </a:cubicBezTo>
                    <a:cubicBezTo>
                      <a:pt x="467" y="168"/>
                      <a:pt x="486" y="182"/>
                      <a:pt x="510" y="164"/>
                    </a:cubicBezTo>
                    <a:cubicBezTo>
                      <a:pt x="512" y="170"/>
                      <a:pt x="514" y="175"/>
                      <a:pt x="515" y="180"/>
                    </a:cubicBezTo>
                    <a:cubicBezTo>
                      <a:pt x="535" y="173"/>
                      <a:pt x="553" y="166"/>
                      <a:pt x="569" y="160"/>
                    </a:cubicBezTo>
                    <a:cubicBezTo>
                      <a:pt x="546" y="147"/>
                      <a:pt x="524" y="134"/>
                      <a:pt x="500" y="120"/>
                    </a:cubicBezTo>
                    <a:cubicBezTo>
                      <a:pt x="473" y="131"/>
                      <a:pt x="463" y="128"/>
                      <a:pt x="443" y="105"/>
                    </a:cubicBezTo>
                    <a:cubicBezTo>
                      <a:pt x="451" y="94"/>
                      <a:pt x="458" y="82"/>
                      <a:pt x="465" y="71"/>
                    </a:cubicBezTo>
                    <a:cubicBezTo>
                      <a:pt x="469" y="72"/>
                      <a:pt x="472" y="73"/>
                      <a:pt x="476" y="74"/>
                    </a:cubicBezTo>
                    <a:cubicBezTo>
                      <a:pt x="462" y="59"/>
                      <a:pt x="448" y="44"/>
                      <a:pt x="431" y="26"/>
                    </a:cubicBezTo>
                    <a:cubicBezTo>
                      <a:pt x="450" y="20"/>
                      <a:pt x="463" y="12"/>
                      <a:pt x="472" y="34"/>
                    </a:cubicBezTo>
                    <a:cubicBezTo>
                      <a:pt x="479" y="51"/>
                      <a:pt x="501" y="55"/>
                      <a:pt x="526" y="49"/>
                    </a:cubicBezTo>
                    <a:cubicBezTo>
                      <a:pt x="534" y="47"/>
                      <a:pt x="543" y="49"/>
                      <a:pt x="557" y="49"/>
                    </a:cubicBezTo>
                    <a:cubicBezTo>
                      <a:pt x="585" y="29"/>
                      <a:pt x="591" y="30"/>
                      <a:pt x="625" y="55"/>
                    </a:cubicBezTo>
                    <a:cubicBezTo>
                      <a:pt x="616" y="93"/>
                      <a:pt x="602" y="99"/>
                      <a:pt x="564" y="64"/>
                    </a:cubicBezTo>
                    <a:cubicBezTo>
                      <a:pt x="558" y="74"/>
                      <a:pt x="552" y="84"/>
                      <a:pt x="547" y="94"/>
                    </a:cubicBezTo>
                    <a:cubicBezTo>
                      <a:pt x="541" y="103"/>
                      <a:pt x="536" y="113"/>
                      <a:pt x="531" y="123"/>
                    </a:cubicBezTo>
                    <a:cubicBezTo>
                      <a:pt x="533" y="125"/>
                      <a:pt x="536" y="126"/>
                      <a:pt x="538" y="128"/>
                    </a:cubicBezTo>
                    <a:cubicBezTo>
                      <a:pt x="544" y="120"/>
                      <a:pt x="550" y="111"/>
                      <a:pt x="557" y="105"/>
                    </a:cubicBezTo>
                    <a:cubicBezTo>
                      <a:pt x="563" y="101"/>
                      <a:pt x="571" y="98"/>
                      <a:pt x="578" y="99"/>
                    </a:cubicBezTo>
                    <a:cubicBezTo>
                      <a:pt x="586" y="99"/>
                      <a:pt x="593" y="105"/>
                      <a:pt x="602" y="108"/>
                    </a:cubicBezTo>
                    <a:cubicBezTo>
                      <a:pt x="610" y="94"/>
                      <a:pt x="619" y="78"/>
                      <a:pt x="642" y="86"/>
                    </a:cubicBezTo>
                    <a:cubicBezTo>
                      <a:pt x="638" y="84"/>
                      <a:pt x="635" y="81"/>
                      <a:pt x="631" y="78"/>
                    </a:cubicBezTo>
                    <a:cubicBezTo>
                      <a:pt x="634" y="74"/>
                      <a:pt x="637" y="70"/>
                      <a:pt x="640" y="67"/>
                    </a:cubicBezTo>
                    <a:cubicBezTo>
                      <a:pt x="642" y="67"/>
                      <a:pt x="644" y="67"/>
                      <a:pt x="645" y="68"/>
                    </a:cubicBezTo>
                    <a:cubicBezTo>
                      <a:pt x="651" y="71"/>
                      <a:pt x="659" y="79"/>
                      <a:pt x="662" y="77"/>
                    </a:cubicBezTo>
                    <a:cubicBezTo>
                      <a:pt x="670" y="72"/>
                      <a:pt x="677" y="63"/>
                      <a:pt x="683" y="55"/>
                    </a:cubicBezTo>
                    <a:cubicBezTo>
                      <a:pt x="684" y="54"/>
                      <a:pt x="680" y="47"/>
                      <a:pt x="676" y="45"/>
                    </a:cubicBezTo>
                    <a:cubicBezTo>
                      <a:pt x="664" y="38"/>
                      <a:pt x="652" y="32"/>
                      <a:pt x="640" y="24"/>
                    </a:cubicBezTo>
                    <a:cubicBezTo>
                      <a:pt x="632" y="19"/>
                      <a:pt x="626" y="12"/>
                      <a:pt x="619" y="6"/>
                    </a:cubicBezTo>
                    <a:cubicBezTo>
                      <a:pt x="621" y="4"/>
                      <a:pt x="622" y="2"/>
                      <a:pt x="623" y="0"/>
                    </a:cubicBezTo>
                    <a:cubicBezTo>
                      <a:pt x="630" y="2"/>
                      <a:pt x="636" y="4"/>
                      <a:pt x="642" y="6"/>
                    </a:cubicBezTo>
                    <a:cubicBezTo>
                      <a:pt x="649" y="8"/>
                      <a:pt x="657" y="13"/>
                      <a:pt x="664" y="12"/>
                    </a:cubicBezTo>
                    <a:cubicBezTo>
                      <a:pt x="677" y="11"/>
                      <a:pt x="689" y="8"/>
                      <a:pt x="702" y="20"/>
                    </a:cubicBezTo>
                    <a:cubicBezTo>
                      <a:pt x="707" y="25"/>
                      <a:pt x="721" y="24"/>
                      <a:pt x="730" y="23"/>
                    </a:cubicBezTo>
                    <a:cubicBezTo>
                      <a:pt x="764" y="19"/>
                      <a:pt x="764" y="19"/>
                      <a:pt x="763" y="50"/>
                    </a:cubicBezTo>
                    <a:cubicBezTo>
                      <a:pt x="772" y="43"/>
                      <a:pt x="781" y="35"/>
                      <a:pt x="792" y="31"/>
                    </a:cubicBezTo>
                    <a:cubicBezTo>
                      <a:pt x="796" y="29"/>
                      <a:pt x="808" y="33"/>
                      <a:pt x="810" y="37"/>
                    </a:cubicBezTo>
                    <a:cubicBezTo>
                      <a:pt x="829" y="74"/>
                      <a:pt x="865" y="86"/>
                      <a:pt x="899" y="101"/>
                    </a:cubicBezTo>
                    <a:cubicBezTo>
                      <a:pt x="909" y="106"/>
                      <a:pt x="919" y="110"/>
                      <a:pt x="931" y="116"/>
                    </a:cubicBezTo>
                    <a:cubicBezTo>
                      <a:pt x="923" y="124"/>
                      <a:pt x="915" y="130"/>
                      <a:pt x="908" y="137"/>
                    </a:cubicBezTo>
                    <a:cubicBezTo>
                      <a:pt x="909" y="138"/>
                      <a:pt x="909" y="140"/>
                      <a:pt x="910" y="141"/>
                    </a:cubicBezTo>
                    <a:cubicBezTo>
                      <a:pt x="916" y="140"/>
                      <a:pt x="921" y="138"/>
                      <a:pt x="927" y="137"/>
                    </a:cubicBezTo>
                    <a:cubicBezTo>
                      <a:pt x="928" y="138"/>
                      <a:pt x="930" y="139"/>
                      <a:pt x="931" y="140"/>
                    </a:cubicBezTo>
                    <a:cubicBezTo>
                      <a:pt x="923" y="149"/>
                      <a:pt x="915" y="159"/>
                      <a:pt x="906" y="167"/>
                    </a:cubicBezTo>
                    <a:cubicBezTo>
                      <a:pt x="880" y="190"/>
                      <a:pt x="857" y="214"/>
                      <a:pt x="846" y="248"/>
                    </a:cubicBezTo>
                    <a:cubicBezTo>
                      <a:pt x="843" y="259"/>
                      <a:pt x="830" y="268"/>
                      <a:pt x="820" y="276"/>
                    </a:cubicBezTo>
                    <a:cubicBezTo>
                      <a:pt x="816" y="279"/>
                      <a:pt x="807" y="275"/>
                      <a:pt x="800" y="275"/>
                    </a:cubicBezTo>
                    <a:cubicBezTo>
                      <a:pt x="799" y="272"/>
                      <a:pt x="798" y="270"/>
                      <a:pt x="797" y="268"/>
                    </a:cubicBezTo>
                    <a:cubicBezTo>
                      <a:pt x="778" y="297"/>
                      <a:pt x="759" y="325"/>
                      <a:pt x="740" y="355"/>
                    </a:cubicBezTo>
                    <a:cubicBezTo>
                      <a:pt x="748" y="360"/>
                      <a:pt x="753" y="363"/>
                      <a:pt x="759" y="367"/>
                    </a:cubicBezTo>
                    <a:cubicBezTo>
                      <a:pt x="769" y="354"/>
                      <a:pt x="778" y="343"/>
                      <a:pt x="788" y="331"/>
                    </a:cubicBezTo>
                    <a:cubicBezTo>
                      <a:pt x="789" y="331"/>
                      <a:pt x="791" y="331"/>
                      <a:pt x="793" y="331"/>
                    </a:cubicBezTo>
                    <a:cubicBezTo>
                      <a:pt x="792" y="336"/>
                      <a:pt x="793" y="341"/>
                      <a:pt x="791" y="346"/>
                    </a:cubicBezTo>
                    <a:cubicBezTo>
                      <a:pt x="787" y="356"/>
                      <a:pt x="784" y="368"/>
                      <a:pt x="776" y="375"/>
                    </a:cubicBezTo>
                    <a:cubicBezTo>
                      <a:pt x="768" y="383"/>
                      <a:pt x="756" y="389"/>
                      <a:pt x="746" y="389"/>
                    </a:cubicBezTo>
                    <a:cubicBezTo>
                      <a:pt x="737" y="390"/>
                      <a:pt x="728" y="382"/>
                      <a:pt x="717" y="376"/>
                    </a:cubicBezTo>
                    <a:cubicBezTo>
                      <a:pt x="699" y="398"/>
                      <a:pt x="679" y="419"/>
                      <a:pt x="663" y="443"/>
                    </a:cubicBezTo>
                    <a:cubicBezTo>
                      <a:pt x="652" y="459"/>
                      <a:pt x="641" y="478"/>
                      <a:pt x="655" y="499"/>
                    </a:cubicBezTo>
                    <a:cubicBezTo>
                      <a:pt x="634" y="504"/>
                      <a:pt x="612" y="498"/>
                      <a:pt x="597" y="519"/>
                    </a:cubicBezTo>
                    <a:cubicBezTo>
                      <a:pt x="595" y="523"/>
                      <a:pt x="584" y="522"/>
                      <a:pt x="577" y="521"/>
                    </a:cubicBezTo>
                    <a:cubicBezTo>
                      <a:pt x="575" y="521"/>
                      <a:pt x="575" y="512"/>
                      <a:pt x="572" y="509"/>
                    </a:cubicBezTo>
                    <a:cubicBezTo>
                      <a:pt x="569" y="505"/>
                      <a:pt x="564" y="500"/>
                      <a:pt x="559" y="498"/>
                    </a:cubicBezTo>
                    <a:cubicBezTo>
                      <a:pt x="555" y="498"/>
                      <a:pt x="549" y="501"/>
                      <a:pt x="547" y="505"/>
                    </a:cubicBezTo>
                    <a:cubicBezTo>
                      <a:pt x="544" y="509"/>
                      <a:pt x="545" y="515"/>
                      <a:pt x="545" y="522"/>
                    </a:cubicBezTo>
                    <a:cubicBezTo>
                      <a:pt x="531" y="523"/>
                      <a:pt x="518" y="524"/>
                      <a:pt x="505" y="524"/>
                    </a:cubicBezTo>
                    <a:cubicBezTo>
                      <a:pt x="490" y="525"/>
                      <a:pt x="482" y="531"/>
                      <a:pt x="480" y="547"/>
                    </a:cubicBezTo>
                    <a:cubicBezTo>
                      <a:pt x="477" y="580"/>
                      <a:pt x="456" y="605"/>
                      <a:pt x="435" y="629"/>
                    </a:cubicBezTo>
                    <a:cubicBezTo>
                      <a:pt x="431" y="633"/>
                      <a:pt x="424" y="634"/>
                      <a:pt x="419" y="636"/>
                    </a:cubicBezTo>
                    <a:cubicBezTo>
                      <a:pt x="416" y="638"/>
                      <a:pt x="410" y="641"/>
                      <a:pt x="410" y="642"/>
                    </a:cubicBezTo>
                    <a:cubicBezTo>
                      <a:pt x="415" y="665"/>
                      <a:pt x="394" y="665"/>
                      <a:pt x="384" y="673"/>
                    </a:cubicBezTo>
                    <a:cubicBezTo>
                      <a:pt x="375" y="680"/>
                      <a:pt x="365" y="676"/>
                      <a:pt x="363" y="661"/>
                    </a:cubicBezTo>
                    <a:cubicBezTo>
                      <a:pt x="351" y="672"/>
                      <a:pt x="340" y="683"/>
                      <a:pt x="328" y="692"/>
                    </a:cubicBezTo>
                    <a:cubicBezTo>
                      <a:pt x="323" y="695"/>
                      <a:pt x="310" y="695"/>
                      <a:pt x="307" y="691"/>
                    </a:cubicBezTo>
                    <a:cubicBezTo>
                      <a:pt x="298" y="679"/>
                      <a:pt x="291" y="665"/>
                      <a:pt x="281" y="647"/>
                    </a:cubicBezTo>
                    <a:cubicBezTo>
                      <a:pt x="279" y="647"/>
                      <a:pt x="272" y="649"/>
                      <a:pt x="265" y="651"/>
                    </a:cubicBezTo>
                    <a:cubicBezTo>
                      <a:pt x="248" y="657"/>
                      <a:pt x="233" y="650"/>
                      <a:pt x="230" y="633"/>
                    </a:cubicBezTo>
                    <a:cubicBezTo>
                      <a:pt x="227" y="613"/>
                      <a:pt x="212" y="607"/>
                      <a:pt x="198" y="598"/>
                    </a:cubicBezTo>
                    <a:cubicBezTo>
                      <a:pt x="192" y="593"/>
                      <a:pt x="185" y="589"/>
                      <a:pt x="177" y="585"/>
                    </a:cubicBezTo>
                    <a:cubicBezTo>
                      <a:pt x="169" y="581"/>
                      <a:pt x="160" y="579"/>
                      <a:pt x="151" y="574"/>
                    </a:cubicBezTo>
                    <a:cubicBezTo>
                      <a:pt x="145" y="571"/>
                      <a:pt x="136" y="565"/>
                      <a:pt x="136" y="560"/>
                    </a:cubicBezTo>
                    <a:cubicBezTo>
                      <a:pt x="135" y="544"/>
                      <a:pt x="131" y="532"/>
                      <a:pt x="111" y="530"/>
                    </a:cubicBezTo>
                    <a:cubicBezTo>
                      <a:pt x="112" y="527"/>
                      <a:pt x="113" y="524"/>
                      <a:pt x="114" y="522"/>
                    </a:cubicBezTo>
                    <a:cubicBezTo>
                      <a:pt x="135" y="523"/>
                      <a:pt x="155" y="523"/>
                      <a:pt x="175" y="525"/>
                    </a:cubicBezTo>
                    <a:cubicBezTo>
                      <a:pt x="178" y="525"/>
                      <a:pt x="180" y="533"/>
                      <a:pt x="183" y="539"/>
                    </a:cubicBezTo>
                    <a:cubicBezTo>
                      <a:pt x="204" y="536"/>
                      <a:pt x="230" y="532"/>
                      <a:pt x="255" y="528"/>
                    </a:cubicBezTo>
                    <a:cubicBezTo>
                      <a:pt x="255" y="526"/>
                      <a:pt x="254" y="524"/>
                      <a:pt x="254" y="522"/>
                    </a:cubicBezTo>
                    <a:cubicBezTo>
                      <a:pt x="227" y="522"/>
                      <a:pt x="201" y="522"/>
                      <a:pt x="174" y="522"/>
                    </a:cubicBezTo>
                    <a:cubicBezTo>
                      <a:pt x="173" y="520"/>
                      <a:pt x="173" y="517"/>
                      <a:pt x="172" y="515"/>
                    </a:cubicBezTo>
                    <a:cubicBezTo>
                      <a:pt x="182" y="508"/>
                      <a:pt x="192" y="502"/>
                      <a:pt x="201" y="496"/>
                    </a:cubicBezTo>
                    <a:cubicBezTo>
                      <a:pt x="200" y="495"/>
                      <a:pt x="200" y="493"/>
                      <a:pt x="199" y="491"/>
                    </a:cubicBezTo>
                    <a:cubicBezTo>
                      <a:pt x="191" y="494"/>
                      <a:pt x="183" y="497"/>
                      <a:pt x="177" y="501"/>
                    </a:cubicBezTo>
                    <a:cubicBezTo>
                      <a:pt x="162" y="514"/>
                      <a:pt x="146" y="511"/>
                      <a:pt x="134" y="495"/>
                    </a:cubicBezTo>
                    <a:cubicBezTo>
                      <a:pt x="125" y="482"/>
                      <a:pt x="115" y="471"/>
                      <a:pt x="103" y="461"/>
                    </a:cubicBezTo>
                    <a:cubicBezTo>
                      <a:pt x="99" y="458"/>
                      <a:pt x="90" y="463"/>
                      <a:pt x="83" y="463"/>
                    </a:cubicBezTo>
                    <a:cubicBezTo>
                      <a:pt x="73" y="464"/>
                      <a:pt x="61" y="469"/>
                      <a:pt x="60" y="451"/>
                    </a:cubicBezTo>
                    <a:cubicBezTo>
                      <a:pt x="60" y="447"/>
                      <a:pt x="52" y="443"/>
                      <a:pt x="47" y="440"/>
                    </a:cubicBezTo>
                    <a:cubicBezTo>
                      <a:pt x="38" y="434"/>
                      <a:pt x="28" y="430"/>
                      <a:pt x="19" y="423"/>
                    </a:cubicBezTo>
                    <a:cubicBezTo>
                      <a:pt x="1" y="411"/>
                      <a:pt x="0" y="405"/>
                      <a:pt x="17" y="391"/>
                    </a:cubicBezTo>
                    <a:cubicBezTo>
                      <a:pt x="24" y="385"/>
                      <a:pt x="23" y="365"/>
                      <a:pt x="41" y="375"/>
                    </a:cubicBezTo>
                    <a:close/>
                    <a:moveTo>
                      <a:pt x="752" y="71"/>
                    </a:moveTo>
                    <a:cubicBezTo>
                      <a:pt x="735" y="54"/>
                      <a:pt x="718" y="39"/>
                      <a:pt x="690" y="64"/>
                    </a:cubicBezTo>
                    <a:cubicBezTo>
                      <a:pt x="713" y="67"/>
                      <a:pt x="732" y="69"/>
                      <a:pt x="752" y="71"/>
                    </a:cubicBezTo>
                    <a:cubicBezTo>
                      <a:pt x="748" y="79"/>
                      <a:pt x="743" y="87"/>
                      <a:pt x="739" y="95"/>
                    </a:cubicBezTo>
                    <a:cubicBezTo>
                      <a:pt x="737" y="93"/>
                      <a:pt x="735" y="92"/>
                      <a:pt x="733" y="90"/>
                    </a:cubicBezTo>
                    <a:cubicBezTo>
                      <a:pt x="742" y="91"/>
                      <a:pt x="751" y="92"/>
                      <a:pt x="756" y="93"/>
                    </a:cubicBezTo>
                    <a:cubicBezTo>
                      <a:pt x="757" y="106"/>
                      <a:pt x="757" y="117"/>
                      <a:pt x="758" y="129"/>
                    </a:cubicBezTo>
                    <a:cubicBezTo>
                      <a:pt x="760" y="129"/>
                      <a:pt x="762" y="130"/>
                      <a:pt x="764" y="130"/>
                    </a:cubicBezTo>
                    <a:cubicBezTo>
                      <a:pt x="770" y="126"/>
                      <a:pt x="775" y="120"/>
                      <a:pt x="781" y="117"/>
                    </a:cubicBezTo>
                    <a:cubicBezTo>
                      <a:pt x="788" y="114"/>
                      <a:pt x="795" y="112"/>
                      <a:pt x="802" y="110"/>
                    </a:cubicBezTo>
                    <a:cubicBezTo>
                      <a:pt x="807" y="108"/>
                      <a:pt x="813" y="106"/>
                      <a:pt x="818" y="104"/>
                    </a:cubicBezTo>
                    <a:cubicBezTo>
                      <a:pt x="815" y="99"/>
                      <a:pt x="812" y="90"/>
                      <a:pt x="808" y="88"/>
                    </a:cubicBezTo>
                    <a:cubicBezTo>
                      <a:pt x="797" y="85"/>
                      <a:pt x="785" y="85"/>
                      <a:pt x="774" y="82"/>
                    </a:cubicBezTo>
                    <a:cubicBezTo>
                      <a:pt x="766" y="80"/>
                      <a:pt x="759" y="75"/>
                      <a:pt x="752" y="71"/>
                    </a:cubicBezTo>
                    <a:close/>
                    <a:moveTo>
                      <a:pt x="500" y="350"/>
                    </a:moveTo>
                    <a:cubicBezTo>
                      <a:pt x="497" y="333"/>
                      <a:pt x="501" y="315"/>
                      <a:pt x="479" y="319"/>
                    </a:cubicBezTo>
                    <a:cubicBezTo>
                      <a:pt x="463" y="322"/>
                      <a:pt x="446" y="328"/>
                      <a:pt x="430" y="333"/>
                    </a:cubicBezTo>
                    <a:cubicBezTo>
                      <a:pt x="428" y="357"/>
                      <a:pt x="427" y="384"/>
                      <a:pt x="426" y="410"/>
                    </a:cubicBezTo>
                    <a:cubicBezTo>
                      <a:pt x="435" y="409"/>
                      <a:pt x="445" y="389"/>
                      <a:pt x="440" y="372"/>
                    </a:cubicBezTo>
                    <a:cubicBezTo>
                      <a:pt x="436" y="354"/>
                      <a:pt x="446" y="343"/>
                      <a:pt x="466" y="346"/>
                    </a:cubicBezTo>
                    <a:cubicBezTo>
                      <a:pt x="476" y="347"/>
                      <a:pt x="487" y="349"/>
                      <a:pt x="500" y="350"/>
                    </a:cubicBezTo>
                    <a:close/>
                    <a:moveTo>
                      <a:pt x="840" y="135"/>
                    </a:moveTo>
                    <a:cubicBezTo>
                      <a:pt x="817" y="122"/>
                      <a:pt x="801" y="125"/>
                      <a:pt x="786" y="143"/>
                    </a:cubicBezTo>
                    <a:cubicBezTo>
                      <a:pt x="805" y="154"/>
                      <a:pt x="808" y="153"/>
                      <a:pt x="840" y="13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1" name="Freeform 34">
                <a:extLst>
                  <a:ext uri="{FF2B5EF4-FFF2-40B4-BE49-F238E27FC236}">
                    <a16:creationId xmlns:a16="http://schemas.microsoft.com/office/drawing/2014/main" id="{7DF7410F-7ADB-3202-F1C0-61FA20A6B1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7514" y="4726138"/>
                <a:ext cx="171686" cy="203188"/>
              </a:xfrm>
              <a:custGeom>
                <a:avLst/>
                <a:gdLst>
                  <a:gd name="T0" fmla="*/ 62 w 92"/>
                  <a:gd name="T1" fmla="*/ 45 h 109"/>
                  <a:gd name="T2" fmla="*/ 57 w 92"/>
                  <a:gd name="T3" fmla="*/ 105 h 109"/>
                  <a:gd name="T4" fmla="*/ 35 w 92"/>
                  <a:gd name="T5" fmla="*/ 97 h 109"/>
                  <a:gd name="T6" fmla="*/ 9 w 92"/>
                  <a:gd name="T7" fmla="*/ 63 h 109"/>
                  <a:gd name="T8" fmla="*/ 15 w 92"/>
                  <a:gd name="T9" fmla="*/ 39 h 109"/>
                  <a:gd name="T10" fmla="*/ 23 w 92"/>
                  <a:gd name="T11" fmla="*/ 29 h 109"/>
                  <a:gd name="T12" fmla="*/ 48 w 92"/>
                  <a:gd name="T13" fmla="*/ 0 h 109"/>
                  <a:gd name="T14" fmla="*/ 67 w 92"/>
                  <a:gd name="T15" fmla="*/ 25 h 109"/>
                  <a:gd name="T16" fmla="*/ 76 w 92"/>
                  <a:gd name="T17" fmla="*/ 28 h 109"/>
                  <a:gd name="T18" fmla="*/ 90 w 92"/>
                  <a:gd name="T19" fmla="*/ 41 h 109"/>
                  <a:gd name="T20" fmla="*/ 87 w 92"/>
                  <a:gd name="T21" fmla="*/ 51 h 109"/>
                  <a:gd name="T22" fmla="*/ 62 w 92"/>
                  <a:gd name="T23" fmla="*/ 4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09">
                    <a:moveTo>
                      <a:pt x="62" y="45"/>
                    </a:moveTo>
                    <a:cubicBezTo>
                      <a:pt x="60" y="64"/>
                      <a:pt x="59" y="83"/>
                      <a:pt x="57" y="105"/>
                    </a:cubicBezTo>
                    <a:cubicBezTo>
                      <a:pt x="50" y="108"/>
                      <a:pt x="42" y="109"/>
                      <a:pt x="35" y="97"/>
                    </a:cubicBezTo>
                    <a:cubicBezTo>
                      <a:pt x="28" y="84"/>
                      <a:pt x="17" y="74"/>
                      <a:pt x="9" y="63"/>
                    </a:cubicBezTo>
                    <a:cubicBezTo>
                      <a:pt x="0" y="52"/>
                      <a:pt x="4" y="45"/>
                      <a:pt x="15" y="39"/>
                    </a:cubicBezTo>
                    <a:cubicBezTo>
                      <a:pt x="19" y="37"/>
                      <a:pt x="24" y="30"/>
                      <a:pt x="23" y="29"/>
                    </a:cubicBezTo>
                    <a:cubicBezTo>
                      <a:pt x="8" y="0"/>
                      <a:pt x="30" y="2"/>
                      <a:pt x="48" y="0"/>
                    </a:cubicBezTo>
                    <a:cubicBezTo>
                      <a:pt x="46" y="15"/>
                      <a:pt x="49" y="26"/>
                      <a:pt x="67" y="25"/>
                    </a:cubicBezTo>
                    <a:cubicBezTo>
                      <a:pt x="70" y="24"/>
                      <a:pt x="74" y="27"/>
                      <a:pt x="76" y="28"/>
                    </a:cubicBezTo>
                    <a:cubicBezTo>
                      <a:pt x="81" y="32"/>
                      <a:pt x="87" y="36"/>
                      <a:pt x="90" y="41"/>
                    </a:cubicBezTo>
                    <a:cubicBezTo>
                      <a:pt x="92" y="43"/>
                      <a:pt x="88" y="51"/>
                      <a:pt x="87" y="51"/>
                    </a:cubicBezTo>
                    <a:cubicBezTo>
                      <a:pt x="81" y="50"/>
                      <a:pt x="74" y="48"/>
                      <a:pt x="62" y="4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2" name="Freeform 35">
                <a:extLst>
                  <a:ext uri="{FF2B5EF4-FFF2-40B4-BE49-F238E27FC236}">
                    <a16:creationId xmlns:a16="http://schemas.microsoft.com/office/drawing/2014/main" id="{E9246F52-19A3-9D24-4E1D-5E56AFD14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9464" y="4363865"/>
                <a:ext cx="104744" cy="160660"/>
              </a:xfrm>
              <a:custGeom>
                <a:avLst/>
                <a:gdLst>
                  <a:gd name="T0" fmla="*/ 28 w 56"/>
                  <a:gd name="T1" fmla="*/ 86 h 86"/>
                  <a:gd name="T2" fmla="*/ 6 w 56"/>
                  <a:gd name="T3" fmla="*/ 51 h 86"/>
                  <a:gd name="T4" fmla="*/ 0 w 56"/>
                  <a:gd name="T5" fmla="*/ 30 h 86"/>
                  <a:gd name="T6" fmla="*/ 45 w 56"/>
                  <a:gd name="T7" fmla="*/ 0 h 86"/>
                  <a:gd name="T8" fmla="*/ 37 w 56"/>
                  <a:gd name="T9" fmla="*/ 60 h 86"/>
                  <a:gd name="T10" fmla="*/ 28 w 56"/>
                  <a:gd name="T11" fmla="*/ 86 h 86"/>
                  <a:gd name="T12" fmla="*/ 28 w 56"/>
                  <a:gd name="T13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86">
                    <a:moveTo>
                      <a:pt x="28" y="86"/>
                    </a:moveTo>
                    <a:cubicBezTo>
                      <a:pt x="13" y="79"/>
                      <a:pt x="6" y="68"/>
                      <a:pt x="6" y="51"/>
                    </a:cubicBezTo>
                    <a:cubicBezTo>
                      <a:pt x="7" y="43"/>
                      <a:pt x="2" y="35"/>
                      <a:pt x="0" y="30"/>
                    </a:cubicBezTo>
                    <a:cubicBezTo>
                      <a:pt x="16" y="19"/>
                      <a:pt x="30" y="10"/>
                      <a:pt x="45" y="0"/>
                    </a:cubicBezTo>
                    <a:cubicBezTo>
                      <a:pt x="56" y="14"/>
                      <a:pt x="53" y="39"/>
                      <a:pt x="37" y="60"/>
                    </a:cubicBezTo>
                    <a:cubicBezTo>
                      <a:pt x="32" y="67"/>
                      <a:pt x="31" y="77"/>
                      <a:pt x="28" y="86"/>
                    </a:cubicBezTo>
                    <a:cubicBezTo>
                      <a:pt x="28" y="86"/>
                      <a:pt x="28" y="86"/>
                      <a:pt x="28" y="86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3" name="Freeform 36">
                <a:extLst>
                  <a:ext uri="{FF2B5EF4-FFF2-40B4-BE49-F238E27FC236}">
                    <a16:creationId xmlns:a16="http://schemas.microsoft.com/office/drawing/2014/main" id="{2F8DA0D2-217D-F1DA-99CB-A1B796D0B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0437" y="3837782"/>
                <a:ext cx="91356" cy="104744"/>
              </a:xfrm>
              <a:custGeom>
                <a:avLst/>
                <a:gdLst>
                  <a:gd name="T0" fmla="*/ 37 w 49"/>
                  <a:gd name="T1" fmla="*/ 56 h 56"/>
                  <a:gd name="T2" fmla="*/ 3 w 49"/>
                  <a:gd name="T3" fmla="*/ 22 h 56"/>
                  <a:gd name="T4" fmla="*/ 3 w 49"/>
                  <a:gd name="T5" fmla="*/ 0 h 56"/>
                  <a:gd name="T6" fmla="*/ 37 w 49"/>
                  <a:gd name="T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" h="56">
                    <a:moveTo>
                      <a:pt x="37" y="56"/>
                    </a:moveTo>
                    <a:cubicBezTo>
                      <a:pt x="25" y="44"/>
                      <a:pt x="12" y="34"/>
                      <a:pt x="3" y="22"/>
                    </a:cubicBezTo>
                    <a:cubicBezTo>
                      <a:pt x="0" y="18"/>
                      <a:pt x="3" y="8"/>
                      <a:pt x="3" y="0"/>
                    </a:cubicBezTo>
                    <a:cubicBezTo>
                      <a:pt x="32" y="7"/>
                      <a:pt x="49" y="34"/>
                      <a:pt x="37" y="56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4" name="Freeform 37">
                <a:extLst>
                  <a:ext uri="{FF2B5EF4-FFF2-40B4-BE49-F238E27FC236}">
                    <a16:creationId xmlns:a16="http://schemas.microsoft.com/office/drawing/2014/main" id="{E45C8FCD-360F-8891-0A47-6E2A735E1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260" y="4218168"/>
                <a:ext cx="139396" cy="70879"/>
              </a:xfrm>
              <a:custGeom>
                <a:avLst/>
                <a:gdLst>
                  <a:gd name="T0" fmla="*/ 75 w 75"/>
                  <a:gd name="T1" fmla="*/ 30 h 38"/>
                  <a:gd name="T2" fmla="*/ 0 w 75"/>
                  <a:gd name="T3" fmla="*/ 10 h 38"/>
                  <a:gd name="T4" fmla="*/ 75 w 75"/>
                  <a:gd name="T5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38">
                    <a:moveTo>
                      <a:pt x="75" y="30"/>
                    </a:moveTo>
                    <a:cubicBezTo>
                      <a:pt x="50" y="38"/>
                      <a:pt x="16" y="28"/>
                      <a:pt x="0" y="10"/>
                    </a:cubicBezTo>
                    <a:cubicBezTo>
                      <a:pt x="12" y="0"/>
                      <a:pt x="68" y="15"/>
                      <a:pt x="75" y="3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5" name="Freeform 38">
                <a:extLst>
                  <a:ext uri="{FF2B5EF4-FFF2-40B4-BE49-F238E27FC236}">
                    <a16:creationId xmlns:a16="http://schemas.microsoft.com/office/drawing/2014/main" id="{12B267A6-8414-1A4A-7A5A-D34B8D4A1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2858" y="4603280"/>
                <a:ext cx="102381" cy="92931"/>
              </a:xfrm>
              <a:custGeom>
                <a:avLst/>
                <a:gdLst>
                  <a:gd name="T0" fmla="*/ 3 w 55"/>
                  <a:gd name="T1" fmla="*/ 50 h 50"/>
                  <a:gd name="T2" fmla="*/ 0 w 55"/>
                  <a:gd name="T3" fmla="*/ 24 h 50"/>
                  <a:gd name="T4" fmla="*/ 37 w 55"/>
                  <a:gd name="T5" fmla="*/ 2 h 50"/>
                  <a:gd name="T6" fmla="*/ 55 w 55"/>
                  <a:gd name="T7" fmla="*/ 14 h 50"/>
                  <a:gd name="T8" fmla="*/ 19 w 55"/>
                  <a:gd name="T9" fmla="*/ 31 h 50"/>
                  <a:gd name="T10" fmla="*/ 34 w 55"/>
                  <a:gd name="T11" fmla="*/ 50 h 50"/>
                  <a:gd name="T12" fmla="*/ 3 w 55"/>
                  <a:gd name="T13" fmla="*/ 50 h 50"/>
                  <a:gd name="T14" fmla="*/ 3 w 55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50">
                    <a:moveTo>
                      <a:pt x="3" y="50"/>
                    </a:moveTo>
                    <a:cubicBezTo>
                      <a:pt x="24" y="42"/>
                      <a:pt x="5" y="35"/>
                      <a:pt x="0" y="24"/>
                    </a:cubicBezTo>
                    <a:cubicBezTo>
                      <a:pt x="12" y="16"/>
                      <a:pt x="24" y="8"/>
                      <a:pt x="37" y="2"/>
                    </a:cubicBezTo>
                    <a:cubicBezTo>
                      <a:pt x="40" y="0"/>
                      <a:pt x="48" y="8"/>
                      <a:pt x="55" y="14"/>
                    </a:cubicBezTo>
                    <a:cubicBezTo>
                      <a:pt x="40" y="21"/>
                      <a:pt x="30" y="26"/>
                      <a:pt x="19" y="31"/>
                    </a:cubicBezTo>
                    <a:cubicBezTo>
                      <a:pt x="23" y="36"/>
                      <a:pt x="26" y="41"/>
                      <a:pt x="34" y="50"/>
                    </a:cubicBezTo>
                    <a:cubicBezTo>
                      <a:pt x="20" y="50"/>
                      <a:pt x="11" y="50"/>
                      <a:pt x="3" y="50"/>
                    </a:cubicBezTo>
                    <a:cubicBezTo>
                      <a:pt x="3" y="50"/>
                      <a:pt x="3" y="50"/>
                      <a:pt x="3" y="5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6" name="Freeform 39">
                <a:extLst>
                  <a:ext uri="{FF2B5EF4-FFF2-40B4-BE49-F238E27FC236}">
                    <a16:creationId xmlns:a16="http://schemas.microsoft.com/office/drawing/2014/main" id="{ED0760E1-0E8B-379F-83D7-F4FABF393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7109" y="5310499"/>
                <a:ext cx="106319" cy="43315"/>
              </a:xfrm>
              <a:custGeom>
                <a:avLst/>
                <a:gdLst>
                  <a:gd name="T0" fmla="*/ 56 w 57"/>
                  <a:gd name="T1" fmla="*/ 17 h 23"/>
                  <a:gd name="T2" fmla="*/ 0 w 57"/>
                  <a:gd name="T3" fmla="*/ 23 h 23"/>
                  <a:gd name="T4" fmla="*/ 33 w 57"/>
                  <a:gd name="T5" fmla="*/ 2 h 23"/>
                  <a:gd name="T6" fmla="*/ 57 w 57"/>
                  <a:gd name="T7" fmla="*/ 9 h 23"/>
                  <a:gd name="T8" fmla="*/ 56 w 57"/>
                  <a:gd name="T9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23">
                    <a:moveTo>
                      <a:pt x="56" y="17"/>
                    </a:moveTo>
                    <a:cubicBezTo>
                      <a:pt x="38" y="19"/>
                      <a:pt x="20" y="21"/>
                      <a:pt x="0" y="23"/>
                    </a:cubicBezTo>
                    <a:cubicBezTo>
                      <a:pt x="5" y="0"/>
                      <a:pt x="22" y="5"/>
                      <a:pt x="33" y="2"/>
                    </a:cubicBezTo>
                    <a:cubicBezTo>
                      <a:pt x="40" y="0"/>
                      <a:pt x="49" y="7"/>
                      <a:pt x="57" y="9"/>
                    </a:cubicBezTo>
                    <a:cubicBezTo>
                      <a:pt x="57" y="12"/>
                      <a:pt x="56" y="14"/>
                      <a:pt x="56" y="17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7" name="Freeform 40">
                <a:extLst>
                  <a:ext uri="{FF2B5EF4-FFF2-40B4-BE49-F238E27FC236}">
                    <a16:creationId xmlns:a16="http://schemas.microsoft.com/office/drawing/2014/main" id="{C645B593-F901-42C1-808C-0DC1F116B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2432" y="3773990"/>
                <a:ext cx="91356" cy="48828"/>
              </a:xfrm>
              <a:custGeom>
                <a:avLst/>
                <a:gdLst>
                  <a:gd name="T0" fmla="*/ 49 w 49"/>
                  <a:gd name="T1" fmla="*/ 0 h 26"/>
                  <a:gd name="T2" fmla="*/ 0 w 49"/>
                  <a:gd name="T3" fmla="*/ 15 h 26"/>
                  <a:gd name="T4" fmla="*/ 49 w 49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6">
                    <a:moveTo>
                      <a:pt x="49" y="0"/>
                    </a:moveTo>
                    <a:cubicBezTo>
                      <a:pt x="41" y="19"/>
                      <a:pt x="16" y="26"/>
                      <a:pt x="0" y="15"/>
                    </a:cubicBezTo>
                    <a:cubicBezTo>
                      <a:pt x="18" y="9"/>
                      <a:pt x="34" y="5"/>
                      <a:pt x="49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8" name="Freeform 41">
                <a:extLst>
                  <a:ext uri="{FF2B5EF4-FFF2-40B4-BE49-F238E27FC236}">
                    <a16:creationId xmlns:a16="http://schemas.microsoft.com/office/drawing/2014/main" id="{C0BCE897-42D2-83E5-6EE2-D6159B7E7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4483" y="3625144"/>
                <a:ext cx="65367" cy="70879"/>
              </a:xfrm>
              <a:custGeom>
                <a:avLst/>
                <a:gdLst>
                  <a:gd name="T0" fmla="*/ 0 w 35"/>
                  <a:gd name="T1" fmla="*/ 0 h 38"/>
                  <a:gd name="T2" fmla="*/ 35 w 35"/>
                  <a:gd name="T3" fmla="*/ 38 h 38"/>
                  <a:gd name="T4" fmla="*/ 0 w 35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38">
                    <a:moveTo>
                      <a:pt x="0" y="0"/>
                    </a:moveTo>
                    <a:cubicBezTo>
                      <a:pt x="13" y="14"/>
                      <a:pt x="23" y="25"/>
                      <a:pt x="35" y="38"/>
                    </a:cubicBezTo>
                    <a:cubicBezTo>
                      <a:pt x="12" y="36"/>
                      <a:pt x="2" y="26"/>
                      <a:pt x="0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69" name="Freeform 42">
                <a:extLst>
                  <a:ext uri="{FF2B5EF4-FFF2-40B4-BE49-F238E27FC236}">
                    <a16:creationId xmlns:a16="http://schemas.microsoft.com/office/drawing/2014/main" id="{BBE3B183-AB0F-819D-F23E-E5F669B3C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7872" y="3723587"/>
                <a:ext cx="65367" cy="55916"/>
              </a:xfrm>
              <a:custGeom>
                <a:avLst/>
                <a:gdLst>
                  <a:gd name="T0" fmla="*/ 0 w 35"/>
                  <a:gd name="T1" fmla="*/ 15 h 30"/>
                  <a:gd name="T2" fmla="*/ 23 w 35"/>
                  <a:gd name="T3" fmla="*/ 1 h 30"/>
                  <a:gd name="T4" fmla="*/ 35 w 35"/>
                  <a:gd name="T5" fmla="*/ 2 h 30"/>
                  <a:gd name="T6" fmla="*/ 31 w 35"/>
                  <a:gd name="T7" fmla="*/ 13 h 30"/>
                  <a:gd name="T8" fmla="*/ 0 w 35"/>
                  <a:gd name="T9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0">
                    <a:moveTo>
                      <a:pt x="0" y="15"/>
                    </a:moveTo>
                    <a:cubicBezTo>
                      <a:pt x="9" y="10"/>
                      <a:pt x="16" y="5"/>
                      <a:pt x="23" y="1"/>
                    </a:cubicBezTo>
                    <a:cubicBezTo>
                      <a:pt x="27" y="0"/>
                      <a:pt x="31" y="2"/>
                      <a:pt x="35" y="2"/>
                    </a:cubicBezTo>
                    <a:cubicBezTo>
                      <a:pt x="34" y="6"/>
                      <a:pt x="34" y="12"/>
                      <a:pt x="31" y="13"/>
                    </a:cubicBezTo>
                    <a:cubicBezTo>
                      <a:pt x="22" y="17"/>
                      <a:pt x="11" y="30"/>
                      <a:pt x="0" y="1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0" name="Freeform 43">
                <a:extLst>
                  <a:ext uri="{FF2B5EF4-FFF2-40B4-BE49-F238E27FC236}">
                    <a16:creationId xmlns:a16="http://schemas.microsoft.com/office/drawing/2014/main" id="{C01372B0-B88F-C757-E26A-1F82794E8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0876" y="3667671"/>
                <a:ext cx="80330" cy="43315"/>
              </a:xfrm>
              <a:custGeom>
                <a:avLst/>
                <a:gdLst>
                  <a:gd name="T0" fmla="*/ 40 w 43"/>
                  <a:gd name="T1" fmla="*/ 23 h 23"/>
                  <a:gd name="T2" fmla="*/ 0 w 43"/>
                  <a:gd name="T3" fmla="*/ 7 h 23"/>
                  <a:gd name="T4" fmla="*/ 3 w 43"/>
                  <a:gd name="T5" fmla="*/ 0 h 23"/>
                  <a:gd name="T6" fmla="*/ 43 w 43"/>
                  <a:gd name="T7" fmla="*/ 15 h 23"/>
                  <a:gd name="T8" fmla="*/ 40 w 43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3">
                    <a:moveTo>
                      <a:pt x="40" y="23"/>
                    </a:moveTo>
                    <a:cubicBezTo>
                      <a:pt x="26" y="17"/>
                      <a:pt x="13" y="12"/>
                      <a:pt x="0" y="7"/>
                    </a:cubicBezTo>
                    <a:cubicBezTo>
                      <a:pt x="1" y="4"/>
                      <a:pt x="2" y="2"/>
                      <a:pt x="3" y="0"/>
                    </a:cubicBezTo>
                    <a:cubicBezTo>
                      <a:pt x="16" y="5"/>
                      <a:pt x="30" y="10"/>
                      <a:pt x="43" y="15"/>
                    </a:cubicBezTo>
                    <a:cubicBezTo>
                      <a:pt x="42" y="17"/>
                      <a:pt x="41" y="20"/>
                      <a:pt x="40" y="23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1" name="Freeform 44">
                <a:extLst>
                  <a:ext uri="{FF2B5EF4-FFF2-40B4-BE49-F238E27FC236}">
                    <a16:creationId xmlns:a16="http://schemas.microsoft.com/office/drawing/2014/main" id="{978AEB49-7903-8EC3-193B-FB9C2EC06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4011" y="4935626"/>
                <a:ext cx="46465" cy="61429"/>
              </a:xfrm>
              <a:custGeom>
                <a:avLst/>
                <a:gdLst>
                  <a:gd name="T0" fmla="*/ 22 w 25"/>
                  <a:gd name="T1" fmla="*/ 33 h 33"/>
                  <a:gd name="T2" fmla="*/ 1 w 25"/>
                  <a:gd name="T3" fmla="*/ 7 h 33"/>
                  <a:gd name="T4" fmla="*/ 4 w 25"/>
                  <a:gd name="T5" fmla="*/ 0 h 33"/>
                  <a:gd name="T6" fmla="*/ 16 w 25"/>
                  <a:gd name="T7" fmla="*/ 3 h 33"/>
                  <a:gd name="T8" fmla="*/ 25 w 25"/>
                  <a:gd name="T9" fmla="*/ 32 h 33"/>
                  <a:gd name="T10" fmla="*/ 22 w 25"/>
                  <a:gd name="T11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3">
                    <a:moveTo>
                      <a:pt x="22" y="33"/>
                    </a:moveTo>
                    <a:cubicBezTo>
                      <a:pt x="15" y="25"/>
                      <a:pt x="7" y="16"/>
                      <a:pt x="1" y="7"/>
                    </a:cubicBezTo>
                    <a:cubicBezTo>
                      <a:pt x="0" y="6"/>
                      <a:pt x="3" y="0"/>
                      <a:pt x="4" y="0"/>
                    </a:cubicBezTo>
                    <a:cubicBezTo>
                      <a:pt x="8" y="0"/>
                      <a:pt x="15" y="1"/>
                      <a:pt x="16" y="3"/>
                    </a:cubicBezTo>
                    <a:cubicBezTo>
                      <a:pt x="20" y="12"/>
                      <a:pt x="22" y="22"/>
                      <a:pt x="25" y="32"/>
                    </a:cubicBezTo>
                    <a:cubicBezTo>
                      <a:pt x="24" y="32"/>
                      <a:pt x="23" y="33"/>
                      <a:pt x="22" y="33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2" name="Freeform 45">
                <a:extLst>
                  <a:ext uri="{FF2B5EF4-FFF2-40B4-BE49-F238E27FC236}">
                    <a16:creationId xmlns:a16="http://schemas.microsoft.com/office/drawing/2014/main" id="{A676EB29-3A9A-2C85-6A1C-62A5B6BE7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2269" y="4270934"/>
                <a:ext cx="50403" cy="53553"/>
              </a:xfrm>
              <a:custGeom>
                <a:avLst/>
                <a:gdLst>
                  <a:gd name="T0" fmla="*/ 6 w 27"/>
                  <a:gd name="T1" fmla="*/ 0 h 29"/>
                  <a:gd name="T2" fmla="*/ 27 w 27"/>
                  <a:gd name="T3" fmla="*/ 23 h 29"/>
                  <a:gd name="T4" fmla="*/ 21 w 27"/>
                  <a:gd name="T5" fmla="*/ 29 h 29"/>
                  <a:gd name="T6" fmla="*/ 0 w 27"/>
                  <a:gd name="T7" fmla="*/ 5 h 29"/>
                  <a:gd name="T8" fmla="*/ 6 w 27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9">
                    <a:moveTo>
                      <a:pt x="6" y="0"/>
                    </a:moveTo>
                    <a:cubicBezTo>
                      <a:pt x="13" y="8"/>
                      <a:pt x="20" y="15"/>
                      <a:pt x="27" y="23"/>
                    </a:cubicBezTo>
                    <a:cubicBezTo>
                      <a:pt x="25" y="25"/>
                      <a:pt x="23" y="27"/>
                      <a:pt x="21" y="29"/>
                    </a:cubicBezTo>
                    <a:cubicBezTo>
                      <a:pt x="9" y="25"/>
                      <a:pt x="1" y="18"/>
                      <a:pt x="0" y="5"/>
                    </a:cubicBezTo>
                    <a:cubicBezTo>
                      <a:pt x="2" y="3"/>
                      <a:pt x="4" y="2"/>
                      <a:pt x="6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3" name="Freeform 46">
                <a:extLst>
                  <a:ext uri="{FF2B5EF4-FFF2-40B4-BE49-F238E27FC236}">
                    <a16:creationId xmlns:a16="http://schemas.microsoft.com/office/drawing/2014/main" id="{E4BDBF40-CD38-F9F9-749F-B1CD2BE31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8884" y="4974216"/>
                <a:ext cx="57491" cy="69304"/>
              </a:xfrm>
              <a:custGeom>
                <a:avLst/>
                <a:gdLst>
                  <a:gd name="T0" fmla="*/ 0 w 31"/>
                  <a:gd name="T1" fmla="*/ 35 h 37"/>
                  <a:gd name="T2" fmla="*/ 13 w 31"/>
                  <a:gd name="T3" fmla="*/ 0 h 37"/>
                  <a:gd name="T4" fmla="*/ 31 w 31"/>
                  <a:gd name="T5" fmla="*/ 12 h 37"/>
                  <a:gd name="T6" fmla="*/ 20 w 31"/>
                  <a:gd name="T7" fmla="*/ 37 h 37"/>
                  <a:gd name="T8" fmla="*/ 0 w 31"/>
                  <a:gd name="T9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7">
                    <a:moveTo>
                      <a:pt x="0" y="35"/>
                    </a:moveTo>
                    <a:cubicBezTo>
                      <a:pt x="5" y="22"/>
                      <a:pt x="9" y="12"/>
                      <a:pt x="13" y="0"/>
                    </a:cubicBezTo>
                    <a:cubicBezTo>
                      <a:pt x="19" y="4"/>
                      <a:pt x="25" y="8"/>
                      <a:pt x="31" y="12"/>
                    </a:cubicBezTo>
                    <a:cubicBezTo>
                      <a:pt x="27" y="20"/>
                      <a:pt x="24" y="27"/>
                      <a:pt x="20" y="37"/>
                    </a:cubicBezTo>
                    <a:cubicBezTo>
                      <a:pt x="14" y="36"/>
                      <a:pt x="6" y="36"/>
                      <a:pt x="0" y="3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4" name="Freeform 47">
                <a:extLst>
                  <a:ext uri="{FF2B5EF4-FFF2-40B4-BE49-F238E27FC236}">
                    <a16:creationId xmlns:a16="http://schemas.microsoft.com/office/drawing/2014/main" id="{ADA2D603-41E2-312C-DE62-A7C84EE5AC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0207" y="4111849"/>
                <a:ext cx="81905" cy="91356"/>
              </a:xfrm>
              <a:custGeom>
                <a:avLst/>
                <a:gdLst>
                  <a:gd name="T0" fmla="*/ 26 w 44"/>
                  <a:gd name="T1" fmla="*/ 49 h 49"/>
                  <a:gd name="T2" fmla="*/ 0 w 44"/>
                  <a:gd name="T3" fmla="*/ 5 h 49"/>
                  <a:gd name="T4" fmla="*/ 26 w 44"/>
                  <a:gd name="T5" fmla="*/ 0 h 49"/>
                  <a:gd name="T6" fmla="*/ 26 w 44"/>
                  <a:gd name="T7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49">
                    <a:moveTo>
                      <a:pt x="26" y="49"/>
                    </a:moveTo>
                    <a:cubicBezTo>
                      <a:pt x="31" y="19"/>
                      <a:pt x="30" y="14"/>
                      <a:pt x="0" y="5"/>
                    </a:cubicBezTo>
                    <a:cubicBezTo>
                      <a:pt x="10" y="3"/>
                      <a:pt x="18" y="1"/>
                      <a:pt x="26" y="0"/>
                    </a:cubicBezTo>
                    <a:cubicBezTo>
                      <a:pt x="44" y="36"/>
                      <a:pt x="44" y="43"/>
                      <a:pt x="26" y="49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5" name="Freeform 48">
                <a:extLst>
                  <a:ext uri="{FF2B5EF4-FFF2-40B4-BE49-F238E27FC236}">
                    <a16:creationId xmlns:a16="http://schemas.microsoft.com/office/drawing/2014/main" id="{A50EE59F-2929-53BB-3B43-3FE3FA0CD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2235" y="3957489"/>
                <a:ext cx="158297" cy="109469"/>
              </a:xfrm>
              <a:custGeom>
                <a:avLst/>
                <a:gdLst>
                  <a:gd name="T0" fmla="*/ 19 w 85"/>
                  <a:gd name="T1" fmla="*/ 0 h 59"/>
                  <a:gd name="T2" fmla="*/ 41 w 85"/>
                  <a:gd name="T3" fmla="*/ 11 h 59"/>
                  <a:gd name="T4" fmla="*/ 75 w 85"/>
                  <a:gd name="T5" fmla="*/ 17 h 59"/>
                  <a:gd name="T6" fmla="*/ 85 w 85"/>
                  <a:gd name="T7" fmla="*/ 33 h 59"/>
                  <a:gd name="T8" fmla="*/ 69 w 85"/>
                  <a:gd name="T9" fmla="*/ 39 h 59"/>
                  <a:gd name="T10" fmla="*/ 48 w 85"/>
                  <a:gd name="T11" fmla="*/ 46 h 59"/>
                  <a:gd name="T12" fmla="*/ 31 w 85"/>
                  <a:gd name="T13" fmla="*/ 59 h 59"/>
                  <a:gd name="T14" fmla="*/ 25 w 85"/>
                  <a:gd name="T15" fmla="*/ 58 h 59"/>
                  <a:gd name="T16" fmla="*/ 23 w 85"/>
                  <a:gd name="T17" fmla="*/ 22 h 59"/>
                  <a:gd name="T18" fmla="*/ 0 w 85"/>
                  <a:gd name="T19" fmla="*/ 19 h 59"/>
                  <a:gd name="T20" fmla="*/ 6 w 85"/>
                  <a:gd name="T21" fmla="*/ 24 h 59"/>
                  <a:gd name="T22" fmla="*/ 19 w 85"/>
                  <a:gd name="T2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5" h="59">
                    <a:moveTo>
                      <a:pt x="19" y="0"/>
                    </a:moveTo>
                    <a:cubicBezTo>
                      <a:pt x="26" y="4"/>
                      <a:pt x="33" y="9"/>
                      <a:pt x="41" y="11"/>
                    </a:cubicBezTo>
                    <a:cubicBezTo>
                      <a:pt x="52" y="14"/>
                      <a:pt x="64" y="14"/>
                      <a:pt x="75" y="17"/>
                    </a:cubicBezTo>
                    <a:cubicBezTo>
                      <a:pt x="79" y="19"/>
                      <a:pt x="82" y="28"/>
                      <a:pt x="85" y="33"/>
                    </a:cubicBezTo>
                    <a:cubicBezTo>
                      <a:pt x="80" y="35"/>
                      <a:pt x="74" y="37"/>
                      <a:pt x="69" y="39"/>
                    </a:cubicBezTo>
                    <a:cubicBezTo>
                      <a:pt x="62" y="41"/>
                      <a:pt x="55" y="43"/>
                      <a:pt x="48" y="46"/>
                    </a:cubicBezTo>
                    <a:cubicBezTo>
                      <a:pt x="42" y="49"/>
                      <a:pt x="37" y="55"/>
                      <a:pt x="31" y="59"/>
                    </a:cubicBezTo>
                    <a:cubicBezTo>
                      <a:pt x="29" y="59"/>
                      <a:pt x="27" y="58"/>
                      <a:pt x="25" y="58"/>
                    </a:cubicBezTo>
                    <a:cubicBezTo>
                      <a:pt x="24" y="46"/>
                      <a:pt x="24" y="35"/>
                      <a:pt x="23" y="22"/>
                    </a:cubicBezTo>
                    <a:cubicBezTo>
                      <a:pt x="18" y="21"/>
                      <a:pt x="9" y="20"/>
                      <a:pt x="0" y="19"/>
                    </a:cubicBezTo>
                    <a:cubicBezTo>
                      <a:pt x="2" y="21"/>
                      <a:pt x="4" y="22"/>
                      <a:pt x="6" y="24"/>
                    </a:cubicBezTo>
                    <a:cubicBezTo>
                      <a:pt x="10" y="16"/>
                      <a:pt x="15" y="8"/>
                      <a:pt x="19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6" name="Freeform 49">
                <a:extLst>
                  <a:ext uri="{FF2B5EF4-FFF2-40B4-BE49-F238E27FC236}">
                    <a16:creationId xmlns:a16="http://schemas.microsoft.com/office/drawing/2014/main" id="{23388F81-C269-09D6-BD62-9219E05CD4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9687" y="4412693"/>
                <a:ext cx="140184" cy="177199"/>
              </a:xfrm>
              <a:custGeom>
                <a:avLst/>
                <a:gdLst>
                  <a:gd name="T0" fmla="*/ 74 w 75"/>
                  <a:gd name="T1" fmla="*/ 35 h 95"/>
                  <a:gd name="T2" fmla="*/ 40 w 75"/>
                  <a:gd name="T3" fmla="*/ 31 h 95"/>
                  <a:gd name="T4" fmla="*/ 14 w 75"/>
                  <a:gd name="T5" fmla="*/ 57 h 95"/>
                  <a:gd name="T6" fmla="*/ 0 w 75"/>
                  <a:gd name="T7" fmla="*/ 95 h 95"/>
                  <a:gd name="T8" fmla="*/ 4 w 75"/>
                  <a:gd name="T9" fmla="*/ 18 h 95"/>
                  <a:gd name="T10" fmla="*/ 53 w 75"/>
                  <a:gd name="T11" fmla="*/ 4 h 95"/>
                  <a:gd name="T12" fmla="*/ 74 w 75"/>
                  <a:gd name="T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95">
                    <a:moveTo>
                      <a:pt x="74" y="35"/>
                    </a:moveTo>
                    <a:cubicBezTo>
                      <a:pt x="61" y="34"/>
                      <a:pt x="50" y="32"/>
                      <a:pt x="40" y="31"/>
                    </a:cubicBezTo>
                    <a:cubicBezTo>
                      <a:pt x="20" y="28"/>
                      <a:pt x="10" y="39"/>
                      <a:pt x="14" y="57"/>
                    </a:cubicBezTo>
                    <a:cubicBezTo>
                      <a:pt x="19" y="74"/>
                      <a:pt x="9" y="94"/>
                      <a:pt x="0" y="95"/>
                    </a:cubicBezTo>
                    <a:cubicBezTo>
                      <a:pt x="1" y="69"/>
                      <a:pt x="2" y="42"/>
                      <a:pt x="4" y="18"/>
                    </a:cubicBezTo>
                    <a:cubicBezTo>
                      <a:pt x="20" y="13"/>
                      <a:pt x="37" y="7"/>
                      <a:pt x="53" y="4"/>
                    </a:cubicBezTo>
                    <a:cubicBezTo>
                      <a:pt x="75" y="0"/>
                      <a:pt x="71" y="18"/>
                      <a:pt x="74" y="3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7" name="Freeform 50">
                <a:extLst>
                  <a:ext uri="{FF2B5EF4-FFF2-40B4-BE49-F238E27FC236}">
                    <a16:creationId xmlns:a16="http://schemas.microsoft.com/office/drawing/2014/main" id="{A2F656AD-BA6A-885A-9DDC-71F0C4BF3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0679" y="4051995"/>
                <a:ext cx="100806" cy="59854"/>
              </a:xfrm>
              <a:custGeom>
                <a:avLst/>
                <a:gdLst>
                  <a:gd name="T0" fmla="*/ 54 w 54"/>
                  <a:gd name="T1" fmla="*/ 13 h 32"/>
                  <a:gd name="T2" fmla="*/ 0 w 54"/>
                  <a:gd name="T3" fmla="*/ 21 h 32"/>
                  <a:gd name="T4" fmla="*/ 54 w 54"/>
                  <a:gd name="T5" fmla="*/ 1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32">
                    <a:moveTo>
                      <a:pt x="54" y="13"/>
                    </a:moveTo>
                    <a:cubicBezTo>
                      <a:pt x="22" y="31"/>
                      <a:pt x="19" y="32"/>
                      <a:pt x="0" y="21"/>
                    </a:cubicBezTo>
                    <a:cubicBezTo>
                      <a:pt x="15" y="3"/>
                      <a:pt x="31" y="0"/>
                      <a:pt x="54" y="13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278" name="Freeform 51">
                <a:extLst>
                  <a:ext uri="{FF2B5EF4-FFF2-40B4-BE49-F238E27FC236}">
                    <a16:creationId xmlns:a16="http://schemas.microsoft.com/office/drawing/2014/main" id="{AA832AAD-8F91-80ED-B59F-7632E6606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1905" y="3897636"/>
                <a:ext cx="115770" cy="59854"/>
              </a:xfrm>
              <a:custGeom>
                <a:avLst/>
                <a:gdLst>
                  <a:gd name="T0" fmla="*/ 62 w 62"/>
                  <a:gd name="T1" fmla="*/ 32 h 32"/>
                  <a:gd name="T2" fmla="*/ 0 w 62"/>
                  <a:gd name="T3" fmla="*/ 25 h 32"/>
                  <a:gd name="T4" fmla="*/ 62 w 62"/>
                  <a:gd name="T5" fmla="*/ 32 h 32"/>
                  <a:gd name="T6" fmla="*/ 62 w 62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32">
                    <a:moveTo>
                      <a:pt x="62" y="32"/>
                    </a:moveTo>
                    <a:cubicBezTo>
                      <a:pt x="42" y="30"/>
                      <a:pt x="23" y="28"/>
                      <a:pt x="0" y="25"/>
                    </a:cubicBezTo>
                    <a:cubicBezTo>
                      <a:pt x="28" y="0"/>
                      <a:pt x="45" y="15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</p:grpSp>
      </p:grpSp>
      <p:sp>
        <p:nvSpPr>
          <p:cNvPr id="279" name="Elipse 278">
            <a:extLst>
              <a:ext uri="{FF2B5EF4-FFF2-40B4-BE49-F238E27FC236}">
                <a16:creationId xmlns:a16="http://schemas.microsoft.com/office/drawing/2014/main" id="{76721114-CACB-3BF6-CD33-9828BAC38BCD}"/>
              </a:ext>
            </a:extLst>
          </p:cNvPr>
          <p:cNvSpPr/>
          <p:nvPr/>
        </p:nvSpPr>
        <p:spPr>
          <a:xfrm rot="19589982">
            <a:off x="2850944" y="5946660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80" name="Conector recto 279">
            <a:extLst>
              <a:ext uri="{FF2B5EF4-FFF2-40B4-BE49-F238E27FC236}">
                <a16:creationId xmlns:a16="http://schemas.microsoft.com/office/drawing/2014/main" id="{B1D1E5FA-F63A-DF67-D49B-CA31C69FAA4B}"/>
              </a:ext>
            </a:extLst>
          </p:cNvPr>
          <p:cNvCxnSpPr>
            <a:cxnSpLocks/>
            <a:stCxn id="279" idx="4"/>
            <a:endCxn id="281" idx="1"/>
          </p:cNvCxnSpPr>
          <p:nvPr/>
        </p:nvCxnSpPr>
        <p:spPr>
          <a:xfrm>
            <a:off x="2906814" y="6012680"/>
            <a:ext cx="544019" cy="14732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81" name="CuadroTexto 280">
            <a:extLst>
              <a:ext uri="{FF2B5EF4-FFF2-40B4-BE49-F238E27FC236}">
                <a16:creationId xmlns:a16="http://schemas.microsoft.com/office/drawing/2014/main" id="{324B175A-4348-ACBE-C166-54C78F5856EB}"/>
              </a:ext>
            </a:extLst>
          </p:cNvPr>
          <p:cNvSpPr txBox="1"/>
          <p:nvPr/>
        </p:nvSpPr>
        <p:spPr>
          <a:xfrm>
            <a:off x="3450833" y="6052285"/>
            <a:ext cx="1107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/>
              <a:t>Río Turbio </a:t>
            </a:r>
            <a:r>
              <a:rPr lang="es-MX" sz="800" dirty="0"/>
              <a:t>| YCRT</a:t>
            </a:r>
            <a:endParaRPr lang="es-AR" sz="800" dirty="0"/>
          </a:p>
        </p:txBody>
      </p:sp>
      <p:sp>
        <p:nvSpPr>
          <p:cNvPr id="282" name="Elipse 281">
            <a:extLst>
              <a:ext uri="{FF2B5EF4-FFF2-40B4-BE49-F238E27FC236}">
                <a16:creationId xmlns:a16="http://schemas.microsoft.com/office/drawing/2014/main" id="{6FFF4E88-B538-7C5A-B649-31EBDF2E40F9}"/>
              </a:ext>
            </a:extLst>
          </p:cNvPr>
          <p:cNvSpPr/>
          <p:nvPr/>
        </p:nvSpPr>
        <p:spPr>
          <a:xfrm rot="5631392">
            <a:off x="3268286" y="5174143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83" name="Conector recto 282">
            <a:extLst>
              <a:ext uri="{FF2B5EF4-FFF2-40B4-BE49-F238E27FC236}">
                <a16:creationId xmlns:a16="http://schemas.microsoft.com/office/drawing/2014/main" id="{B6E375B3-CACC-F83A-CB86-A9E8D6EF255F}"/>
              </a:ext>
            </a:extLst>
          </p:cNvPr>
          <p:cNvCxnSpPr>
            <a:cxnSpLocks/>
            <a:stCxn id="282" idx="0"/>
            <a:endCxn id="284" idx="1"/>
          </p:cNvCxnSpPr>
          <p:nvPr/>
        </p:nvCxnSpPr>
        <p:spPr>
          <a:xfrm flipV="1">
            <a:off x="3340204" y="5191049"/>
            <a:ext cx="184370" cy="21515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CuadroTexto 283">
            <a:extLst>
              <a:ext uri="{FF2B5EF4-FFF2-40B4-BE49-F238E27FC236}">
                <a16:creationId xmlns:a16="http://schemas.microsoft.com/office/drawing/2014/main" id="{FF0C989A-5ECF-2478-6283-6B1065E9F37A}"/>
              </a:ext>
            </a:extLst>
          </p:cNvPr>
          <p:cNvSpPr txBox="1"/>
          <p:nvPr/>
        </p:nvSpPr>
        <p:spPr>
          <a:xfrm>
            <a:off x="3524574" y="5129493"/>
            <a:ext cx="127793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Don Nicolás</a:t>
            </a:r>
            <a:r>
              <a:rPr lang="es-MX" sz="800" dirty="0"/>
              <a:t>| Cerrado Gold</a:t>
            </a:r>
            <a:endParaRPr lang="es-AR" sz="800" dirty="0"/>
          </a:p>
        </p:txBody>
      </p:sp>
      <p:sp>
        <p:nvSpPr>
          <p:cNvPr id="285" name="Elipse 284">
            <a:extLst>
              <a:ext uri="{FF2B5EF4-FFF2-40B4-BE49-F238E27FC236}">
                <a16:creationId xmlns:a16="http://schemas.microsoft.com/office/drawing/2014/main" id="{69D14F5C-D4A6-DE97-4C21-D384EE8E1AD2}"/>
              </a:ext>
            </a:extLst>
          </p:cNvPr>
          <p:cNvSpPr/>
          <p:nvPr/>
        </p:nvSpPr>
        <p:spPr>
          <a:xfrm rot="5631392">
            <a:off x="3144929" y="5311849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86" name="Conector recto 285">
            <a:extLst>
              <a:ext uri="{FF2B5EF4-FFF2-40B4-BE49-F238E27FC236}">
                <a16:creationId xmlns:a16="http://schemas.microsoft.com/office/drawing/2014/main" id="{9D779952-0203-D42E-FC76-93C0E8444BF4}"/>
              </a:ext>
            </a:extLst>
          </p:cNvPr>
          <p:cNvCxnSpPr>
            <a:cxnSpLocks/>
            <a:stCxn id="285" idx="1"/>
            <a:endCxn id="287" idx="1"/>
          </p:cNvCxnSpPr>
          <p:nvPr/>
        </p:nvCxnSpPr>
        <p:spPr>
          <a:xfrm>
            <a:off x="3208039" y="5324163"/>
            <a:ext cx="313052" cy="76852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CuadroTexto 286">
            <a:extLst>
              <a:ext uri="{FF2B5EF4-FFF2-40B4-BE49-F238E27FC236}">
                <a16:creationId xmlns:a16="http://schemas.microsoft.com/office/drawing/2014/main" id="{782F4EB7-633F-3DF9-8FF8-91CF164B27CE}"/>
              </a:ext>
            </a:extLst>
          </p:cNvPr>
          <p:cNvSpPr txBox="1"/>
          <p:nvPr/>
        </p:nvSpPr>
        <p:spPr>
          <a:xfrm>
            <a:off x="3521091" y="5339459"/>
            <a:ext cx="103732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Cerro Negro </a:t>
            </a:r>
            <a:r>
              <a:rPr lang="es-MX" sz="800" dirty="0"/>
              <a:t>| </a:t>
            </a:r>
            <a:r>
              <a:rPr lang="es-MX" sz="800" dirty="0" err="1"/>
              <a:t>Newmont</a:t>
            </a:r>
            <a:endParaRPr lang="es-AR" sz="800" dirty="0"/>
          </a:p>
        </p:txBody>
      </p:sp>
      <p:sp>
        <p:nvSpPr>
          <p:cNvPr id="288" name="Elipse 287">
            <a:extLst>
              <a:ext uri="{FF2B5EF4-FFF2-40B4-BE49-F238E27FC236}">
                <a16:creationId xmlns:a16="http://schemas.microsoft.com/office/drawing/2014/main" id="{6648F69B-6BF5-0E7E-8FB4-78A9286FDC4A}"/>
              </a:ext>
            </a:extLst>
          </p:cNvPr>
          <p:cNvSpPr/>
          <p:nvPr/>
        </p:nvSpPr>
        <p:spPr>
          <a:xfrm rot="5631392">
            <a:off x="2738049" y="5753170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89" name="Conector recto 288">
            <a:extLst>
              <a:ext uri="{FF2B5EF4-FFF2-40B4-BE49-F238E27FC236}">
                <a16:creationId xmlns:a16="http://schemas.microsoft.com/office/drawing/2014/main" id="{522C687D-D03D-5B9B-9EA7-F2F8085634A8}"/>
              </a:ext>
            </a:extLst>
          </p:cNvPr>
          <p:cNvCxnSpPr>
            <a:cxnSpLocks/>
            <a:endCxn id="290" idx="1"/>
          </p:cNvCxnSpPr>
          <p:nvPr/>
        </p:nvCxnSpPr>
        <p:spPr>
          <a:xfrm>
            <a:off x="3254773" y="5596543"/>
            <a:ext cx="158914" cy="41991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CuadroTexto 289">
            <a:extLst>
              <a:ext uri="{FF2B5EF4-FFF2-40B4-BE49-F238E27FC236}">
                <a16:creationId xmlns:a16="http://schemas.microsoft.com/office/drawing/2014/main" id="{6E039A14-EADE-9679-E83F-AF1EFC8A84C4}"/>
              </a:ext>
            </a:extLst>
          </p:cNvPr>
          <p:cNvSpPr txBox="1"/>
          <p:nvPr/>
        </p:nvSpPr>
        <p:spPr>
          <a:xfrm>
            <a:off x="3413687" y="5576978"/>
            <a:ext cx="126287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Cerro Moro </a:t>
            </a:r>
            <a:r>
              <a:rPr lang="es-MX" sz="800" dirty="0"/>
              <a:t>| PAS</a:t>
            </a:r>
            <a:endParaRPr lang="es-AR" sz="800" dirty="0"/>
          </a:p>
        </p:txBody>
      </p:sp>
      <p:sp>
        <p:nvSpPr>
          <p:cNvPr id="291" name="Elipse 290">
            <a:extLst>
              <a:ext uri="{FF2B5EF4-FFF2-40B4-BE49-F238E27FC236}">
                <a16:creationId xmlns:a16="http://schemas.microsoft.com/office/drawing/2014/main" id="{0CF6AEC7-D5F4-AB5E-77B5-AFC08548F2BC}"/>
              </a:ext>
            </a:extLst>
          </p:cNvPr>
          <p:cNvSpPr/>
          <p:nvPr/>
        </p:nvSpPr>
        <p:spPr>
          <a:xfrm rot="5631392">
            <a:off x="3271479" y="5549861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92" name="Conector recto 291">
            <a:extLst>
              <a:ext uri="{FF2B5EF4-FFF2-40B4-BE49-F238E27FC236}">
                <a16:creationId xmlns:a16="http://schemas.microsoft.com/office/drawing/2014/main" id="{A004885F-EEBB-8BB3-7FF8-C1DD46C9FDA8}"/>
              </a:ext>
            </a:extLst>
          </p:cNvPr>
          <p:cNvCxnSpPr>
            <a:cxnSpLocks/>
            <a:stCxn id="288" idx="0"/>
            <a:endCxn id="293" idx="1"/>
          </p:cNvCxnSpPr>
          <p:nvPr/>
        </p:nvCxnSpPr>
        <p:spPr>
          <a:xfrm>
            <a:off x="2809967" y="5791591"/>
            <a:ext cx="498081" cy="103974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CuadroTexto 292">
            <a:extLst>
              <a:ext uri="{FF2B5EF4-FFF2-40B4-BE49-F238E27FC236}">
                <a16:creationId xmlns:a16="http://schemas.microsoft.com/office/drawing/2014/main" id="{A49C8AFF-923C-5D5A-4508-C2504C08EA24}"/>
              </a:ext>
            </a:extLst>
          </p:cNvPr>
          <p:cNvSpPr txBox="1"/>
          <p:nvPr/>
        </p:nvSpPr>
        <p:spPr>
          <a:xfrm>
            <a:off x="3308048" y="5814677"/>
            <a:ext cx="1105554" cy="1617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r>
              <a:rPr lang="es-MX" sz="800" b="1" dirty="0"/>
              <a:t>Cerro Vanguardia </a:t>
            </a:r>
            <a:r>
              <a:rPr lang="es-MX" sz="800" dirty="0"/>
              <a:t>| </a:t>
            </a:r>
            <a:r>
              <a:rPr lang="es-MX" sz="800" dirty="0" err="1"/>
              <a:t>Anglogold</a:t>
            </a:r>
            <a:endParaRPr lang="es-AR" sz="800" dirty="0"/>
          </a:p>
        </p:txBody>
      </p:sp>
      <p:sp>
        <p:nvSpPr>
          <p:cNvPr id="294" name="Elipse 293">
            <a:extLst>
              <a:ext uri="{FF2B5EF4-FFF2-40B4-BE49-F238E27FC236}">
                <a16:creationId xmlns:a16="http://schemas.microsoft.com/office/drawing/2014/main" id="{D21B0B12-E125-31D4-B210-80CABEDEA4FF}"/>
              </a:ext>
            </a:extLst>
          </p:cNvPr>
          <p:cNvSpPr/>
          <p:nvPr/>
        </p:nvSpPr>
        <p:spPr>
          <a:xfrm rot="8013465">
            <a:off x="3043532" y="5184938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95" name="Conector recto 294">
            <a:extLst>
              <a:ext uri="{FF2B5EF4-FFF2-40B4-BE49-F238E27FC236}">
                <a16:creationId xmlns:a16="http://schemas.microsoft.com/office/drawing/2014/main" id="{9DDEF9DB-17AB-A8F9-2829-D436AE88B1E6}"/>
              </a:ext>
            </a:extLst>
          </p:cNvPr>
          <p:cNvCxnSpPr>
            <a:cxnSpLocks/>
            <a:stCxn id="294" idx="4"/>
            <a:endCxn id="296" idx="2"/>
          </p:cNvCxnSpPr>
          <p:nvPr/>
        </p:nvCxnSpPr>
        <p:spPr>
          <a:xfrm flipH="1" flipV="1">
            <a:off x="1960933" y="5100425"/>
            <a:ext cx="1092511" cy="95706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CuadroTexto 295">
            <a:extLst>
              <a:ext uri="{FF2B5EF4-FFF2-40B4-BE49-F238E27FC236}">
                <a16:creationId xmlns:a16="http://schemas.microsoft.com/office/drawing/2014/main" id="{94197F7B-930E-1124-4F2A-5F985577258F}"/>
              </a:ext>
            </a:extLst>
          </p:cNvPr>
          <p:cNvSpPr txBox="1"/>
          <p:nvPr/>
        </p:nvSpPr>
        <p:spPr>
          <a:xfrm>
            <a:off x="1229033" y="4998153"/>
            <a:ext cx="1463800" cy="102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MX" sz="800" b="1" dirty="0"/>
              <a:t>San José </a:t>
            </a:r>
            <a:r>
              <a:rPr lang="es-MX" sz="800" dirty="0"/>
              <a:t>| </a:t>
            </a:r>
            <a:r>
              <a:rPr lang="es-MX" sz="800" dirty="0" err="1"/>
              <a:t>Hochschild</a:t>
            </a:r>
            <a:r>
              <a:rPr lang="es-MX" sz="800" dirty="0"/>
              <a:t> </a:t>
            </a:r>
            <a:r>
              <a:rPr lang="es-MX" sz="800" dirty="0" err="1"/>
              <a:t>Mining</a:t>
            </a:r>
            <a:endParaRPr lang="es-AR" sz="800" dirty="0"/>
          </a:p>
        </p:txBody>
      </p:sp>
      <p:sp>
        <p:nvSpPr>
          <p:cNvPr id="297" name="Elipse 296">
            <a:extLst>
              <a:ext uri="{FF2B5EF4-FFF2-40B4-BE49-F238E27FC236}">
                <a16:creationId xmlns:a16="http://schemas.microsoft.com/office/drawing/2014/main" id="{07405B49-7948-D8A0-A1D8-D243A1396E83}"/>
              </a:ext>
            </a:extLst>
          </p:cNvPr>
          <p:cNvSpPr/>
          <p:nvPr/>
        </p:nvSpPr>
        <p:spPr>
          <a:xfrm rot="8013465">
            <a:off x="3049732" y="2595578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98" name="Conector recto 297">
            <a:extLst>
              <a:ext uri="{FF2B5EF4-FFF2-40B4-BE49-F238E27FC236}">
                <a16:creationId xmlns:a16="http://schemas.microsoft.com/office/drawing/2014/main" id="{64F1D304-AE69-8642-8D3B-B5B1110BD166}"/>
              </a:ext>
            </a:extLst>
          </p:cNvPr>
          <p:cNvCxnSpPr>
            <a:cxnSpLocks/>
            <a:stCxn id="297" idx="4"/>
            <a:endCxn id="299" idx="3"/>
          </p:cNvCxnSpPr>
          <p:nvPr/>
        </p:nvCxnSpPr>
        <p:spPr>
          <a:xfrm flipH="1" flipV="1">
            <a:off x="2634925" y="2487230"/>
            <a:ext cx="424719" cy="119541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CuadroTexto 298">
            <a:extLst>
              <a:ext uri="{FF2B5EF4-FFF2-40B4-BE49-F238E27FC236}">
                <a16:creationId xmlns:a16="http://schemas.microsoft.com/office/drawing/2014/main" id="{5917F13E-5476-8702-1B41-99604C6B2BCC}"/>
              </a:ext>
            </a:extLst>
          </p:cNvPr>
          <p:cNvSpPr txBox="1"/>
          <p:nvPr/>
        </p:nvSpPr>
        <p:spPr>
          <a:xfrm>
            <a:off x="1688176" y="2425674"/>
            <a:ext cx="9467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Veladero</a:t>
            </a:r>
            <a:r>
              <a:rPr lang="es-MX" sz="800" dirty="0"/>
              <a:t> | Barrick </a:t>
            </a:r>
            <a:endParaRPr lang="es-AR" sz="800" dirty="0"/>
          </a:p>
        </p:txBody>
      </p:sp>
      <p:sp>
        <p:nvSpPr>
          <p:cNvPr id="300" name="Elipse 299">
            <a:extLst>
              <a:ext uri="{FF2B5EF4-FFF2-40B4-BE49-F238E27FC236}">
                <a16:creationId xmlns:a16="http://schemas.microsoft.com/office/drawing/2014/main" id="{79F69A0F-F336-B029-D49A-E5B4F7B95032}"/>
              </a:ext>
            </a:extLst>
          </p:cNvPr>
          <p:cNvSpPr/>
          <p:nvPr/>
        </p:nvSpPr>
        <p:spPr>
          <a:xfrm rot="4542320">
            <a:off x="3145380" y="2653165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01" name="Conector recto 300">
            <a:extLst>
              <a:ext uri="{FF2B5EF4-FFF2-40B4-BE49-F238E27FC236}">
                <a16:creationId xmlns:a16="http://schemas.microsoft.com/office/drawing/2014/main" id="{BA869261-E6EF-BCEA-5461-1FC9F4739F4F}"/>
              </a:ext>
            </a:extLst>
          </p:cNvPr>
          <p:cNvCxnSpPr>
            <a:cxnSpLocks/>
            <a:stCxn id="300" idx="4"/>
            <a:endCxn id="302" idx="3"/>
          </p:cNvCxnSpPr>
          <p:nvPr/>
        </p:nvCxnSpPr>
        <p:spPr>
          <a:xfrm flipH="1">
            <a:off x="2774714" y="2698054"/>
            <a:ext cx="371781" cy="147124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CuadroTexto 301">
            <a:extLst>
              <a:ext uri="{FF2B5EF4-FFF2-40B4-BE49-F238E27FC236}">
                <a16:creationId xmlns:a16="http://schemas.microsoft.com/office/drawing/2014/main" id="{C2E8DC69-C8E9-4940-CEA8-C52660866D19}"/>
              </a:ext>
            </a:extLst>
          </p:cNvPr>
          <p:cNvSpPr txBox="1"/>
          <p:nvPr/>
        </p:nvSpPr>
        <p:spPr>
          <a:xfrm>
            <a:off x="1664112" y="2722067"/>
            <a:ext cx="111060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 err="1"/>
              <a:t>Gualcamayo</a:t>
            </a:r>
            <a:r>
              <a:rPr lang="es-MX" sz="800" dirty="0"/>
              <a:t> | Mineros SA</a:t>
            </a:r>
            <a:endParaRPr lang="es-AR" sz="800" dirty="0"/>
          </a:p>
        </p:txBody>
      </p:sp>
      <p:sp>
        <p:nvSpPr>
          <p:cNvPr id="303" name="Elipse 302">
            <a:extLst>
              <a:ext uri="{FF2B5EF4-FFF2-40B4-BE49-F238E27FC236}">
                <a16:creationId xmlns:a16="http://schemas.microsoft.com/office/drawing/2014/main" id="{8300DE1E-CCC6-E545-607E-74FE2B242CA6}"/>
              </a:ext>
            </a:extLst>
          </p:cNvPr>
          <p:cNvSpPr/>
          <p:nvPr/>
        </p:nvSpPr>
        <p:spPr>
          <a:xfrm rot="7254012">
            <a:off x="3459381" y="1713527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cxnSp>
        <p:nvCxnSpPr>
          <p:cNvPr id="304" name="Conector recto 303">
            <a:extLst>
              <a:ext uri="{FF2B5EF4-FFF2-40B4-BE49-F238E27FC236}">
                <a16:creationId xmlns:a16="http://schemas.microsoft.com/office/drawing/2014/main" id="{ED673D93-DE03-8B89-4E90-EBE63DDE7391}"/>
              </a:ext>
            </a:extLst>
          </p:cNvPr>
          <p:cNvCxnSpPr>
            <a:cxnSpLocks/>
            <a:stCxn id="303" idx="4"/>
            <a:endCxn id="305" idx="3"/>
          </p:cNvCxnSpPr>
          <p:nvPr/>
        </p:nvCxnSpPr>
        <p:spPr>
          <a:xfrm flipH="1" flipV="1">
            <a:off x="2916975" y="1580438"/>
            <a:ext cx="547516" cy="15060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5" name="CuadroTexto 304">
            <a:extLst>
              <a:ext uri="{FF2B5EF4-FFF2-40B4-BE49-F238E27FC236}">
                <a16:creationId xmlns:a16="http://schemas.microsoft.com/office/drawing/2014/main" id="{0796364F-BC3A-09BB-4A73-1264AA541A89}"/>
              </a:ext>
            </a:extLst>
          </p:cNvPr>
          <p:cNvSpPr txBox="1"/>
          <p:nvPr/>
        </p:nvSpPr>
        <p:spPr>
          <a:xfrm>
            <a:off x="1784988" y="1518882"/>
            <a:ext cx="11319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Chinchillas</a:t>
            </a:r>
            <a:r>
              <a:rPr lang="es-MX" sz="800" dirty="0"/>
              <a:t> | SSR </a:t>
            </a:r>
            <a:r>
              <a:rPr lang="es-MX" sz="800" dirty="0" err="1"/>
              <a:t>Mining</a:t>
            </a:r>
            <a:endParaRPr lang="es-AR" sz="800" dirty="0"/>
          </a:p>
        </p:txBody>
      </p:sp>
      <p:sp>
        <p:nvSpPr>
          <p:cNvPr id="306" name="Elipse 305">
            <a:extLst>
              <a:ext uri="{FF2B5EF4-FFF2-40B4-BE49-F238E27FC236}">
                <a16:creationId xmlns:a16="http://schemas.microsoft.com/office/drawing/2014/main" id="{81EF9122-DB01-C56B-A9C8-77191315CA65}"/>
              </a:ext>
            </a:extLst>
          </p:cNvPr>
          <p:cNvSpPr/>
          <p:nvPr/>
        </p:nvSpPr>
        <p:spPr>
          <a:xfrm rot="7254012">
            <a:off x="3301921" y="2033509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07" name="Conector recto 306">
            <a:extLst>
              <a:ext uri="{FF2B5EF4-FFF2-40B4-BE49-F238E27FC236}">
                <a16:creationId xmlns:a16="http://schemas.microsoft.com/office/drawing/2014/main" id="{C53B82D5-6682-4E6A-E688-1FB446C9C5C4}"/>
              </a:ext>
            </a:extLst>
          </p:cNvPr>
          <p:cNvCxnSpPr>
            <a:cxnSpLocks/>
            <a:stCxn id="306" idx="4"/>
            <a:endCxn id="308" idx="2"/>
          </p:cNvCxnSpPr>
          <p:nvPr/>
        </p:nvCxnSpPr>
        <p:spPr>
          <a:xfrm flipH="1">
            <a:off x="2595027" y="2051021"/>
            <a:ext cx="712004" cy="10457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8" name="CuadroTexto 307">
            <a:extLst>
              <a:ext uri="{FF2B5EF4-FFF2-40B4-BE49-F238E27FC236}">
                <a16:creationId xmlns:a16="http://schemas.microsoft.com/office/drawing/2014/main" id="{62E54401-D249-F9CE-DDCD-6AA909E9C656}"/>
              </a:ext>
            </a:extLst>
          </p:cNvPr>
          <p:cNvSpPr txBox="1"/>
          <p:nvPr/>
        </p:nvSpPr>
        <p:spPr>
          <a:xfrm>
            <a:off x="1858344" y="2032487"/>
            <a:ext cx="147336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Fénix</a:t>
            </a:r>
            <a:r>
              <a:rPr lang="es-MX" sz="800" dirty="0"/>
              <a:t>| Rio Tinto</a:t>
            </a:r>
            <a:endParaRPr lang="es-AR" sz="800" dirty="0"/>
          </a:p>
        </p:txBody>
      </p:sp>
      <p:sp>
        <p:nvSpPr>
          <p:cNvPr id="309" name="Elipse 308">
            <a:extLst>
              <a:ext uri="{FF2B5EF4-FFF2-40B4-BE49-F238E27FC236}">
                <a16:creationId xmlns:a16="http://schemas.microsoft.com/office/drawing/2014/main" id="{655171D0-D329-DF43-6740-E3468BD05F82}"/>
              </a:ext>
            </a:extLst>
          </p:cNvPr>
          <p:cNvSpPr/>
          <p:nvPr/>
        </p:nvSpPr>
        <p:spPr>
          <a:xfrm rot="7254012">
            <a:off x="3292460" y="2236039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10" name="Conector recto 309">
            <a:extLst>
              <a:ext uri="{FF2B5EF4-FFF2-40B4-BE49-F238E27FC236}">
                <a16:creationId xmlns:a16="http://schemas.microsoft.com/office/drawing/2014/main" id="{8E8EED2E-60EE-4DBE-B06E-C85BAE5F754D}"/>
              </a:ext>
            </a:extLst>
          </p:cNvPr>
          <p:cNvCxnSpPr>
            <a:cxnSpLocks/>
            <a:stCxn id="309" idx="4"/>
            <a:endCxn id="311" idx="3"/>
          </p:cNvCxnSpPr>
          <p:nvPr/>
        </p:nvCxnSpPr>
        <p:spPr>
          <a:xfrm flipH="1">
            <a:off x="2852343" y="2253551"/>
            <a:ext cx="445227" cy="13937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CuadroTexto 310">
            <a:extLst>
              <a:ext uri="{FF2B5EF4-FFF2-40B4-BE49-F238E27FC236}">
                <a16:creationId xmlns:a16="http://schemas.microsoft.com/office/drawing/2014/main" id="{BF2B3B1E-085D-EBC4-60F6-A47026411FD7}"/>
              </a:ext>
            </a:extLst>
          </p:cNvPr>
          <p:cNvSpPr txBox="1"/>
          <p:nvPr/>
        </p:nvSpPr>
        <p:spPr>
          <a:xfrm>
            <a:off x="1664112" y="2206095"/>
            <a:ext cx="1188231" cy="1227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Farallón Negro </a:t>
            </a:r>
            <a:r>
              <a:rPr lang="es-MX" sz="800" dirty="0"/>
              <a:t>| YMAD</a:t>
            </a:r>
            <a:endParaRPr lang="es-AR" sz="800" dirty="0"/>
          </a:p>
        </p:txBody>
      </p:sp>
      <p:sp>
        <p:nvSpPr>
          <p:cNvPr id="312" name="Elipse 311">
            <a:extLst>
              <a:ext uri="{FF2B5EF4-FFF2-40B4-BE49-F238E27FC236}">
                <a16:creationId xmlns:a16="http://schemas.microsoft.com/office/drawing/2014/main" id="{B50EC41C-AC86-8733-7807-D95DA7645D13}"/>
              </a:ext>
            </a:extLst>
          </p:cNvPr>
          <p:cNvSpPr/>
          <p:nvPr/>
        </p:nvSpPr>
        <p:spPr>
          <a:xfrm rot="7254012">
            <a:off x="3678341" y="1804560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13" name="Conector recto 312">
            <a:extLst>
              <a:ext uri="{FF2B5EF4-FFF2-40B4-BE49-F238E27FC236}">
                <a16:creationId xmlns:a16="http://schemas.microsoft.com/office/drawing/2014/main" id="{5502F323-7547-9563-6358-67D1733DBA54}"/>
              </a:ext>
            </a:extLst>
          </p:cNvPr>
          <p:cNvCxnSpPr>
            <a:cxnSpLocks/>
            <a:stCxn id="312" idx="4"/>
            <a:endCxn id="314" idx="3"/>
          </p:cNvCxnSpPr>
          <p:nvPr/>
        </p:nvCxnSpPr>
        <p:spPr>
          <a:xfrm flipH="1" flipV="1">
            <a:off x="2703893" y="1767733"/>
            <a:ext cx="979558" cy="54339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14" name="CuadroTexto 313">
            <a:extLst>
              <a:ext uri="{FF2B5EF4-FFF2-40B4-BE49-F238E27FC236}">
                <a16:creationId xmlns:a16="http://schemas.microsoft.com/office/drawing/2014/main" id="{50B0ABFC-3D3F-BA69-A318-4EEF063CA51C}"/>
              </a:ext>
            </a:extLst>
          </p:cNvPr>
          <p:cNvSpPr txBox="1"/>
          <p:nvPr/>
        </p:nvSpPr>
        <p:spPr>
          <a:xfrm>
            <a:off x="1688176" y="1706177"/>
            <a:ext cx="101571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Lindero</a:t>
            </a:r>
            <a:r>
              <a:rPr lang="es-MX" sz="800" dirty="0"/>
              <a:t> | Mansfield</a:t>
            </a:r>
            <a:endParaRPr lang="es-AR" sz="800" dirty="0"/>
          </a:p>
        </p:txBody>
      </p:sp>
      <p:sp>
        <p:nvSpPr>
          <p:cNvPr id="315" name="Elipse 314">
            <a:extLst>
              <a:ext uri="{FF2B5EF4-FFF2-40B4-BE49-F238E27FC236}">
                <a16:creationId xmlns:a16="http://schemas.microsoft.com/office/drawing/2014/main" id="{69CF868E-B091-8DD4-EB50-27C38D617399}"/>
              </a:ext>
            </a:extLst>
          </p:cNvPr>
          <p:cNvSpPr/>
          <p:nvPr/>
        </p:nvSpPr>
        <p:spPr>
          <a:xfrm rot="7254012">
            <a:off x="3561578" y="1663902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16" name="Grupo 315">
            <a:extLst>
              <a:ext uri="{FF2B5EF4-FFF2-40B4-BE49-F238E27FC236}">
                <a16:creationId xmlns:a16="http://schemas.microsoft.com/office/drawing/2014/main" id="{CC1F9A25-C7D1-5FC8-E36C-8E464455C12E}"/>
              </a:ext>
            </a:extLst>
          </p:cNvPr>
          <p:cNvGrpSpPr/>
          <p:nvPr/>
        </p:nvGrpSpPr>
        <p:grpSpPr>
          <a:xfrm>
            <a:off x="3727103" y="1532158"/>
            <a:ext cx="1531555" cy="246222"/>
            <a:chOff x="-2983545" y="6406640"/>
            <a:chExt cx="1520194" cy="259030"/>
          </a:xfrm>
        </p:grpSpPr>
        <p:sp>
          <p:nvSpPr>
            <p:cNvPr id="317" name="Elipse 316">
              <a:extLst>
                <a:ext uri="{FF2B5EF4-FFF2-40B4-BE49-F238E27FC236}">
                  <a16:creationId xmlns:a16="http://schemas.microsoft.com/office/drawing/2014/main" id="{B33E8B81-72EF-301C-8BC6-126D298C1697}"/>
                </a:ext>
              </a:extLst>
            </p:cNvPr>
            <p:cNvSpPr/>
            <p:nvPr/>
          </p:nvSpPr>
          <p:spPr>
            <a:xfrm rot="7254012">
              <a:off x="-2985685" y="6571021"/>
              <a:ext cx="75745" cy="71466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318" name="Conector recto 317">
              <a:extLst>
                <a:ext uri="{FF2B5EF4-FFF2-40B4-BE49-F238E27FC236}">
                  <a16:creationId xmlns:a16="http://schemas.microsoft.com/office/drawing/2014/main" id="{82C4C919-0F24-907F-25A6-73E85FE96A47}"/>
                </a:ext>
              </a:extLst>
            </p:cNvPr>
            <p:cNvCxnSpPr>
              <a:cxnSpLocks/>
              <a:stCxn id="317" idx="1"/>
              <a:endCxn id="319" idx="1"/>
            </p:cNvCxnSpPr>
            <p:nvPr/>
          </p:nvCxnSpPr>
          <p:spPr>
            <a:xfrm flipV="1">
              <a:off x="-2913155" y="6536155"/>
              <a:ext cx="679036" cy="61373"/>
            </a:xfrm>
            <a:prstGeom prst="line">
              <a:avLst/>
            </a:prstGeom>
            <a:ln w="9525" cap="flat" cmpd="sng" algn="ctr">
              <a:solidFill>
                <a:schemeClr val="accent5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19" name="CuadroTexto 318">
              <a:extLst>
                <a:ext uri="{FF2B5EF4-FFF2-40B4-BE49-F238E27FC236}">
                  <a16:creationId xmlns:a16="http://schemas.microsoft.com/office/drawing/2014/main" id="{0C95F107-626D-64F9-7BC5-CFB96B35572F}"/>
                </a:ext>
              </a:extLst>
            </p:cNvPr>
            <p:cNvSpPr txBox="1"/>
            <p:nvPr/>
          </p:nvSpPr>
          <p:spPr>
            <a:xfrm>
              <a:off x="-2234119" y="6406640"/>
              <a:ext cx="770768" cy="2590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b="1" dirty="0"/>
                <a:t>Ajedrez</a:t>
              </a:r>
              <a:r>
                <a:rPr lang="es-MX" sz="800" dirty="0"/>
                <a:t> | Esp. de  los Andes S.A</a:t>
              </a:r>
              <a:endParaRPr lang="es-AR" sz="800" dirty="0"/>
            </a:p>
          </p:txBody>
        </p:sp>
      </p:grpSp>
      <p:sp>
        <p:nvSpPr>
          <p:cNvPr id="320" name="Elipse 319">
            <a:extLst>
              <a:ext uri="{FF2B5EF4-FFF2-40B4-BE49-F238E27FC236}">
                <a16:creationId xmlns:a16="http://schemas.microsoft.com/office/drawing/2014/main" id="{6C9862B6-4B63-00EF-B6F2-02CC90A17AEE}"/>
              </a:ext>
            </a:extLst>
          </p:cNvPr>
          <p:cNvSpPr/>
          <p:nvPr/>
        </p:nvSpPr>
        <p:spPr>
          <a:xfrm rot="7818759">
            <a:off x="3500565" y="1560188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21" name="Conector recto 320">
            <a:extLst>
              <a:ext uri="{FF2B5EF4-FFF2-40B4-BE49-F238E27FC236}">
                <a16:creationId xmlns:a16="http://schemas.microsoft.com/office/drawing/2014/main" id="{C16560B8-EE95-3268-8F28-A1ACB6EA4303}"/>
              </a:ext>
            </a:extLst>
          </p:cNvPr>
          <p:cNvCxnSpPr>
            <a:cxnSpLocks/>
            <a:stCxn id="320" idx="5"/>
            <a:endCxn id="322" idx="3"/>
          </p:cNvCxnSpPr>
          <p:nvPr/>
        </p:nvCxnSpPr>
        <p:spPr>
          <a:xfrm flipH="1" flipV="1">
            <a:off x="3110041" y="1348538"/>
            <a:ext cx="390644" cy="25059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2" name="CuadroTexto 321">
            <a:extLst>
              <a:ext uri="{FF2B5EF4-FFF2-40B4-BE49-F238E27FC236}">
                <a16:creationId xmlns:a16="http://schemas.microsoft.com/office/drawing/2014/main" id="{3E94C978-7CD5-E180-3135-8BC157E0ED68}"/>
              </a:ext>
            </a:extLst>
          </p:cNvPr>
          <p:cNvSpPr txBox="1"/>
          <p:nvPr/>
        </p:nvSpPr>
        <p:spPr>
          <a:xfrm>
            <a:off x="1879298" y="1286982"/>
            <a:ext cx="1230743" cy="1231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Providencia</a:t>
            </a:r>
            <a:r>
              <a:rPr lang="es-MX" sz="800" dirty="0"/>
              <a:t> | </a:t>
            </a:r>
            <a:r>
              <a:rPr lang="es-MX" sz="800" dirty="0" err="1"/>
              <a:t>Hanaq</a:t>
            </a:r>
            <a:r>
              <a:rPr lang="es-MX" sz="800" dirty="0"/>
              <a:t> </a:t>
            </a:r>
            <a:r>
              <a:rPr lang="es-MX" sz="800" dirty="0" err="1"/>
              <a:t>Group</a:t>
            </a:r>
            <a:endParaRPr lang="es-AR" sz="800" dirty="0"/>
          </a:p>
        </p:txBody>
      </p:sp>
      <p:sp>
        <p:nvSpPr>
          <p:cNvPr id="323" name="Elipse 322">
            <a:extLst>
              <a:ext uri="{FF2B5EF4-FFF2-40B4-BE49-F238E27FC236}">
                <a16:creationId xmlns:a16="http://schemas.microsoft.com/office/drawing/2014/main" id="{106BAD6F-B39B-DA8F-2E42-F21A8A6A4FBA}"/>
              </a:ext>
            </a:extLst>
          </p:cNvPr>
          <p:cNvSpPr/>
          <p:nvPr/>
        </p:nvSpPr>
        <p:spPr>
          <a:xfrm rot="7254012">
            <a:off x="3566324" y="1564763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24" name="Grupo 323">
            <a:extLst>
              <a:ext uri="{FF2B5EF4-FFF2-40B4-BE49-F238E27FC236}">
                <a16:creationId xmlns:a16="http://schemas.microsoft.com/office/drawing/2014/main" id="{D49F3908-8FF3-FC4B-FA72-08D18B3B8C4F}"/>
              </a:ext>
            </a:extLst>
          </p:cNvPr>
          <p:cNvGrpSpPr/>
          <p:nvPr/>
        </p:nvGrpSpPr>
        <p:grpSpPr>
          <a:xfrm>
            <a:off x="6563735" y="1538324"/>
            <a:ext cx="2880000" cy="5220000"/>
            <a:chOff x="3314702" y="714377"/>
            <a:chExt cx="2500315" cy="5437197"/>
          </a:xfrm>
          <a:solidFill>
            <a:schemeClr val="bg1">
              <a:lumMod val="85000"/>
            </a:schemeClr>
          </a:solidFill>
        </p:grpSpPr>
        <p:sp>
          <p:nvSpPr>
            <p:cNvPr id="325" name="Freeform 5">
              <a:extLst>
                <a:ext uri="{FF2B5EF4-FFF2-40B4-BE49-F238E27FC236}">
                  <a16:creationId xmlns:a16="http://schemas.microsoft.com/office/drawing/2014/main" id="{E570D845-5218-C0B5-2273-681C6244D1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9853" y="1171577"/>
              <a:ext cx="538164" cy="692152"/>
            </a:xfrm>
            <a:custGeom>
              <a:avLst/>
              <a:gdLst>
                <a:gd name="T0" fmla="*/ 133 w 143"/>
                <a:gd name="T1" fmla="*/ 119 h 184"/>
                <a:gd name="T2" fmla="*/ 139 w 143"/>
                <a:gd name="T3" fmla="*/ 149 h 184"/>
                <a:gd name="T4" fmla="*/ 141 w 143"/>
                <a:gd name="T5" fmla="*/ 156 h 184"/>
                <a:gd name="T6" fmla="*/ 140 w 143"/>
                <a:gd name="T7" fmla="*/ 165 h 184"/>
                <a:gd name="T8" fmla="*/ 137 w 143"/>
                <a:gd name="T9" fmla="*/ 172 h 184"/>
                <a:gd name="T10" fmla="*/ 124 w 143"/>
                <a:gd name="T11" fmla="*/ 184 h 184"/>
                <a:gd name="T12" fmla="*/ 122 w 143"/>
                <a:gd name="T13" fmla="*/ 176 h 184"/>
                <a:gd name="T14" fmla="*/ 116 w 143"/>
                <a:gd name="T15" fmla="*/ 164 h 184"/>
                <a:gd name="T16" fmla="*/ 107 w 143"/>
                <a:gd name="T17" fmla="*/ 148 h 184"/>
                <a:gd name="T18" fmla="*/ 99 w 143"/>
                <a:gd name="T19" fmla="*/ 140 h 184"/>
                <a:gd name="T20" fmla="*/ 88 w 143"/>
                <a:gd name="T21" fmla="*/ 127 h 184"/>
                <a:gd name="T22" fmla="*/ 88 w 143"/>
                <a:gd name="T23" fmla="*/ 116 h 184"/>
                <a:gd name="T24" fmla="*/ 72 w 143"/>
                <a:gd name="T25" fmla="*/ 113 h 184"/>
                <a:gd name="T26" fmla="*/ 55 w 143"/>
                <a:gd name="T27" fmla="*/ 116 h 184"/>
                <a:gd name="T28" fmla="*/ 42 w 143"/>
                <a:gd name="T29" fmla="*/ 118 h 184"/>
                <a:gd name="T30" fmla="*/ 33 w 143"/>
                <a:gd name="T31" fmla="*/ 108 h 184"/>
                <a:gd name="T32" fmla="*/ 21 w 143"/>
                <a:gd name="T33" fmla="*/ 94 h 184"/>
                <a:gd name="T34" fmla="*/ 0 w 143"/>
                <a:gd name="T35" fmla="*/ 96 h 184"/>
                <a:gd name="T36" fmla="*/ 1 w 143"/>
                <a:gd name="T37" fmla="*/ 92 h 184"/>
                <a:gd name="T38" fmla="*/ 9 w 143"/>
                <a:gd name="T39" fmla="*/ 79 h 184"/>
                <a:gd name="T40" fmla="*/ 17 w 143"/>
                <a:gd name="T41" fmla="*/ 74 h 184"/>
                <a:gd name="T42" fmla="*/ 27 w 143"/>
                <a:gd name="T43" fmla="*/ 69 h 184"/>
                <a:gd name="T44" fmla="*/ 26 w 143"/>
                <a:gd name="T45" fmla="*/ 62 h 184"/>
                <a:gd name="T46" fmla="*/ 17 w 143"/>
                <a:gd name="T47" fmla="*/ 43 h 184"/>
                <a:gd name="T48" fmla="*/ 22 w 143"/>
                <a:gd name="T49" fmla="*/ 28 h 184"/>
                <a:gd name="T50" fmla="*/ 17 w 143"/>
                <a:gd name="T51" fmla="*/ 12 h 184"/>
                <a:gd name="T52" fmla="*/ 20 w 143"/>
                <a:gd name="T53" fmla="*/ 0 h 184"/>
                <a:gd name="T54" fmla="*/ 84 w 143"/>
                <a:gd name="T55" fmla="*/ 5 h 184"/>
                <a:gd name="T56" fmla="*/ 75 w 143"/>
                <a:gd name="T57" fmla="*/ 25 h 184"/>
                <a:gd name="T58" fmla="*/ 80 w 143"/>
                <a:gd name="T59" fmla="*/ 33 h 184"/>
                <a:gd name="T60" fmla="*/ 91 w 143"/>
                <a:gd name="T61" fmla="*/ 44 h 184"/>
                <a:gd name="T62" fmla="*/ 100 w 143"/>
                <a:gd name="T63" fmla="*/ 39 h 184"/>
                <a:gd name="T64" fmla="*/ 98 w 143"/>
                <a:gd name="T65" fmla="*/ 48 h 184"/>
                <a:gd name="T66" fmla="*/ 107 w 143"/>
                <a:gd name="T67" fmla="*/ 62 h 184"/>
                <a:gd name="T68" fmla="*/ 106 w 143"/>
                <a:gd name="T69" fmla="*/ 79 h 184"/>
                <a:gd name="T70" fmla="*/ 106 w 143"/>
                <a:gd name="T71" fmla="*/ 89 h 184"/>
                <a:gd name="T72" fmla="*/ 109 w 143"/>
                <a:gd name="T73" fmla="*/ 96 h 184"/>
                <a:gd name="T74" fmla="*/ 116 w 143"/>
                <a:gd name="T75" fmla="*/ 103 h 184"/>
                <a:gd name="T76" fmla="*/ 126 w 143"/>
                <a:gd name="T77" fmla="*/ 10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3" h="184">
                  <a:moveTo>
                    <a:pt x="130" y="101"/>
                  </a:moveTo>
                  <a:cubicBezTo>
                    <a:pt x="133" y="119"/>
                    <a:pt x="133" y="119"/>
                    <a:pt x="133" y="119"/>
                  </a:cubicBezTo>
                  <a:cubicBezTo>
                    <a:pt x="133" y="125"/>
                    <a:pt x="131" y="128"/>
                    <a:pt x="136" y="133"/>
                  </a:cubicBezTo>
                  <a:cubicBezTo>
                    <a:pt x="140" y="137"/>
                    <a:pt x="138" y="144"/>
                    <a:pt x="139" y="149"/>
                  </a:cubicBezTo>
                  <a:cubicBezTo>
                    <a:pt x="139" y="149"/>
                    <a:pt x="142" y="150"/>
                    <a:pt x="141" y="151"/>
                  </a:cubicBezTo>
                  <a:cubicBezTo>
                    <a:pt x="139" y="153"/>
                    <a:pt x="140" y="154"/>
                    <a:pt x="141" y="156"/>
                  </a:cubicBezTo>
                  <a:cubicBezTo>
                    <a:pt x="143" y="158"/>
                    <a:pt x="141" y="159"/>
                    <a:pt x="140" y="161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36" y="166"/>
                    <a:pt x="137" y="168"/>
                    <a:pt x="137" y="172"/>
                  </a:cubicBezTo>
                  <a:cubicBezTo>
                    <a:pt x="137" y="177"/>
                    <a:pt x="136" y="178"/>
                    <a:pt x="132" y="181"/>
                  </a:cubicBezTo>
                  <a:cubicBezTo>
                    <a:pt x="129" y="183"/>
                    <a:pt x="128" y="183"/>
                    <a:pt x="124" y="184"/>
                  </a:cubicBezTo>
                  <a:cubicBezTo>
                    <a:pt x="124" y="184"/>
                    <a:pt x="124" y="184"/>
                    <a:pt x="124" y="184"/>
                  </a:cubicBezTo>
                  <a:cubicBezTo>
                    <a:pt x="122" y="182"/>
                    <a:pt x="122" y="178"/>
                    <a:pt x="122" y="176"/>
                  </a:cubicBezTo>
                  <a:cubicBezTo>
                    <a:pt x="120" y="174"/>
                    <a:pt x="119" y="171"/>
                    <a:pt x="118" y="169"/>
                  </a:cubicBezTo>
                  <a:cubicBezTo>
                    <a:pt x="118" y="167"/>
                    <a:pt x="117" y="165"/>
                    <a:pt x="116" y="164"/>
                  </a:cubicBezTo>
                  <a:cubicBezTo>
                    <a:pt x="114" y="162"/>
                    <a:pt x="111" y="160"/>
                    <a:pt x="110" y="158"/>
                  </a:cubicBezTo>
                  <a:cubicBezTo>
                    <a:pt x="109" y="154"/>
                    <a:pt x="109" y="151"/>
                    <a:pt x="107" y="148"/>
                  </a:cubicBezTo>
                  <a:cubicBezTo>
                    <a:pt x="106" y="145"/>
                    <a:pt x="104" y="148"/>
                    <a:pt x="103" y="145"/>
                  </a:cubicBezTo>
                  <a:cubicBezTo>
                    <a:pt x="102" y="143"/>
                    <a:pt x="101" y="140"/>
                    <a:pt x="99" y="140"/>
                  </a:cubicBezTo>
                  <a:cubicBezTo>
                    <a:pt x="96" y="139"/>
                    <a:pt x="93" y="140"/>
                    <a:pt x="91" y="138"/>
                  </a:cubicBezTo>
                  <a:cubicBezTo>
                    <a:pt x="90" y="137"/>
                    <a:pt x="88" y="128"/>
                    <a:pt x="88" y="127"/>
                  </a:cubicBezTo>
                  <a:cubicBezTo>
                    <a:pt x="90" y="123"/>
                    <a:pt x="86" y="124"/>
                    <a:pt x="87" y="120"/>
                  </a:cubicBezTo>
                  <a:cubicBezTo>
                    <a:pt x="87" y="119"/>
                    <a:pt x="88" y="116"/>
                    <a:pt x="88" y="116"/>
                  </a:cubicBezTo>
                  <a:cubicBezTo>
                    <a:pt x="86" y="115"/>
                    <a:pt x="83" y="115"/>
                    <a:pt x="81" y="115"/>
                  </a:cubicBezTo>
                  <a:cubicBezTo>
                    <a:pt x="79" y="114"/>
                    <a:pt x="74" y="113"/>
                    <a:pt x="72" y="113"/>
                  </a:cubicBezTo>
                  <a:cubicBezTo>
                    <a:pt x="67" y="112"/>
                    <a:pt x="66" y="117"/>
                    <a:pt x="64" y="117"/>
                  </a:cubicBezTo>
                  <a:cubicBezTo>
                    <a:pt x="61" y="117"/>
                    <a:pt x="58" y="117"/>
                    <a:pt x="55" y="116"/>
                  </a:cubicBezTo>
                  <a:cubicBezTo>
                    <a:pt x="52" y="115"/>
                    <a:pt x="52" y="113"/>
                    <a:pt x="49" y="115"/>
                  </a:cubicBezTo>
                  <a:cubicBezTo>
                    <a:pt x="46" y="116"/>
                    <a:pt x="44" y="121"/>
                    <a:pt x="42" y="118"/>
                  </a:cubicBezTo>
                  <a:cubicBezTo>
                    <a:pt x="41" y="115"/>
                    <a:pt x="40" y="112"/>
                    <a:pt x="38" y="110"/>
                  </a:cubicBezTo>
                  <a:cubicBezTo>
                    <a:pt x="36" y="108"/>
                    <a:pt x="34" y="109"/>
                    <a:pt x="33" y="108"/>
                  </a:cubicBezTo>
                  <a:cubicBezTo>
                    <a:pt x="32" y="108"/>
                    <a:pt x="29" y="105"/>
                    <a:pt x="27" y="105"/>
                  </a:cubicBezTo>
                  <a:cubicBezTo>
                    <a:pt x="18" y="105"/>
                    <a:pt x="26" y="96"/>
                    <a:pt x="21" y="94"/>
                  </a:cubicBezTo>
                  <a:cubicBezTo>
                    <a:pt x="18" y="93"/>
                    <a:pt x="13" y="95"/>
                    <a:pt x="1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1" y="94"/>
                    <a:pt x="1" y="92"/>
                  </a:cubicBezTo>
                  <a:cubicBezTo>
                    <a:pt x="2" y="90"/>
                    <a:pt x="5" y="87"/>
                    <a:pt x="4" y="85"/>
                  </a:cubicBezTo>
                  <a:cubicBezTo>
                    <a:pt x="4" y="84"/>
                    <a:pt x="7" y="81"/>
                    <a:pt x="9" y="79"/>
                  </a:cubicBezTo>
                  <a:cubicBezTo>
                    <a:pt x="12" y="78"/>
                    <a:pt x="7" y="76"/>
                    <a:pt x="9" y="73"/>
                  </a:cubicBezTo>
                  <a:cubicBezTo>
                    <a:pt x="12" y="68"/>
                    <a:pt x="17" y="75"/>
                    <a:pt x="17" y="74"/>
                  </a:cubicBezTo>
                  <a:cubicBezTo>
                    <a:pt x="18" y="72"/>
                    <a:pt x="20" y="73"/>
                    <a:pt x="20" y="72"/>
                  </a:cubicBezTo>
                  <a:cubicBezTo>
                    <a:pt x="20" y="69"/>
                    <a:pt x="25" y="71"/>
                    <a:pt x="27" y="69"/>
                  </a:cubicBezTo>
                  <a:cubicBezTo>
                    <a:pt x="27" y="68"/>
                    <a:pt x="28" y="66"/>
                    <a:pt x="28" y="65"/>
                  </a:cubicBezTo>
                  <a:cubicBezTo>
                    <a:pt x="28" y="63"/>
                    <a:pt x="27" y="63"/>
                    <a:pt x="26" y="62"/>
                  </a:cubicBezTo>
                  <a:cubicBezTo>
                    <a:pt x="22" y="59"/>
                    <a:pt x="21" y="54"/>
                    <a:pt x="18" y="50"/>
                  </a:cubicBezTo>
                  <a:cubicBezTo>
                    <a:pt x="17" y="49"/>
                    <a:pt x="17" y="45"/>
                    <a:pt x="17" y="43"/>
                  </a:cubicBezTo>
                  <a:cubicBezTo>
                    <a:pt x="16" y="41"/>
                    <a:pt x="22" y="39"/>
                    <a:pt x="23" y="38"/>
                  </a:cubicBezTo>
                  <a:cubicBezTo>
                    <a:pt x="25" y="36"/>
                    <a:pt x="23" y="30"/>
                    <a:pt x="22" y="28"/>
                  </a:cubicBezTo>
                  <a:cubicBezTo>
                    <a:pt x="21" y="25"/>
                    <a:pt x="21" y="20"/>
                    <a:pt x="18" y="18"/>
                  </a:cubicBezTo>
                  <a:cubicBezTo>
                    <a:pt x="18" y="17"/>
                    <a:pt x="19" y="14"/>
                    <a:pt x="17" y="12"/>
                  </a:cubicBezTo>
                  <a:cubicBezTo>
                    <a:pt x="16" y="10"/>
                    <a:pt x="18" y="3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0" y="19"/>
                    <a:pt x="75" y="20"/>
                    <a:pt x="75" y="25"/>
                  </a:cubicBezTo>
                  <a:cubicBezTo>
                    <a:pt x="75" y="27"/>
                    <a:pt x="77" y="28"/>
                    <a:pt x="78" y="29"/>
                  </a:cubicBezTo>
                  <a:cubicBezTo>
                    <a:pt x="80" y="30"/>
                    <a:pt x="80" y="31"/>
                    <a:pt x="80" y="33"/>
                  </a:cubicBezTo>
                  <a:cubicBezTo>
                    <a:pt x="81" y="34"/>
                    <a:pt x="82" y="35"/>
                    <a:pt x="83" y="35"/>
                  </a:cubicBezTo>
                  <a:cubicBezTo>
                    <a:pt x="84" y="36"/>
                    <a:pt x="89" y="49"/>
                    <a:pt x="91" y="44"/>
                  </a:cubicBezTo>
                  <a:cubicBezTo>
                    <a:pt x="92" y="41"/>
                    <a:pt x="93" y="37"/>
                    <a:pt x="95" y="36"/>
                  </a:cubicBezTo>
                  <a:cubicBezTo>
                    <a:pt x="98" y="33"/>
                    <a:pt x="99" y="38"/>
                    <a:pt x="100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98" y="41"/>
                    <a:pt x="98" y="45"/>
                    <a:pt x="98" y="48"/>
                  </a:cubicBezTo>
                  <a:cubicBezTo>
                    <a:pt x="99" y="50"/>
                    <a:pt x="98" y="50"/>
                    <a:pt x="100" y="51"/>
                  </a:cubicBezTo>
                  <a:cubicBezTo>
                    <a:pt x="103" y="53"/>
                    <a:pt x="109" y="59"/>
                    <a:pt x="107" y="62"/>
                  </a:cubicBezTo>
                  <a:cubicBezTo>
                    <a:pt x="106" y="66"/>
                    <a:pt x="100" y="73"/>
                    <a:pt x="100" y="76"/>
                  </a:cubicBezTo>
                  <a:cubicBezTo>
                    <a:pt x="100" y="79"/>
                    <a:pt x="104" y="78"/>
                    <a:pt x="106" y="79"/>
                  </a:cubicBezTo>
                  <a:cubicBezTo>
                    <a:pt x="111" y="80"/>
                    <a:pt x="105" y="81"/>
                    <a:pt x="105" y="84"/>
                  </a:cubicBezTo>
                  <a:cubicBezTo>
                    <a:pt x="105" y="86"/>
                    <a:pt x="105" y="87"/>
                    <a:pt x="106" y="89"/>
                  </a:cubicBezTo>
                  <a:cubicBezTo>
                    <a:pt x="107" y="90"/>
                    <a:pt x="108" y="91"/>
                    <a:pt x="108" y="92"/>
                  </a:cubicBezTo>
                  <a:cubicBezTo>
                    <a:pt x="108" y="93"/>
                    <a:pt x="108" y="95"/>
                    <a:pt x="109" y="96"/>
                  </a:cubicBezTo>
                  <a:cubicBezTo>
                    <a:pt x="110" y="97"/>
                    <a:pt x="112" y="96"/>
                    <a:pt x="113" y="97"/>
                  </a:cubicBezTo>
                  <a:cubicBezTo>
                    <a:pt x="114" y="99"/>
                    <a:pt x="115" y="102"/>
                    <a:pt x="116" y="103"/>
                  </a:cubicBezTo>
                  <a:cubicBezTo>
                    <a:pt x="119" y="106"/>
                    <a:pt x="121" y="101"/>
                    <a:pt x="123" y="100"/>
                  </a:cubicBezTo>
                  <a:cubicBezTo>
                    <a:pt x="124" y="99"/>
                    <a:pt x="125" y="99"/>
                    <a:pt x="126" y="100"/>
                  </a:cubicBezTo>
                  <a:cubicBezTo>
                    <a:pt x="127" y="101"/>
                    <a:pt x="129" y="101"/>
                    <a:pt x="130" y="10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26" name="Freeform 6">
              <a:extLst>
                <a:ext uri="{FF2B5EF4-FFF2-40B4-BE49-F238E27FC236}">
                  <a16:creationId xmlns:a16="http://schemas.microsoft.com/office/drawing/2014/main" id="{291EDEEC-6816-D2BB-15A8-FD7394F62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878" y="1517654"/>
              <a:ext cx="515938" cy="623889"/>
            </a:xfrm>
            <a:custGeom>
              <a:avLst/>
              <a:gdLst>
                <a:gd name="T0" fmla="*/ 24 w 137"/>
                <a:gd name="T1" fmla="*/ 3 h 166"/>
                <a:gd name="T2" fmla="*/ 41 w 137"/>
                <a:gd name="T3" fmla="*/ 12 h 166"/>
                <a:gd name="T4" fmla="*/ 51 w 137"/>
                <a:gd name="T5" fmla="*/ 17 h 166"/>
                <a:gd name="T6" fmla="*/ 62 w 137"/>
                <a:gd name="T7" fmla="*/ 22 h 166"/>
                <a:gd name="T8" fmla="*/ 78 w 137"/>
                <a:gd name="T9" fmla="*/ 24 h 166"/>
                <a:gd name="T10" fmla="*/ 95 w 137"/>
                <a:gd name="T11" fmla="*/ 22 h 166"/>
                <a:gd name="T12" fmla="*/ 100 w 137"/>
                <a:gd name="T13" fmla="*/ 27 h 166"/>
                <a:gd name="T14" fmla="*/ 104 w 137"/>
                <a:gd name="T15" fmla="*/ 46 h 166"/>
                <a:gd name="T16" fmla="*/ 116 w 137"/>
                <a:gd name="T17" fmla="*/ 53 h 166"/>
                <a:gd name="T18" fmla="*/ 123 w 137"/>
                <a:gd name="T19" fmla="*/ 66 h 166"/>
                <a:gd name="T20" fmla="*/ 131 w 137"/>
                <a:gd name="T21" fmla="*/ 77 h 166"/>
                <a:gd name="T22" fmla="*/ 137 w 137"/>
                <a:gd name="T23" fmla="*/ 92 h 166"/>
                <a:gd name="T24" fmla="*/ 123 w 137"/>
                <a:gd name="T25" fmla="*/ 127 h 166"/>
                <a:gd name="T26" fmla="*/ 123 w 137"/>
                <a:gd name="T27" fmla="*/ 163 h 166"/>
                <a:gd name="T28" fmla="*/ 116 w 137"/>
                <a:gd name="T29" fmla="*/ 163 h 166"/>
                <a:gd name="T30" fmla="*/ 107 w 137"/>
                <a:gd name="T31" fmla="*/ 165 h 166"/>
                <a:gd name="T32" fmla="*/ 94 w 137"/>
                <a:gd name="T33" fmla="*/ 163 h 166"/>
                <a:gd name="T34" fmla="*/ 91 w 137"/>
                <a:gd name="T35" fmla="*/ 159 h 166"/>
                <a:gd name="T36" fmla="*/ 85 w 137"/>
                <a:gd name="T37" fmla="*/ 151 h 166"/>
                <a:gd name="T38" fmla="*/ 81 w 137"/>
                <a:gd name="T39" fmla="*/ 137 h 166"/>
                <a:gd name="T40" fmla="*/ 81 w 137"/>
                <a:gd name="T41" fmla="*/ 122 h 166"/>
                <a:gd name="T42" fmla="*/ 69 w 137"/>
                <a:gd name="T43" fmla="*/ 106 h 166"/>
                <a:gd name="T44" fmla="*/ 59 w 137"/>
                <a:gd name="T45" fmla="*/ 96 h 166"/>
                <a:gd name="T46" fmla="*/ 45 w 137"/>
                <a:gd name="T47" fmla="*/ 81 h 166"/>
                <a:gd name="T48" fmla="*/ 20 w 137"/>
                <a:gd name="T49" fmla="*/ 72 h 166"/>
                <a:gd name="T50" fmla="*/ 20 w 137"/>
                <a:gd name="T51" fmla="*/ 56 h 166"/>
                <a:gd name="T52" fmla="*/ 21 w 137"/>
                <a:gd name="T53" fmla="*/ 47 h 166"/>
                <a:gd name="T54" fmla="*/ 14 w 137"/>
                <a:gd name="T55" fmla="*/ 39 h 166"/>
                <a:gd name="T56" fmla="*/ 4 w 137"/>
                <a:gd name="T57" fmla="*/ 28 h 166"/>
                <a:gd name="T58" fmla="*/ 0 w 137"/>
                <a:gd name="T59" fmla="*/ 24 h 166"/>
                <a:gd name="T60" fmla="*/ 2 w 137"/>
                <a:gd name="T61" fmla="*/ 19 h 166"/>
                <a:gd name="T62" fmla="*/ 10 w 137"/>
                <a:gd name="T63" fmla="*/ 11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7" h="166">
                  <a:moveTo>
                    <a:pt x="14" y="3"/>
                  </a:moveTo>
                  <a:cubicBezTo>
                    <a:pt x="24" y="3"/>
                    <a:pt x="24" y="3"/>
                    <a:pt x="24" y="3"/>
                  </a:cubicBezTo>
                  <a:cubicBezTo>
                    <a:pt x="27" y="2"/>
                    <a:pt x="32" y="0"/>
                    <a:pt x="35" y="1"/>
                  </a:cubicBezTo>
                  <a:cubicBezTo>
                    <a:pt x="40" y="3"/>
                    <a:pt x="32" y="12"/>
                    <a:pt x="41" y="12"/>
                  </a:cubicBezTo>
                  <a:cubicBezTo>
                    <a:pt x="43" y="12"/>
                    <a:pt x="45" y="15"/>
                    <a:pt x="46" y="16"/>
                  </a:cubicBezTo>
                  <a:cubicBezTo>
                    <a:pt x="48" y="17"/>
                    <a:pt x="50" y="15"/>
                    <a:pt x="51" y="17"/>
                  </a:cubicBezTo>
                  <a:cubicBezTo>
                    <a:pt x="53" y="19"/>
                    <a:pt x="54" y="23"/>
                    <a:pt x="56" y="25"/>
                  </a:cubicBezTo>
                  <a:cubicBezTo>
                    <a:pt x="57" y="28"/>
                    <a:pt x="60" y="24"/>
                    <a:pt x="62" y="22"/>
                  </a:cubicBezTo>
                  <a:cubicBezTo>
                    <a:pt x="65" y="21"/>
                    <a:pt x="66" y="22"/>
                    <a:pt x="68" y="23"/>
                  </a:cubicBezTo>
                  <a:cubicBezTo>
                    <a:pt x="71" y="25"/>
                    <a:pt x="75" y="24"/>
                    <a:pt x="78" y="24"/>
                  </a:cubicBezTo>
                  <a:cubicBezTo>
                    <a:pt x="80" y="25"/>
                    <a:pt x="80" y="19"/>
                    <a:pt x="85" y="21"/>
                  </a:cubicBezTo>
                  <a:cubicBezTo>
                    <a:pt x="87" y="20"/>
                    <a:pt x="92" y="22"/>
                    <a:pt x="95" y="22"/>
                  </a:cubicBezTo>
                  <a:cubicBezTo>
                    <a:pt x="96" y="23"/>
                    <a:pt x="99" y="22"/>
                    <a:pt x="101" y="23"/>
                  </a:cubicBezTo>
                  <a:cubicBezTo>
                    <a:pt x="101" y="24"/>
                    <a:pt x="100" y="27"/>
                    <a:pt x="100" y="27"/>
                  </a:cubicBezTo>
                  <a:cubicBezTo>
                    <a:pt x="99" y="31"/>
                    <a:pt x="103" y="30"/>
                    <a:pt x="101" y="34"/>
                  </a:cubicBezTo>
                  <a:cubicBezTo>
                    <a:pt x="101" y="36"/>
                    <a:pt x="103" y="45"/>
                    <a:pt x="104" y="46"/>
                  </a:cubicBezTo>
                  <a:cubicBezTo>
                    <a:pt x="106" y="48"/>
                    <a:pt x="109" y="47"/>
                    <a:pt x="112" y="48"/>
                  </a:cubicBezTo>
                  <a:cubicBezTo>
                    <a:pt x="114" y="48"/>
                    <a:pt x="115" y="51"/>
                    <a:pt x="116" y="53"/>
                  </a:cubicBezTo>
                  <a:cubicBezTo>
                    <a:pt x="117" y="56"/>
                    <a:pt x="119" y="53"/>
                    <a:pt x="120" y="56"/>
                  </a:cubicBezTo>
                  <a:cubicBezTo>
                    <a:pt x="122" y="59"/>
                    <a:pt x="122" y="62"/>
                    <a:pt x="123" y="66"/>
                  </a:cubicBezTo>
                  <a:cubicBezTo>
                    <a:pt x="124" y="68"/>
                    <a:pt x="127" y="70"/>
                    <a:pt x="129" y="72"/>
                  </a:cubicBezTo>
                  <a:cubicBezTo>
                    <a:pt x="130" y="73"/>
                    <a:pt x="131" y="76"/>
                    <a:pt x="131" y="77"/>
                  </a:cubicBezTo>
                  <a:cubicBezTo>
                    <a:pt x="132" y="80"/>
                    <a:pt x="133" y="82"/>
                    <a:pt x="135" y="85"/>
                  </a:cubicBezTo>
                  <a:cubicBezTo>
                    <a:pt x="135" y="87"/>
                    <a:pt x="135" y="91"/>
                    <a:pt x="137" y="92"/>
                  </a:cubicBezTo>
                  <a:cubicBezTo>
                    <a:pt x="137" y="92"/>
                    <a:pt x="137" y="92"/>
                    <a:pt x="137" y="92"/>
                  </a:cubicBezTo>
                  <a:cubicBezTo>
                    <a:pt x="123" y="127"/>
                    <a:pt x="123" y="127"/>
                    <a:pt x="123" y="127"/>
                  </a:cubicBezTo>
                  <a:cubicBezTo>
                    <a:pt x="123" y="163"/>
                    <a:pt x="123" y="163"/>
                    <a:pt x="123" y="163"/>
                  </a:cubicBezTo>
                  <a:cubicBezTo>
                    <a:pt x="123" y="163"/>
                    <a:pt x="123" y="163"/>
                    <a:pt x="123" y="163"/>
                  </a:cubicBezTo>
                  <a:cubicBezTo>
                    <a:pt x="121" y="163"/>
                    <a:pt x="120" y="164"/>
                    <a:pt x="119" y="164"/>
                  </a:cubicBezTo>
                  <a:cubicBezTo>
                    <a:pt x="118" y="164"/>
                    <a:pt x="117" y="163"/>
                    <a:pt x="116" y="163"/>
                  </a:cubicBezTo>
                  <a:cubicBezTo>
                    <a:pt x="114" y="163"/>
                    <a:pt x="113" y="164"/>
                    <a:pt x="111" y="165"/>
                  </a:cubicBezTo>
                  <a:cubicBezTo>
                    <a:pt x="110" y="165"/>
                    <a:pt x="109" y="165"/>
                    <a:pt x="107" y="165"/>
                  </a:cubicBezTo>
                  <a:cubicBezTo>
                    <a:pt x="105" y="165"/>
                    <a:pt x="104" y="166"/>
                    <a:pt x="102" y="165"/>
                  </a:cubicBezTo>
                  <a:cubicBezTo>
                    <a:pt x="99" y="163"/>
                    <a:pt x="97" y="163"/>
                    <a:pt x="94" y="163"/>
                  </a:cubicBezTo>
                  <a:cubicBezTo>
                    <a:pt x="94" y="163"/>
                    <a:pt x="94" y="163"/>
                    <a:pt x="94" y="163"/>
                  </a:cubicBezTo>
                  <a:cubicBezTo>
                    <a:pt x="93" y="161"/>
                    <a:pt x="93" y="160"/>
                    <a:pt x="91" y="159"/>
                  </a:cubicBezTo>
                  <a:cubicBezTo>
                    <a:pt x="88" y="157"/>
                    <a:pt x="88" y="156"/>
                    <a:pt x="87" y="154"/>
                  </a:cubicBezTo>
                  <a:cubicBezTo>
                    <a:pt x="87" y="152"/>
                    <a:pt x="86" y="152"/>
                    <a:pt x="85" y="151"/>
                  </a:cubicBezTo>
                  <a:cubicBezTo>
                    <a:pt x="84" y="151"/>
                    <a:pt x="84" y="151"/>
                    <a:pt x="83" y="150"/>
                  </a:cubicBezTo>
                  <a:cubicBezTo>
                    <a:pt x="80" y="145"/>
                    <a:pt x="79" y="142"/>
                    <a:pt x="81" y="137"/>
                  </a:cubicBezTo>
                  <a:cubicBezTo>
                    <a:pt x="83" y="134"/>
                    <a:pt x="80" y="131"/>
                    <a:pt x="81" y="127"/>
                  </a:cubicBezTo>
                  <a:cubicBezTo>
                    <a:pt x="81" y="125"/>
                    <a:pt x="82" y="124"/>
                    <a:pt x="81" y="122"/>
                  </a:cubicBezTo>
                  <a:cubicBezTo>
                    <a:pt x="80" y="119"/>
                    <a:pt x="78" y="117"/>
                    <a:pt x="76" y="115"/>
                  </a:cubicBezTo>
                  <a:cubicBezTo>
                    <a:pt x="71" y="113"/>
                    <a:pt x="72" y="108"/>
                    <a:pt x="69" y="106"/>
                  </a:cubicBezTo>
                  <a:cubicBezTo>
                    <a:pt x="68" y="104"/>
                    <a:pt x="66" y="104"/>
                    <a:pt x="64" y="102"/>
                  </a:cubicBezTo>
                  <a:cubicBezTo>
                    <a:pt x="63" y="100"/>
                    <a:pt x="61" y="97"/>
                    <a:pt x="59" y="96"/>
                  </a:cubicBezTo>
                  <a:cubicBezTo>
                    <a:pt x="56" y="94"/>
                    <a:pt x="57" y="92"/>
                    <a:pt x="56" y="91"/>
                  </a:cubicBezTo>
                  <a:cubicBezTo>
                    <a:pt x="53" y="88"/>
                    <a:pt x="47" y="85"/>
                    <a:pt x="45" y="81"/>
                  </a:cubicBezTo>
                  <a:cubicBezTo>
                    <a:pt x="43" y="78"/>
                    <a:pt x="39" y="77"/>
                    <a:pt x="36" y="75"/>
                  </a:cubicBezTo>
                  <a:cubicBezTo>
                    <a:pt x="31" y="71"/>
                    <a:pt x="26" y="71"/>
                    <a:pt x="20" y="72"/>
                  </a:cubicBezTo>
                  <a:cubicBezTo>
                    <a:pt x="15" y="74"/>
                    <a:pt x="20" y="62"/>
                    <a:pt x="20" y="60"/>
                  </a:cubicBezTo>
                  <a:cubicBezTo>
                    <a:pt x="20" y="59"/>
                    <a:pt x="18" y="58"/>
                    <a:pt x="20" y="56"/>
                  </a:cubicBezTo>
                  <a:cubicBezTo>
                    <a:pt x="20" y="55"/>
                    <a:pt x="22" y="55"/>
                    <a:pt x="22" y="54"/>
                  </a:cubicBezTo>
                  <a:cubicBezTo>
                    <a:pt x="23" y="52"/>
                    <a:pt x="22" y="49"/>
                    <a:pt x="21" y="47"/>
                  </a:cubicBezTo>
                  <a:cubicBezTo>
                    <a:pt x="20" y="45"/>
                    <a:pt x="21" y="45"/>
                    <a:pt x="19" y="43"/>
                  </a:cubicBezTo>
                  <a:cubicBezTo>
                    <a:pt x="18" y="42"/>
                    <a:pt x="16" y="40"/>
                    <a:pt x="14" y="39"/>
                  </a:cubicBezTo>
                  <a:cubicBezTo>
                    <a:pt x="11" y="37"/>
                    <a:pt x="9" y="35"/>
                    <a:pt x="8" y="32"/>
                  </a:cubicBezTo>
                  <a:cubicBezTo>
                    <a:pt x="8" y="29"/>
                    <a:pt x="7" y="29"/>
                    <a:pt x="4" y="28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4"/>
                    <a:pt x="1" y="23"/>
                    <a:pt x="1" y="23"/>
                  </a:cubicBezTo>
                  <a:cubicBezTo>
                    <a:pt x="1" y="22"/>
                    <a:pt x="2" y="19"/>
                    <a:pt x="2" y="19"/>
                  </a:cubicBezTo>
                  <a:cubicBezTo>
                    <a:pt x="4" y="19"/>
                    <a:pt x="5" y="20"/>
                    <a:pt x="6" y="19"/>
                  </a:cubicBezTo>
                  <a:cubicBezTo>
                    <a:pt x="7" y="17"/>
                    <a:pt x="8" y="12"/>
                    <a:pt x="10" y="11"/>
                  </a:cubicBezTo>
                  <a:cubicBezTo>
                    <a:pt x="14" y="8"/>
                    <a:pt x="14" y="6"/>
                    <a:pt x="14" y="3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27" name="Freeform 7">
              <a:extLst>
                <a:ext uri="{FF2B5EF4-FFF2-40B4-BE49-F238E27FC236}">
                  <a16:creationId xmlns:a16="http://schemas.microsoft.com/office/drawing/2014/main" id="{907C06C8-91B9-FD22-1F88-2F4649FB2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328" y="1289053"/>
              <a:ext cx="204788" cy="280988"/>
            </a:xfrm>
            <a:custGeom>
              <a:avLst/>
              <a:gdLst>
                <a:gd name="T0" fmla="*/ 2 w 54"/>
                <a:gd name="T1" fmla="*/ 9 h 75"/>
                <a:gd name="T2" fmla="*/ 0 w 54"/>
                <a:gd name="T3" fmla="*/ 17 h 75"/>
                <a:gd name="T4" fmla="*/ 2 w 54"/>
                <a:gd name="T5" fmla="*/ 21 h 75"/>
                <a:gd name="T6" fmla="*/ 9 w 54"/>
                <a:gd name="T7" fmla="*/ 31 h 75"/>
                <a:gd name="T8" fmla="*/ 2 w 54"/>
                <a:gd name="T9" fmla="*/ 45 h 75"/>
                <a:gd name="T10" fmla="*/ 8 w 54"/>
                <a:gd name="T11" fmla="*/ 48 h 75"/>
                <a:gd name="T12" fmla="*/ 7 w 54"/>
                <a:gd name="T13" fmla="*/ 53 h 75"/>
                <a:gd name="T14" fmla="*/ 8 w 54"/>
                <a:gd name="T15" fmla="*/ 58 h 75"/>
                <a:gd name="T16" fmla="*/ 10 w 54"/>
                <a:gd name="T17" fmla="*/ 61 h 75"/>
                <a:gd name="T18" fmla="*/ 11 w 54"/>
                <a:gd name="T19" fmla="*/ 65 h 75"/>
                <a:gd name="T20" fmla="*/ 14 w 54"/>
                <a:gd name="T21" fmla="*/ 66 h 75"/>
                <a:gd name="T22" fmla="*/ 18 w 54"/>
                <a:gd name="T23" fmla="*/ 72 h 75"/>
                <a:gd name="T24" fmla="*/ 25 w 54"/>
                <a:gd name="T25" fmla="*/ 68 h 75"/>
                <a:gd name="T26" fmla="*/ 28 w 54"/>
                <a:gd name="T27" fmla="*/ 68 h 75"/>
                <a:gd name="T28" fmla="*/ 32 w 54"/>
                <a:gd name="T29" fmla="*/ 70 h 75"/>
                <a:gd name="T30" fmla="*/ 32 w 54"/>
                <a:gd name="T31" fmla="*/ 70 h 75"/>
                <a:gd name="T32" fmla="*/ 37 w 54"/>
                <a:gd name="T33" fmla="*/ 62 h 75"/>
                <a:gd name="T34" fmla="*/ 38 w 54"/>
                <a:gd name="T35" fmla="*/ 54 h 75"/>
                <a:gd name="T36" fmla="*/ 45 w 54"/>
                <a:gd name="T37" fmla="*/ 43 h 75"/>
                <a:gd name="T38" fmla="*/ 50 w 54"/>
                <a:gd name="T39" fmla="*/ 28 h 75"/>
                <a:gd name="T40" fmla="*/ 54 w 54"/>
                <a:gd name="T41" fmla="*/ 23 h 75"/>
                <a:gd name="T42" fmla="*/ 54 w 54"/>
                <a:gd name="T43" fmla="*/ 19 h 75"/>
                <a:gd name="T44" fmla="*/ 54 w 54"/>
                <a:gd name="T45" fmla="*/ 14 h 75"/>
                <a:gd name="T46" fmla="*/ 54 w 54"/>
                <a:gd name="T47" fmla="*/ 9 h 75"/>
                <a:gd name="T48" fmla="*/ 54 w 54"/>
                <a:gd name="T49" fmla="*/ 9 h 75"/>
                <a:gd name="T50" fmla="*/ 46 w 54"/>
                <a:gd name="T51" fmla="*/ 9 h 75"/>
                <a:gd name="T52" fmla="*/ 40 w 54"/>
                <a:gd name="T53" fmla="*/ 11 h 75"/>
                <a:gd name="T54" fmla="*/ 36 w 54"/>
                <a:gd name="T55" fmla="*/ 10 h 75"/>
                <a:gd name="T56" fmla="*/ 29 w 54"/>
                <a:gd name="T57" fmla="*/ 7 h 75"/>
                <a:gd name="T58" fmla="*/ 25 w 54"/>
                <a:gd name="T59" fmla="*/ 4 h 75"/>
                <a:gd name="T60" fmla="*/ 16 w 54"/>
                <a:gd name="T61" fmla="*/ 3 h 75"/>
                <a:gd name="T62" fmla="*/ 14 w 54"/>
                <a:gd name="T63" fmla="*/ 8 h 75"/>
                <a:gd name="T64" fmla="*/ 2 w 54"/>
                <a:gd name="T65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4" h="75">
                  <a:moveTo>
                    <a:pt x="2" y="9"/>
                  </a:moveTo>
                  <a:cubicBezTo>
                    <a:pt x="0" y="11"/>
                    <a:pt x="0" y="14"/>
                    <a:pt x="0" y="17"/>
                  </a:cubicBezTo>
                  <a:cubicBezTo>
                    <a:pt x="1" y="19"/>
                    <a:pt x="0" y="19"/>
                    <a:pt x="2" y="21"/>
                  </a:cubicBezTo>
                  <a:cubicBezTo>
                    <a:pt x="5" y="23"/>
                    <a:pt x="11" y="28"/>
                    <a:pt x="9" y="31"/>
                  </a:cubicBezTo>
                  <a:cubicBezTo>
                    <a:pt x="8" y="35"/>
                    <a:pt x="2" y="42"/>
                    <a:pt x="2" y="45"/>
                  </a:cubicBezTo>
                  <a:cubicBezTo>
                    <a:pt x="2" y="48"/>
                    <a:pt x="6" y="47"/>
                    <a:pt x="8" y="48"/>
                  </a:cubicBezTo>
                  <a:cubicBezTo>
                    <a:pt x="13" y="49"/>
                    <a:pt x="7" y="50"/>
                    <a:pt x="7" y="53"/>
                  </a:cubicBezTo>
                  <a:cubicBezTo>
                    <a:pt x="7" y="55"/>
                    <a:pt x="7" y="56"/>
                    <a:pt x="8" y="58"/>
                  </a:cubicBezTo>
                  <a:cubicBezTo>
                    <a:pt x="9" y="59"/>
                    <a:pt x="10" y="60"/>
                    <a:pt x="10" y="61"/>
                  </a:cubicBezTo>
                  <a:cubicBezTo>
                    <a:pt x="10" y="62"/>
                    <a:pt x="10" y="63"/>
                    <a:pt x="11" y="65"/>
                  </a:cubicBezTo>
                  <a:cubicBezTo>
                    <a:pt x="12" y="66"/>
                    <a:pt x="13" y="64"/>
                    <a:pt x="14" y="66"/>
                  </a:cubicBezTo>
                  <a:cubicBezTo>
                    <a:pt x="15" y="67"/>
                    <a:pt x="16" y="70"/>
                    <a:pt x="18" y="72"/>
                  </a:cubicBezTo>
                  <a:cubicBezTo>
                    <a:pt x="20" y="75"/>
                    <a:pt x="23" y="69"/>
                    <a:pt x="25" y="68"/>
                  </a:cubicBezTo>
                  <a:cubicBezTo>
                    <a:pt x="26" y="68"/>
                    <a:pt x="27" y="68"/>
                    <a:pt x="28" y="68"/>
                  </a:cubicBezTo>
                  <a:cubicBezTo>
                    <a:pt x="29" y="69"/>
                    <a:pt x="31" y="69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5" y="69"/>
                    <a:pt x="39" y="65"/>
                    <a:pt x="37" y="62"/>
                  </a:cubicBezTo>
                  <a:cubicBezTo>
                    <a:pt x="36" y="59"/>
                    <a:pt x="37" y="57"/>
                    <a:pt x="38" y="54"/>
                  </a:cubicBezTo>
                  <a:cubicBezTo>
                    <a:pt x="40" y="50"/>
                    <a:pt x="45" y="47"/>
                    <a:pt x="45" y="43"/>
                  </a:cubicBezTo>
                  <a:cubicBezTo>
                    <a:pt x="46" y="39"/>
                    <a:pt x="48" y="32"/>
                    <a:pt x="50" y="28"/>
                  </a:cubicBezTo>
                  <a:cubicBezTo>
                    <a:pt x="52" y="27"/>
                    <a:pt x="54" y="25"/>
                    <a:pt x="54" y="23"/>
                  </a:cubicBezTo>
                  <a:cubicBezTo>
                    <a:pt x="54" y="22"/>
                    <a:pt x="54" y="21"/>
                    <a:pt x="54" y="19"/>
                  </a:cubicBezTo>
                  <a:cubicBezTo>
                    <a:pt x="54" y="18"/>
                    <a:pt x="53" y="16"/>
                    <a:pt x="54" y="14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1" y="9"/>
                    <a:pt x="49" y="9"/>
                    <a:pt x="46" y="9"/>
                  </a:cubicBezTo>
                  <a:cubicBezTo>
                    <a:pt x="44" y="8"/>
                    <a:pt x="43" y="11"/>
                    <a:pt x="40" y="11"/>
                  </a:cubicBezTo>
                  <a:cubicBezTo>
                    <a:pt x="39" y="11"/>
                    <a:pt x="37" y="10"/>
                    <a:pt x="36" y="10"/>
                  </a:cubicBezTo>
                  <a:cubicBezTo>
                    <a:pt x="32" y="9"/>
                    <a:pt x="31" y="10"/>
                    <a:pt x="29" y="7"/>
                  </a:cubicBezTo>
                  <a:cubicBezTo>
                    <a:pt x="28" y="5"/>
                    <a:pt x="28" y="0"/>
                    <a:pt x="25" y="4"/>
                  </a:cubicBezTo>
                  <a:cubicBezTo>
                    <a:pt x="24" y="5"/>
                    <a:pt x="18" y="3"/>
                    <a:pt x="16" y="3"/>
                  </a:cubicBezTo>
                  <a:cubicBezTo>
                    <a:pt x="14" y="3"/>
                    <a:pt x="14" y="6"/>
                    <a:pt x="14" y="8"/>
                  </a:cubicBezTo>
                  <a:cubicBezTo>
                    <a:pt x="12" y="18"/>
                    <a:pt x="7" y="7"/>
                    <a:pt x="2" y="9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28" name="Freeform 8">
              <a:extLst>
                <a:ext uri="{FF2B5EF4-FFF2-40B4-BE49-F238E27FC236}">
                  <a16:creationId xmlns:a16="http://schemas.microsoft.com/office/drawing/2014/main" id="{C645C9F2-DD3A-EBC8-8CD1-B5FBF072C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628" y="1236665"/>
              <a:ext cx="436564" cy="676276"/>
            </a:xfrm>
            <a:custGeom>
              <a:avLst/>
              <a:gdLst>
                <a:gd name="T0" fmla="*/ 0 w 116"/>
                <a:gd name="T1" fmla="*/ 83 h 180"/>
                <a:gd name="T2" fmla="*/ 3 w 116"/>
                <a:gd name="T3" fmla="*/ 101 h 180"/>
                <a:gd name="T4" fmla="*/ 6 w 116"/>
                <a:gd name="T5" fmla="*/ 114 h 180"/>
                <a:gd name="T6" fmla="*/ 9 w 116"/>
                <a:gd name="T7" fmla="*/ 131 h 180"/>
                <a:gd name="T8" fmla="*/ 11 w 116"/>
                <a:gd name="T9" fmla="*/ 133 h 180"/>
                <a:gd name="T10" fmla="*/ 11 w 116"/>
                <a:gd name="T11" fmla="*/ 138 h 180"/>
                <a:gd name="T12" fmla="*/ 10 w 116"/>
                <a:gd name="T13" fmla="*/ 143 h 180"/>
                <a:gd name="T14" fmla="*/ 10 w 116"/>
                <a:gd name="T15" fmla="*/ 146 h 180"/>
                <a:gd name="T16" fmla="*/ 10 w 116"/>
                <a:gd name="T17" fmla="*/ 146 h 180"/>
                <a:gd name="T18" fmla="*/ 36 w 116"/>
                <a:gd name="T19" fmla="*/ 145 h 180"/>
                <a:gd name="T20" fmla="*/ 50 w 116"/>
                <a:gd name="T21" fmla="*/ 149 h 180"/>
                <a:gd name="T22" fmla="*/ 56 w 116"/>
                <a:gd name="T23" fmla="*/ 151 h 180"/>
                <a:gd name="T24" fmla="*/ 61 w 116"/>
                <a:gd name="T25" fmla="*/ 154 h 180"/>
                <a:gd name="T26" fmla="*/ 80 w 116"/>
                <a:gd name="T27" fmla="*/ 154 h 180"/>
                <a:gd name="T28" fmla="*/ 79 w 116"/>
                <a:gd name="T29" fmla="*/ 161 h 180"/>
                <a:gd name="T30" fmla="*/ 84 w 116"/>
                <a:gd name="T31" fmla="*/ 163 h 180"/>
                <a:gd name="T32" fmla="*/ 87 w 116"/>
                <a:gd name="T33" fmla="*/ 167 h 180"/>
                <a:gd name="T34" fmla="*/ 91 w 116"/>
                <a:gd name="T35" fmla="*/ 175 h 180"/>
                <a:gd name="T36" fmla="*/ 96 w 116"/>
                <a:gd name="T37" fmla="*/ 175 h 180"/>
                <a:gd name="T38" fmla="*/ 101 w 116"/>
                <a:gd name="T39" fmla="*/ 180 h 180"/>
                <a:gd name="T40" fmla="*/ 101 w 116"/>
                <a:gd name="T41" fmla="*/ 180 h 180"/>
                <a:gd name="T42" fmla="*/ 116 w 116"/>
                <a:gd name="T43" fmla="*/ 87 h 180"/>
                <a:gd name="T44" fmla="*/ 116 w 116"/>
                <a:gd name="T45" fmla="*/ 87 h 180"/>
                <a:gd name="T46" fmla="*/ 115 w 116"/>
                <a:gd name="T47" fmla="*/ 1 h 180"/>
                <a:gd name="T48" fmla="*/ 60 w 116"/>
                <a:gd name="T49" fmla="*/ 0 h 180"/>
                <a:gd name="T50" fmla="*/ 60 w 116"/>
                <a:gd name="T51" fmla="*/ 0 h 180"/>
                <a:gd name="T52" fmla="*/ 58 w 116"/>
                <a:gd name="T53" fmla="*/ 2 h 180"/>
                <a:gd name="T54" fmla="*/ 56 w 116"/>
                <a:gd name="T55" fmla="*/ 2 h 180"/>
                <a:gd name="T56" fmla="*/ 54 w 116"/>
                <a:gd name="T57" fmla="*/ 1 h 180"/>
                <a:gd name="T58" fmla="*/ 43 w 116"/>
                <a:gd name="T59" fmla="*/ 1 h 180"/>
                <a:gd name="T60" fmla="*/ 41 w 116"/>
                <a:gd name="T61" fmla="*/ 2 h 180"/>
                <a:gd name="T62" fmla="*/ 40 w 116"/>
                <a:gd name="T63" fmla="*/ 3 h 180"/>
                <a:gd name="T64" fmla="*/ 38 w 116"/>
                <a:gd name="T65" fmla="*/ 2 h 180"/>
                <a:gd name="T66" fmla="*/ 36 w 116"/>
                <a:gd name="T67" fmla="*/ 1 h 180"/>
                <a:gd name="T68" fmla="*/ 31 w 116"/>
                <a:gd name="T69" fmla="*/ 0 h 180"/>
                <a:gd name="T70" fmla="*/ 23 w 116"/>
                <a:gd name="T71" fmla="*/ 21 h 180"/>
                <a:gd name="T72" fmla="*/ 23 w 116"/>
                <a:gd name="T73" fmla="*/ 21 h 180"/>
                <a:gd name="T74" fmla="*/ 23 w 116"/>
                <a:gd name="T75" fmla="*/ 27 h 180"/>
                <a:gd name="T76" fmla="*/ 23 w 116"/>
                <a:gd name="T77" fmla="*/ 32 h 180"/>
                <a:gd name="T78" fmla="*/ 23 w 116"/>
                <a:gd name="T79" fmla="*/ 35 h 180"/>
                <a:gd name="T80" fmla="*/ 19 w 116"/>
                <a:gd name="T81" fmla="*/ 40 h 180"/>
                <a:gd name="T82" fmla="*/ 14 w 116"/>
                <a:gd name="T83" fmla="*/ 56 h 180"/>
                <a:gd name="T84" fmla="*/ 7 w 116"/>
                <a:gd name="T85" fmla="*/ 67 h 180"/>
                <a:gd name="T86" fmla="*/ 6 w 116"/>
                <a:gd name="T87" fmla="*/ 75 h 180"/>
                <a:gd name="T88" fmla="*/ 0 w 116"/>
                <a:gd name="T89" fmla="*/ 8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6" h="180">
                  <a:moveTo>
                    <a:pt x="0" y="83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7"/>
                    <a:pt x="1" y="110"/>
                    <a:pt x="6" y="114"/>
                  </a:cubicBezTo>
                  <a:cubicBezTo>
                    <a:pt x="10" y="118"/>
                    <a:pt x="8" y="126"/>
                    <a:pt x="9" y="131"/>
                  </a:cubicBezTo>
                  <a:cubicBezTo>
                    <a:pt x="9" y="131"/>
                    <a:pt x="12" y="132"/>
                    <a:pt x="11" y="133"/>
                  </a:cubicBezTo>
                  <a:cubicBezTo>
                    <a:pt x="9" y="135"/>
                    <a:pt x="10" y="136"/>
                    <a:pt x="11" y="138"/>
                  </a:cubicBezTo>
                  <a:cubicBezTo>
                    <a:pt x="13" y="139"/>
                    <a:pt x="11" y="141"/>
                    <a:pt x="10" y="143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6" y="145"/>
                    <a:pt x="30" y="140"/>
                    <a:pt x="36" y="145"/>
                  </a:cubicBezTo>
                  <a:cubicBezTo>
                    <a:pt x="40" y="149"/>
                    <a:pt x="45" y="149"/>
                    <a:pt x="50" y="149"/>
                  </a:cubicBezTo>
                  <a:cubicBezTo>
                    <a:pt x="52" y="150"/>
                    <a:pt x="54" y="150"/>
                    <a:pt x="56" y="151"/>
                  </a:cubicBezTo>
                  <a:cubicBezTo>
                    <a:pt x="58" y="152"/>
                    <a:pt x="59" y="153"/>
                    <a:pt x="61" y="154"/>
                  </a:cubicBezTo>
                  <a:cubicBezTo>
                    <a:pt x="80" y="154"/>
                    <a:pt x="80" y="154"/>
                    <a:pt x="80" y="154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0" y="163"/>
                    <a:pt x="82" y="164"/>
                    <a:pt x="84" y="163"/>
                  </a:cubicBezTo>
                  <a:cubicBezTo>
                    <a:pt x="88" y="162"/>
                    <a:pt x="87" y="164"/>
                    <a:pt x="87" y="167"/>
                  </a:cubicBezTo>
                  <a:cubicBezTo>
                    <a:pt x="87" y="170"/>
                    <a:pt x="87" y="175"/>
                    <a:pt x="91" y="175"/>
                  </a:cubicBezTo>
                  <a:cubicBezTo>
                    <a:pt x="93" y="175"/>
                    <a:pt x="95" y="174"/>
                    <a:pt x="96" y="175"/>
                  </a:cubicBezTo>
                  <a:cubicBezTo>
                    <a:pt x="98" y="176"/>
                    <a:pt x="100" y="179"/>
                    <a:pt x="101" y="180"/>
                  </a:cubicBezTo>
                  <a:cubicBezTo>
                    <a:pt x="101" y="180"/>
                    <a:pt x="101" y="180"/>
                    <a:pt x="101" y="180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2" y="1"/>
                    <a:pt x="42" y="1"/>
                    <a:pt x="41" y="2"/>
                  </a:cubicBezTo>
                  <a:cubicBezTo>
                    <a:pt x="41" y="2"/>
                    <a:pt x="41" y="3"/>
                    <a:pt x="40" y="3"/>
                  </a:cubicBezTo>
                  <a:cubicBezTo>
                    <a:pt x="39" y="3"/>
                    <a:pt x="38" y="3"/>
                    <a:pt x="38" y="2"/>
                  </a:cubicBezTo>
                  <a:cubicBezTo>
                    <a:pt x="37" y="1"/>
                    <a:pt x="36" y="1"/>
                    <a:pt x="36" y="1"/>
                  </a:cubicBezTo>
                  <a:cubicBezTo>
                    <a:pt x="34" y="0"/>
                    <a:pt x="33" y="0"/>
                    <a:pt x="31" y="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2" y="29"/>
                    <a:pt x="23" y="30"/>
                    <a:pt x="23" y="32"/>
                  </a:cubicBezTo>
                  <a:cubicBezTo>
                    <a:pt x="23" y="33"/>
                    <a:pt x="23" y="34"/>
                    <a:pt x="23" y="35"/>
                  </a:cubicBezTo>
                  <a:cubicBezTo>
                    <a:pt x="23" y="38"/>
                    <a:pt x="21" y="39"/>
                    <a:pt x="19" y="40"/>
                  </a:cubicBezTo>
                  <a:cubicBezTo>
                    <a:pt x="17" y="45"/>
                    <a:pt x="15" y="51"/>
                    <a:pt x="14" y="56"/>
                  </a:cubicBezTo>
                  <a:cubicBezTo>
                    <a:pt x="14" y="60"/>
                    <a:pt x="9" y="63"/>
                    <a:pt x="7" y="67"/>
                  </a:cubicBezTo>
                  <a:cubicBezTo>
                    <a:pt x="5" y="70"/>
                    <a:pt x="5" y="72"/>
                    <a:pt x="6" y="75"/>
                  </a:cubicBezTo>
                  <a:cubicBezTo>
                    <a:pt x="8" y="78"/>
                    <a:pt x="4" y="82"/>
                    <a:pt x="0" y="83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29" name="Freeform 9">
              <a:extLst>
                <a:ext uri="{FF2B5EF4-FFF2-40B4-BE49-F238E27FC236}">
                  <a16:creationId xmlns:a16="http://schemas.microsoft.com/office/drawing/2014/main" id="{942307A7-6E41-D7CD-A354-729260F35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428" y="1773241"/>
              <a:ext cx="501650" cy="804865"/>
            </a:xfrm>
            <a:custGeom>
              <a:avLst/>
              <a:gdLst>
                <a:gd name="T0" fmla="*/ 30 w 133"/>
                <a:gd name="T1" fmla="*/ 6 h 214"/>
                <a:gd name="T2" fmla="*/ 55 w 133"/>
                <a:gd name="T3" fmla="*/ 5 h 214"/>
                <a:gd name="T4" fmla="*/ 69 w 133"/>
                <a:gd name="T5" fmla="*/ 9 h 214"/>
                <a:gd name="T6" fmla="*/ 76 w 133"/>
                <a:gd name="T7" fmla="*/ 11 h 214"/>
                <a:gd name="T8" fmla="*/ 80 w 133"/>
                <a:gd name="T9" fmla="*/ 14 h 214"/>
                <a:gd name="T10" fmla="*/ 99 w 133"/>
                <a:gd name="T11" fmla="*/ 14 h 214"/>
                <a:gd name="T12" fmla="*/ 99 w 133"/>
                <a:gd name="T13" fmla="*/ 21 h 214"/>
                <a:gd name="T14" fmla="*/ 103 w 133"/>
                <a:gd name="T15" fmla="*/ 23 h 214"/>
                <a:gd name="T16" fmla="*/ 106 w 133"/>
                <a:gd name="T17" fmla="*/ 27 h 214"/>
                <a:gd name="T18" fmla="*/ 110 w 133"/>
                <a:gd name="T19" fmla="*/ 35 h 214"/>
                <a:gd name="T20" fmla="*/ 115 w 133"/>
                <a:gd name="T21" fmla="*/ 35 h 214"/>
                <a:gd name="T22" fmla="*/ 120 w 133"/>
                <a:gd name="T23" fmla="*/ 40 h 214"/>
                <a:gd name="T24" fmla="*/ 120 w 133"/>
                <a:gd name="T25" fmla="*/ 40 h 214"/>
                <a:gd name="T26" fmla="*/ 128 w 133"/>
                <a:gd name="T27" fmla="*/ 48 h 214"/>
                <a:gd name="T28" fmla="*/ 124 w 133"/>
                <a:gd name="T29" fmla="*/ 73 h 214"/>
                <a:gd name="T30" fmla="*/ 121 w 133"/>
                <a:gd name="T31" fmla="*/ 83 h 214"/>
                <a:gd name="T32" fmla="*/ 119 w 133"/>
                <a:gd name="T33" fmla="*/ 88 h 214"/>
                <a:gd name="T34" fmla="*/ 119 w 133"/>
                <a:gd name="T35" fmla="*/ 100 h 214"/>
                <a:gd name="T36" fmla="*/ 122 w 133"/>
                <a:gd name="T37" fmla="*/ 105 h 214"/>
                <a:gd name="T38" fmla="*/ 126 w 133"/>
                <a:gd name="T39" fmla="*/ 111 h 214"/>
                <a:gd name="T40" fmla="*/ 130 w 133"/>
                <a:gd name="T41" fmla="*/ 119 h 214"/>
                <a:gd name="T42" fmla="*/ 132 w 133"/>
                <a:gd name="T43" fmla="*/ 131 h 214"/>
                <a:gd name="T44" fmla="*/ 132 w 133"/>
                <a:gd name="T45" fmla="*/ 137 h 214"/>
                <a:gd name="T46" fmla="*/ 128 w 133"/>
                <a:gd name="T47" fmla="*/ 144 h 214"/>
                <a:gd name="T48" fmla="*/ 96 w 133"/>
                <a:gd name="T49" fmla="*/ 190 h 214"/>
                <a:gd name="T50" fmla="*/ 96 w 133"/>
                <a:gd name="T51" fmla="*/ 190 h 214"/>
                <a:gd name="T52" fmla="*/ 79 w 133"/>
                <a:gd name="T53" fmla="*/ 190 h 214"/>
                <a:gd name="T54" fmla="*/ 79 w 133"/>
                <a:gd name="T55" fmla="*/ 214 h 214"/>
                <a:gd name="T56" fmla="*/ 79 w 133"/>
                <a:gd name="T57" fmla="*/ 214 h 214"/>
                <a:gd name="T58" fmla="*/ 22 w 133"/>
                <a:gd name="T59" fmla="*/ 214 h 214"/>
                <a:gd name="T60" fmla="*/ 22 w 133"/>
                <a:gd name="T61" fmla="*/ 214 h 214"/>
                <a:gd name="T62" fmla="*/ 21 w 133"/>
                <a:gd name="T63" fmla="*/ 139 h 214"/>
                <a:gd name="T64" fmla="*/ 25 w 133"/>
                <a:gd name="T65" fmla="*/ 136 h 214"/>
                <a:gd name="T66" fmla="*/ 27 w 133"/>
                <a:gd name="T67" fmla="*/ 131 h 214"/>
                <a:gd name="T68" fmla="*/ 28 w 133"/>
                <a:gd name="T69" fmla="*/ 125 h 214"/>
                <a:gd name="T70" fmla="*/ 30 w 133"/>
                <a:gd name="T71" fmla="*/ 118 h 214"/>
                <a:gd name="T72" fmla="*/ 28 w 133"/>
                <a:gd name="T73" fmla="*/ 113 h 214"/>
                <a:gd name="T74" fmla="*/ 20 w 133"/>
                <a:gd name="T75" fmla="*/ 108 h 214"/>
                <a:gd name="T76" fmla="*/ 17 w 133"/>
                <a:gd name="T77" fmla="*/ 100 h 214"/>
                <a:gd name="T78" fmla="*/ 7 w 133"/>
                <a:gd name="T79" fmla="*/ 95 h 214"/>
                <a:gd name="T80" fmla="*/ 0 w 133"/>
                <a:gd name="T81" fmla="*/ 94 h 214"/>
                <a:gd name="T82" fmla="*/ 0 w 133"/>
                <a:gd name="T83" fmla="*/ 94 h 214"/>
                <a:gd name="T84" fmla="*/ 0 w 133"/>
                <a:gd name="T85" fmla="*/ 59 h 214"/>
                <a:gd name="T86" fmla="*/ 14 w 133"/>
                <a:gd name="T87" fmla="*/ 25 h 214"/>
                <a:gd name="T88" fmla="*/ 14 w 133"/>
                <a:gd name="T89" fmla="*/ 25 h 214"/>
                <a:gd name="T90" fmla="*/ 22 w 133"/>
                <a:gd name="T91" fmla="*/ 22 h 214"/>
                <a:gd name="T92" fmla="*/ 27 w 133"/>
                <a:gd name="T93" fmla="*/ 14 h 214"/>
                <a:gd name="T94" fmla="*/ 30 w 133"/>
                <a:gd name="T95" fmla="*/ 6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3" h="214">
                  <a:moveTo>
                    <a:pt x="30" y="6"/>
                  </a:moveTo>
                  <a:cubicBezTo>
                    <a:pt x="36" y="5"/>
                    <a:pt x="50" y="0"/>
                    <a:pt x="55" y="5"/>
                  </a:cubicBezTo>
                  <a:cubicBezTo>
                    <a:pt x="59" y="9"/>
                    <a:pt x="64" y="9"/>
                    <a:pt x="69" y="9"/>
                  </a:cubicBezTo>
                  <a:cubicBezTo>
                    <a:pt x="72" y="10"/>
                    <a:pt x="73" y="10"/>
                    <a:pt x="76" y="11"/>
                  </a:cubicBezTo>
                  <a:cubicBezTo>
                    <a:pt x="78" y="12"/>
                    <a:pt x="78" y="13"/>
                    <a:pt x="80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2"/>
                    <a:pt x="101" y="23"/>
                    <a:pt x="103" y="23"/>
                  </a:cubicBezTo>
                  <a:cubicBezTo>
                    <a:pt x="107" y="22"/>
                    <a:pt x="106" y="24"/>
                    <a:pt x="106" y="27"/>
                  </a:cubicBezTo>
                  <a:cubicBezTo>
                    <a:pt x="106" y="30"/>
                    <a:pt x="107" y="35"/>
                    <a:pt x="110" y="35"/>
                  </a:cubicBezTo>
                  <a:cubicBezTo>
                    <a:pt x="112" y="35"/>
                    <a:pt x="114" y="34"/>
                    <a:pt x="115" y="35"/>
                  </a:cubicBezTo>
                  <a:cubicBezTo>
                    <a:pt x="117" y="36"/>
                    <a:pt x="119" y="38"/>
                    <a:pt x="120" y="40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4" y="73"/>
                    <a:pt x="124" y="73"/>
                    <a:pt x="124" y="73"/>
                  </a:cubicBezTo>
                  <a:cubicBezTo>
                    <a:pt x="123" y="77"/>
                    <a:pt x="124" y="80"/>
                    <a:pt x="121" y="83"/>
                  </a:cubicBezTo>
                  <a:cubicBezTo>
                    <a:pt x="118" y="86"/>
                    <a:pt x="118" y="84"/>
                    <a:pt x="119" y="88"/>
                  </a:cubicBezTo>
                  <a:cubicBezTo>
                    <a:pt x="119" y="92"/>
                    <a:pt x="120" y="96"/>
                    <a:pt x="119" y="100"/>
                  </a:cubicBezTo>
                  <a:cubicBezTo>
                    <a:pt x="119" y="102"/>
                    <a:pt x="120" y="104"/>
                    <a:pt x="122" y="105"/>
                  </a:cubicBezTo>
                  <a:cubicBezTo>
                    <a:pt x="124" y="107"/>
                    <a:pt x="125" y="109"/>
                    <a:pt x="126" y="111"/>
                  </a:cubicBezTo>
                  <a:cubicBezTo>
                    <a:pt x="127" y="114"/>
                    <a:pt x="130" y="116"/>
                    <a:pt x="130" y="119"/>
                  </a:cubicBezTo>
                  <a:cubicBezTo>
                    <a:pt x="130" y="124"/>
                    <a:pt x="133" y="127"/>
                    <a:pt x="132" y="131"/>
                  </a:cubicBezTo>
                  <a:cubicBezTo>
                    <a:pt x="132" y="132"/>
                    <a:pt x="132" y="136"/>
                    <a:pt x="132" y="137"/>
                  </a:cubicBezTo>
                  <a:cubicBezTo>
                    <a:pt x="131" y="139"/>
                    <a:pt x="129" y="141"/>
                    <a:pt x="128" y="144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96" y="190"/>
                    <a:pt x="96" y="190"/>
                    <a:pt x="96" y="190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9" y="214"/>
                    <a:pt x="79" y="214"/>
                    <a:pt x="79" y="214"/>
                  </a:cubicBezTo>
                  <a:cubicBezTo>
                    <a:pt x="79" y="214"/>
                    <a:pt x="79" y="214"/>
                    <a:pt x="79" y="214"/>
                  </a:cubicBezTo>
                  <a:cubicBezTo>
                    <a:pt x="22" y="214"/>
                    <a:pt x="22" y="214"/>
                    <a:pt x="22" y="214"/>
                  </a:cubicBezTo>
                  <a:cubicBezTo>
                    <a:pt x="22" y="214"/>
                    <a:pt x="22" y="214"/>
                    <a:pt x="22" y="214"/>
                  </a:cubicBezTo>
                  <a:cubicBezTo>
                    <a:pt x="21" y="139"/>
                    <a:pt x="21" y="139"/>
                    <a:pt x="21" y="139"/>
                  </a:cubicBezTo>
                  <a:cubicBezTo>
                    <a:pt x="22" y="137"/>
                    <a:pt x="24" y="137"/>
                    <a:pt x="25" y="136"/>
                  </a:cubicBezTo>
                  <a:cubicBezTo>
                    <a:pt x="26" y="134"/>
                    <a:pt x="27" y="132"/>
                    <a:pt x="27" y="131"/>
                  </a:cubicBezTo>
                  <a:cubicBezTo>
                    <a:pt x="27" y="129"/>
                    <a:pt x="28" y="127"/>
                    <a:pt x="28" y="125"/>
                  </a:cubicBezTo>
                  <a:cubicBezTo>
                    <a:pt x="28" y="123"/>
                    <a:pt x="30" y="121"/>
                    <a:pt x="30" y="118"/>
                  </a:cubicBezTo>
                  <a:cubicBezTo>
                    <a:pt x="29" y="116"/>
                    <a:pt x="28" y="115"/>
                    <a:pt x="28" y="113"/>
                  </a:cubicBezTo>
                  <a:cubicBezTo>
                    <a:pt x="28" y="108"/>
                    <a:pt x="21" y="112"/>
                    <a:pt x="20" y="108"/>
                  </a:cubicBezTo>
                  <a:cubicBezTo>
                    <a:pt x="19" y="106"/>
                    <a:pt x="19" y="101"/>
                    <a:pt x="17" y="100"/>
                  </a:cubicBezTo>
                  <a:cubicBezTo>
                    <a:pt x="15" y="99"/>
                    <a:pt x="9" y="95"/>
                    <a:pt x="7" y="95"/>
                  </a:cubicBezTo>
                  <a:cubicBezTo>
                    <a:pt x="5" y="95"/>
                    <a:pt x="1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8" y="25"/>
                    <a:pt x="19" y="25"/>
                    <a:pt x="22" y="22"/>
                  </a:cubicBezTo>
                  <a:cubicBezTo>
                    <a:pt x="26" y="20"/>
                    <a:pt x="27" y="18"/>
                    <a:pt x="27" y="14"/>
                  </a:cubicBezTo>
                  <a:cubicBezTo>
                    <a:pt x="27" y="10"/>
                    <a:pt x="26" y="8"/>
                    <a:pt x="30" y="6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0" name="Freeform 10">
              <a:extLst>
                <a:ext uri="{FF2B5EF4-FFF2-40B4-BE49-F238E27FC236}">
                  <a16:creationId xmlns:a16="http://schemas.microsoft.com/office/drawing/2014/main" id="{09541CF9-FC4C-2F6A-49FB-62BAC8A4E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8079" y="1863729"/>
              <a:ext cx="369888" cy="585789"/>
            </a:xfrm>
            <a:custGeom>
              <a:avLst/>
              <a:gdLst>
                <a:gd name="T0" fmla="*/ 40 w 98"/>
                <a:gd name="T1" fmla="*/ 11 h 156"/>
                <a:gd name="T2" fmla="*/ 40 w 98"/>
                <a:gd name="T3" fmla="*/ 15 h 156"/>
                <a:gd name="T4" fmla="*/ 38 w 98"/>
                <a:gd name="T5" fmla="*/ 22 h 156"/>
                <a:gd name="T6" fmla="*/ 31 w 98"/>
                <a:gd name="T7" fmla="*/ 33 h 156"/>
                <a:gd name="T8" fmla="*/ 28 w 98"/>
                <a:gd name="T9" fmla="*/ 40 h 156"/>
                <a:gd name="T10" fmla="*/ 24 w 98"/>
                <a:gd name="T11" fmla="*/ 47 h 156"/>
                <a:gd name="T12" fmla="*/ 12 w 98"/>
                <a:gd name="T13" fmla="*/ 59 h 156"/>
                <a:gd name="T14" fmla="*/ 5 w 98"/>
                <a:gd name="T15" fmla="*/ 65 h 156"/>
                <a:gd name="T16" fmla="*/ 4 w 98"/>
                <a:gd name="T17" fmla="*/ 73 h 156"/>
                <a:gd name="T18" fmla="*/ 4 w 98"/>
                <a:gd name="T19" fmla="*/ 78 h 156"/>
                <a:gd name="T20" fmla="*/ 2 w 98"/>
                <a:gd name="T21" fmla="*/ 87 h 156"/>
                <a:gd name="T22" fmla="*/ 2 w 98"/>
                <a:gd name="T23" fmla="*/ 98 h 156"/>
                <a:gd name="T24" fmla="*/ 4 w 98"/>
                <a:gd name="T25" fmla="*/ 103 h 156"/>
                <a:gd name="T26" fmla="*/ 14 w 98"/>
                <a:gd name="T27" fmla="*/ 120 h 156"/>
                <a:gd name="T28" fmla="*/ 18 w 98"/>
                <a:gd name="T29" fmla="*/ 124 h 156"/>
                <a:gd name="T30" fmla="*/ 18 w 98"/>
                <a:gd name="T31" fmla="*/ 124 h 156"/>
                <a:gd name="T32" fmla="*/ 23 w 98"/>
                <a:gd name="T33" fmla="*/ 129 h 156"/>
                <a:gd name="T34" fmla="*/ 27 w 98"/>
                <a:gd name="T35" fmla="*/ 131 h 156"/>
                <a:gd name="T36" fmla="*/ 34 w 98"/>
                <a:gd name="T37" fmla="*/ 136 h 156"/>
                <a:gd name="T38" fmla="*/ 39 w 98"/>
                <a:gd name="T39" fmla="*/ 140 h 156"/>
                <a:gd name="T40" fmla="*/ 43 w 98"/>
                <a:gd name="T41" fmla="*/ 139 h 156"/>
                <a:gd name="T42" fmla="*/ 48 w 98"/>
                <a:gd name="T43" fmla="*/ 141 h 156"/>
                <a:gd name="T44" fmla="*/ 52 w 98"/>
                <a:gd name="T45" fmla="*/ 145 h 156"/>
                <a:gd name="T46" fmla="*/ 59 w 98"/>
                <a:gd name="T47" fmla="*/ 147 h 156"/>
                <a:gd name="T48" fmla="*/ 67 w 98"/>
                <a:gd name="T49" fmla="*/ 151 h 156"/>
                <a:gd name="T50" fmla="*/ 78 w 98"/>
                <a:gd name="T51" fmla="*/ 153 h 156"/>
                <a:gd name="T52" fmla="*/ 78 w 98"/>
                <a:gd name="T53" fmla="*/ 153 h 156"/>
                <a:gd name="T54" fmla="*/ 79 w 98"/>
                <a:gd name="T55" fmla="*/ 152 h 156"/>
                <a:gd name="T56" fmla="*/ 79 w 98"/>
                <a:gd name="T57" fmla="*/ 152 h 156"/>
                <a:gd name="T58" fmla="*/ 77 w 98"/>
                <a:gd name="T59" fmla="*/ 140 h 156"/>
                <a:gd name="T60" fmla="*/ 78 w 98"/>
                <a:gd name="T61" fmla="*/ 123 h 156"/>
                <a:gd name="T62" fmla="*/ 88 w 98"/>
                <a:gd name="T63" fmla="*/ 108 h 156"/>
                <a:gd name="T64" fmla="*/ 86 w 98"/>
                <a:gd name="T65" fmla="*/ 91 h 156"/>
                <a:gd name="T66" fmla="*/ 88 w 98"/>
                <a:gd name="T67" fmla="*/ 83 h 156"/>
                <a:gd name="T68" fmla="*/ 87 w 98"/>
                <a:gd name="T69" fmla="*/ 77 h 156"/>
                <a:gd name="T70" fmla="*/ 87 w 98"/>
                <a:gd name="T71" fmla="*/ 67 h 156"/>
                <a:gd name="T72" fmla="*/ 90 w 98"/>
                <a:gd name="T73" fmla="*/ 64 h 156"/>
                <a:gd name="T74" fmla="*/ 92 w 98"/>
                <a:gd name="T75" fmla="*/ 58 h 156"/>
                <a:gd name="T76" fmla="*/ 89 w 98"/>
                <a:gd name="T77" fmla="*/ 51 h 156"/>
                <a:gd name="T78" fmla="*/ 94 w 98"/>
                <a:gd name="T79" fmla="*/ 45 h 156"/>
                <a:gd name="T80" fmla="*/ 95 w 98"/>
                <a:gd name="T81" fmla="*/ 33 h 156"/>
                <a:gd name="T82" fmla="*/ 98 w 98"/>
                <a:gd name="T83" fmla="*/ 28 h 156"/>
                <a:gd name="T84" fmla="*/ 98 w 98"/>
                <a:gd name="T85" fmla="*/ 23 h 156"/>
                <a:gd name="T86" fmla="*/ 98 w 98"/>
                <a:gd name="T87" fmla="*/ 23 h 156"/>
                <a:gd name="T88" fmla="*/ 90 w 98"/>
                <a:gd name="T89" fmla="*/ 16 h 156"/>
                <a:gd name="T90" fmla="*/ 88 w 98"/>
                <a:gd name="T91" fmla="*/ 9 h 156"/>
                <a:gd name="T92" fmla="*/ 85 w 98"/>
                <a:gd name="T93" fmla="*/ 6 h 156"/>
                <a:gd name="T94" fmla="*/ 80 w 98"/>
                <a:gd name="T95" fmla="*/ 4 h 156"/>
                <a:gd name="T96" fmla="*/ 76 w 98"/>
                <a:gd name="T97" fmla="*/ 3 h 156"/>
                <a:gd name="T98" fmla="*/ 70 w 98"/>
                <a:gd name="T99" fmla="*/ 1 h 156"/>
                <a:gd name="T100" fmla="*/ 63 w 98"/>
                <a:gd name="T101" fmla="*/ 4 h 156"/>
                <a:gd name="T102" fmla="*/ 60 w 98"/>
                <a:gd name="T103" fmla="*/ 3 h 156"/>
                <a:gd name="T104" fmla="*/ 55 w 98"/>
                <a:gd name="T105" fmla="*/ 5 h 156"/>
                <a:gd name="T106" fmla="*/ 48 w 98"/>
                <a:gd name="T107" fmla="*/ 7 h 156"/>
                <a:gd name="T108" fmla="*/ 40 w 98"/>
                <a:gd name="T109" fmla="*/ 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" h="156">
                  <a:moveTo>
                    <a:pt x="40" y="11"/>
                  </a:moveTo>
                  <a:cubicBezTo>
                    <a:pt x="40" y="15"/>
                    <a:pt x="40" y="15"/>
                    <a:pt x="40" y="15"/>
                  </a:cubicBezTo>
                  <a:cubicBezTo>
                    <a:pt x="40" y="19"/>
                    <a:pt x="40" y="20"/>
                    <a:pt x="38" y="22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0" y="35"/>
                    <a:pt x="29" y="38"/>
                    <a:pt x="28" y="40"/>
                  </a:cubicBezTo>
                  <a:cubicBezTo>
                    <a:pt x="26" y="42"/>
                    <a:pt x="25" y="45"/>
                    <a:pt x="24" y="47"/>
                  </a:cubicBezTo>
                  <a:cubicBezTo>
                    <a:pt x="21" y="51"/>
                    <a:pt x="16" y="56"/>
                    <a:pt x="12" y="59"/>
                  </a:cubicBezTo>
                  <a:cubicBezTo>
                    <a:pt x="9" y="61"/>
                    <a:pt x="6" y="61"/>
                    <a:pt x="5" y="65"/>
                  </a:cubicBezTo>
                  <a:cubicBezTo>
                    <a:pt x="4" y="67"/>
                    <a:pt x="2" y="71"/>
                    <a:pt x="4" y="73"/>
                  </a:cubicBezTo>
                  <a:cubicBezTo>
                    <a:pt x="4" y="74"/>
                    <a:pt x="5" y="77"/>
                    <a:pt x="4" y="78"/>
                  </a:cubicBezTo>
                  <a:cubicBezTo>
                    <a:pt x="3" y="81"/>
                    <a:pt x="3" y="84"/>
                    <a:pt x="2" y="87"/>
                  </a:cubicBezTo>
                  <a:cubicBezTo>
                    <a:pt x="1" y="91"/>
                    <a:pt x="0" y="93"/>
                    <a:pt x="2" y="98"/>
                  </a:cubicBezTo>
                  <a:cubicBezTo>
                    <a:pt x="4" y="99"/>
                    <a:pt x="4" y="101"/>
                    <a:pt x="4" y="103"/>
                  </a:cubicBezTo>
                  <a:cubicBezTo>
                    <a:pt x="3" y="110"/>
                    <a:pt x="10" y="116"/>
                    <a:pt x="14" y="120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18" y="124"/>
                    <a:pt x="18" y="124"/>
                    <a:pt x="18" y="124"/>
                  </a:cubicBezTo>
                  <a:cubicBezTo>
                    <a:pt x="20" y="125"/>
                    <a:pt x="21" y="127"/>
                    <a:pt x="23" y="129"/>
                  </a:cubicBezTo>
                  <a:cubicBezTo>
                    <a:pt x="24" y="130"/>
                    <a:pt x="25" y="130"/>
                    <a:pt x="27" y="131"/>
                  </a:cubicBezTo>
                  <a:cubicBezTo>
                    <a:pt x="30" y="132"/>
                    <a:pt x="31" y="136"/>
                    <a:pt x="34" y="136"/>
                  </a:cubicBezTo>
                  <a:cubicBezTo>
                    <a:pt x="37" y="137"/>
                    <a:pt x="37" y="139"/>
                    <a:pt x="39" y="140"/>
                  </a:cubicBezTo>
                  <a:cubicBezTo>
                    <a:pt x="40" y="140"/>
                    <a:pt x="42" y="138"/>
                    <a:pt x="43" y="139"/>
                  </a:cubicBezTo>
                  <a:cubicBezTo>
                    <a:pt x="45" y="141"/>
                    <a:pt x="44" y="142"/>
                    <a:pt x="48" y="141"/>
                  </a:cubicBezTo>
                  <a:cubicBezTo>
                    <a:pt x="53" y="140"/>
                    <a:pt x="49" y="144"/>
                    <a:pt x="52" y="145"/>
                  </a:cubicBezTo>
                  <a:cubicBezTo>
                    <a:pt x="55" y="146"/>
                    <a:pt x="57" y="144"/>
                    <a:pt x="59" y="147"/>
                  </a:cubicBezTo>
                  <a:cubicBezTo>
                    <a:pt x="61" y="149"/>
                    <a:pt x="65" y="147"/>
                    <a:pt x="67" y="151"/>
                  </a:cubicBezTo>
                  <a:cubicBezTo>
                    <a:pt x="68" y="156"/>
                    <a:pt x="75" y="153"/>
                    <a:pt x="78" y="153"/>
                  </a:cubicBezTo>
                  <a:cubicBezTo>
                    <a:pt x="78" y="153"/>
                    <a:pt x="78" y="153"/>
                    <a:pt x="78" y="153"/>
                  </a:cubicBezTo>
                  <a:cubicBezTo>
                    <a:pt x="78" y="152"/>
                    <a:pt x="78" y="152"/>
                    <a:pt x="79" y="152"/>
                  </a:cubicBezTo>
                  <a:cubicBezTo>
                    <a:pt x="79" y="152"/>
                    <a:pt x="79" y="152"/>
                    <a:pt x="79" y="152"/>
                  </a:cubicBezTo>
                  <a:cubicBezTo>
                    <a:pt x="77" y="149"/>
                    <a:pt x="78" y="143"/>
                    <a:pt x="77" y="140"/>
                  </a:cubicBezTo>
                  <a:cubicBezTo>
                    <a:pt x="77" y="134"/>
                    <a:pt x="78" y="129"/>
                    <a:pt x="78" y="123"/>
                  </a:cubicBezTo>
                  <a:cubicBezTo>
                    <a:pt x="78" y="114"/>
                    <a:pt x="91" y="119"/>
                    <a:pt x="88" y="108"/>
                  </a:cubicBezTo>
                  <a:cubicBezTo>
                    <a:pt x="86" y="102"/>
                    <a:pt x="86" y="97"/>
                    <a:pt x="86" y="91"/>
                  </a:cubicBezTo>
                  <a:cubicBezTo>
                    <a:pt x="86" y="88"/>
                    <a:pt x="88" y="86"/>
                    <a:pt x="88" y="83"/>
                  </a:cubicBezTo>
                  <a:cubicBezTo>
                    <a:pt x="88" y="80"/>
                    <a:pt x="86" y="80"/>
                    <a:pt x="87" y="77"/>
                  </a:cubicBezTo>
                  <a:cubicBezTo>
                    <a:pt x="88" y="74"/>
                    <a:pt x="85" y="70"/>
                    <a:pt x="87" y="67"/>
                  </a:cubicBezTo>
                  <a:cubicBezTo>
                    <a:pt x="88" y="66"/>
                    <a:pt x="89" y="65"/>
                    <a:pt x="90" y="64"/>
                  </a:cubicBezTo>
                  <a:cubicBezTo>
                    <a:pt x="91" y="62"/>
                    <a:pt x="91" y="60"/>
                    <a:pt x="92" y="58"/>
                  </a:cubicBezTo>
                  <a:cubicBezTo>
                    <a:pt x="92" y="55"/>
                    <a:pt x="89" y="53"/>
                    <a:pt x="89" y="51"/>
                  </a:cubicBezTo>
                  <a:cubicBezTo>
                    <a:pt x="89" y="49"/>
                    <a:pt x="93" y="48"/>
                    <a:pt x="94" y="45"/>
                  </a:cubicBezTo>
                  <a:cubicBezTo>
                    <a:pt x="94" y="41"/>
                    <a:pt x="95" y="37"/>
                    <a:pt x="95" y="33"/>
                  </a:cubicBezTo>
                  <a:cubicBezTo>
                    <a:pt x="95" y="30"/>
                    <a:pt x="97" y="30"/>
                    <a:pt x="98" y="28"/>
                  </a:cubicBezTo>
                  <a:cubicBezTo>
                    <a:pt x="98" y="26"/>
                    <a:pt x="98" y="24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5" y="21"/>
                    <a:pt x="91" y="19"/>
                    <a:pt x="90" y="16"/>
                  </a:cubicBezTo>
                  <a:cubicBezTo>
                    <a:pt x="89" y="13"/>
                    <a:pt x="91" y="11"/>
                    <a:pt x="88" y="9"/>
                  </a:cubicBezTo>
                  <a:cubicBezTo>
                    <a:pt x="86" y="8"/>
                    <a:pt x="86" y="8"/>
                    <a:pt x="85" y="6"/>
                  </a:cubicBezTo>
                  <a:cubicBezTo>
                    <a:pt x="83" y="3"/>
                    <a:pt x="83" y="3"/>
                    <a:pt x="80" y="4"/>
                  </a:cubicBezTo>
                  <a:cubicBezTo>
                    <a:pt x="79" y="4"/>
                    <a:pt x="77" y="3"/>
                    <a:pt x="76" y="3"/>
                  </a:cubicBezTo>
                  <a:cubicBezTo>
                    <a:pt x="75" y="2"/>
                    <a:pt x="72" y="0"/>
                    <a:pt x="70" y="1"/>
                  </a:cubicBezTo>
                  <a:cubicBezTo>
                    <a:pt x="68" y="2"/>
                    <a:pt x="66" y="3"/>
                    <a:pt x="63" y="4"/>
                  </a:cubicBezTo>
                  <a:cubicBezTo>
                    <a:pt x="62" y="5"/>
                    <a:pt x="61" y="3"/>
                    <a:pt x="60" y="3"/>
                  </a:cubicBezTo>
                  <a:cubicBezTo>
                    <a:pt x="58" y="2"/>
                    <a:pt x="57" y="4"/>
                    <a:pt x="55" y="5"/>
                  </a:cubicBezTo>
                  <a:cubicBezTo>
                    <a:pt x="52" y="7"/>
                    <a:pt x="52" y="10"/>
                    <a:pt x="48" y="7"/>
                  </a:cubicBezTo>
                  <a:cubicBezTo>
                    <a:pt x="43" y="4"/>
                    <a:pt x="42" y="7"/>
                    <a:pt x="40" y="11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1" name="Freeform 11">
              <a:extLst>
                <a:ext uri="{FF2B5EF4-FFF2-40B4-BE49-F238E27FC236}">
                  <a16:creationId xmlns:a16="http://schemas.microsoft.com/office/drawing/2014/main" id="{3DC15545-297F-EDF5-E9EC-C5A65401F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4" y="1570040"/>
              <a:ext cx="511176" cy="917577"/>
            </a:xfrm>
            <a:custGeom>
              <a:avLst/>
              <a:gdLst>
                <a:gd name="T0" fmla="*/ 112 w 136"/>
                <a:gd name="T1" fmla="*/ 90 h 244"/>
                <a:gd name="T2" fmla="*/ 112 w 136"/>
                <a:gd name="T3" fmla="*/ 95 h 244"/>
                <a:gd name="T4" fmla="*/ 110 w 136"/>
                <a:gd name="T5" fmla="*/ 102 h 244"/>
                <a:gd name="T6" fmla="*/ 102 w 136"/>
                <a:gd name="T7" fmla="*/ 112 h 244"/>
                <a:gd name="T8" fmla="*/ 99 w 136"/>
                <a:gd name="T9" fmla="*/ 118 h 244"/>
                <a:gd name="T10" fmla="*/ 95 w 136"/>
                <a:gd name="T11" fmla="*/ 126 h 244"/>
                <a:gd name="T12" fmla="*/ 83 w 136"/>
                <a:gd name="T13" fmla="*/ 137 h 244"/>
                <a:gd name="T14" fmla="*/ 76 w 136"/>
                <a:gd name="T15" fmla="*/ 143 h 244"/>
                <a:gd name="T16" fmla="*/ 74 w 136"/>
                <a:gd name="T17" fmla="*/ 151 h 244"/>
                <a:gd name="T18" fmla="*/ 75 w 136"/>
                <a:gd name="T19" fmla="*/ 156 h 244"/>
                <a:gd name="T20" fmla="*/ 73 w 136"/>
                <a:gd name="T21" fmla="*/ 165 h 244"/>
                <a:gd name="T22" fmla="*/ 73 w 136"/>
                <a:gd name="T23" fmla="*/ 175 h 244"/>
                <a:gd name="T24" fmla="*/ 74 w 136"/>
                <a:gd name="T25" fmla="*/ 180 h 244"/>
                <a:gd name="T26" fmla="*/ 85 w 136"/>
                <a:gd name="T27" fmla="*/ 197 h 244"/>
                <a:gd name="T28" fmla="*/ 89 w 136"/>
                <a:gd name="T29" fmla="*/ 200 h 244"/>
                <a:gd name="T30" fmla="*/ 89 w 136"/>
                <a:gd name="T31" fmla="*/ 200 h 244"/>
                <a:gd name="T32" fmla="*/ 85 w 136"/>
                <a:gd name="T33" fmla="*/ 207 h 244"/>
                <a:gd name="T34" fmla="*/ 83 w 136"/>
                <a:gd name="T35" fmla="*/ 213 h 244"/>
                <a:gd name="T36" fmla="*/ 79 w 136"/>
                <a:gd name="T37" fmla="*/ 215 h 244"/>
                <a:gd name="T38" fmla="*/ 74 w 136"/>
                <a:gd name="T39" fmla="*/ 213 h 244"/>
                <a:gd name="T40" fmla="*/ 69 w 136"/>
                <a:gd name="T41" fmla="*/ 211 h 244"/>
                <a:gd name="T42" fmla="*/ 67 w 136"/>
                <a:gd name="T43" fmla="*/ 215 h 244"/>
                <a:gd name="T44" fmla="*/ 62 w 136"/>
                <a:gd name="T45" fmla="*/ 217 h 244"/>
                <a:gd name="T46" fmla="*/ 39 w 136"/>
                <a:gd name="T47" fmla="*/ 244 h 244"/>
                <a:gd name="T48" fmla="*/ 0 w 136"/>
                <a:gd name="T49" fmla="*/ 244 h 244"/>
                <a:gd name="T50" fmla="*/ 0 w 136"/>
                <a:gd name="T51" fmla="*/ 244 h 244"/>
                <a:gd name="T52" fmla="*/ 33 w 136"/>
                <a:gd name="T53" fmla="*/ 197 h 244"/>
                <a:gd name="T54" fmla="*/ 37 w 136"/>
                <a:gd name="T55" fmla="*/ 190 h 244"/>
                <a:gd name="T56" fmla="*/ 37 w 136"/>
                <a:gd name="T57" fmla="*/ 184 h 244"/>
                <a:gd name="T58" fmla="*/ 35 w 136"/>
                <a:gd name="T59" fmla="*/ 173 h 244"/>
                <a:gd name="T60" fmla="*/ 31 w 136"/>
                <a:gd name="T61" fmla="*/ 164 h 244"/>
                <a:gd name="T62" fmla="*/ 27 w 136"/>
                <a:gd name="T63" fmla="*/ 158 h 244"/>
                <a:gd name="T64" fmla="*/ 24 w 136"/>
                <a:gd name="T65" fmla="*/ 153 h 244"/>
                <a:gd name="T66" fmla="*/ 24 w 136"/>
                <a:gd name="T67" fmla="*/ 141 h 244"/>
                <a:gd name="T68" fmla="*/ 26 w 136"/>
                <a:gd name="T69" fmla="*/ 136 h 244"/>
                <a:gd name="T70" fmla="*/ 29 w 136"/>
                <a:gd name="T71" fmla="*/ 126 h 244"/>
                <a:gd name="T72" fmla="*/ 33 w 136"/>
                <a:gd name="T73" fmla="*/ 101 h 244"/>
                <a:gd name="T74" fmla="*/ 25 w 136"/>
                <a:gd name="T75" fmla="*/ 93 h 244"/>
                <a:gd name="T76" fmla="*/ 25 w 136"/>
                <a:gd name="T77" fmla="*/ 93 h 244"/>
                <a:gd name="T78" fmla="*/ 40 w 136"/>
                <a:gd name="T79" fmla="*/ 0 h 244"/>
                <a:gd name="T80" fmla="*/ 40 w 136"/>
                <a:gd name="T81" fmla="*/ 0 h 244"/>
                <a:gd name="T82" fmla="*/ 136 w 136"/>
                <a:gd name="T83" fmla="*/ 0 h 244"/>
                <a:gd name="T84" fmla="*/ 136 w 136"/>
                <a:gd name="T85" fmla="*/ 0 h 244"/>
                <a:gd name="T86" fmla="*/ 130 w 136"/>
                <a:gd name="T87" fmla="*/ 5 h 244"/>
                <a:gd name="T88" fmla="*/ 129 w 136"/>
                <a:gd name="T89" fmla="*/ 17 h 244"/>
                <a:gd name="T90" fmla="*/ 125 w 136"/>
                <a:gd name="T91" fmla="*/ 36 h 244"/>
                <a:gd name="T92" fmla="*/ 113 w 136"/>
                <a:gd name="T93" fmla="*/ 50 h 244"/>
                <a:gd name="T94" fmla="*/ 112 w 136"/>
                <a:gd name="T95" fmla="*/ 62 h 244"/>
                <a:gd name="T96" fmla="*/ 110 w 136"/>
                <a:gd name="T97" fmla="*/ 69 h 244"/>
                <a:gd name="T98" fmla="*/ 112 w 136"/>
                <a:gd name="T99" fmla="*/ 74 h 244"/>
                <a:gd name="T100" fmla="*/ 110 w 136"/>
                <a:gd name="T101" fmla="*/ 82 h 244"/>
                <a:gd name="T102" fmla="*/ 112 w 136"/>
                <a:gd name="T103" fmla="*/ 9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6" h="244">
                  <a:moveTo>
                    <a:pt x="112" y="90"/>
                  </a:moveTo>
                  <a:cubicBezTo>
                    <a:pt x="112" y="95"/>
                    <a:pt x="112" y="95"/>
                    <a:pt x="112" y="95"/>
                  </a:cubicBezTo>
                  <a:cubicBezTo>
                    <a:pt x="112" y="98"/>
                    <a:pt x="112" y="99"/>
                    <a:pt x="110" y="102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1" y="114"/>
                    <a:pt x="100" y="117"/>
                    <a:pt x="99" y="118"/>
                  </a:cubicBezTo>
                  <a:cubicBezTo>
                    <a:pt x="98" y="120"/>
                    <a:pt x="96" y="123"/>
                    <a:pt x="95" y="126"/>
                  </a:cubicBezTo>
                  <a:cubicBezTo>
                    <a:pt x="92" y="129"/>
                    <a:pt x="87" y="134"/>
                    <a:pt x="83" y="137"/>
                  </a:cubicBezTo>
                  <a:cubicBezTo>
                    <a:pt x="80" y="139"/>
                    <a:pt x="77" y="139"/>
                    <a:pt x="76" y="143"/>
                  </a:cubicBezTo>
                  <a:cubicBezTo>
                    <a:pt x="75" y="145"/>
                    <a:pt x="73" y="149"/>
                    <a:pt x="74" y="151"/>
                  </a:cubicBezTo>
                  <a:cubicBezTo>
                    <a:pt x="75" y="152"/>
                    <a:pt x="76" y="154"/>
                    <a:pt x="75" y="156"/>
                  </a:cubicBezTo>
                  <a:cubicBezTo>
                    <a:pt x="73" y="158"/>
                    <a:pt x="74" y="162"/>
                    <a:pt x="73" y="165"/>
                  </a:cubicBezTo>
                  <a:cubicBezTo>
                    <a:pt x="72" y="169"/>
                    <a:pt x="70" y="171"/>
                    <a:pt x="73" y="175"/>
                  </a:cubicBezTo>
                  <a:cubicBezTo>
                    <a:pt x="74" y="176"/>
                    <a:pt x="74" y="178"/>
                    <a:pt x="74" y="180"/>
                  </a:cubicBezTo>
                  <a:cubicBezTo>
                    <a:pt x="74" y="187"/>
                    <a:pt x="81" y="193"/>
                    <a:pt x="85" y="197"/>
                  </a:cubicBezTo>
                  <a:cubicBezTo>
                    <a:pt x="89" y="200"/>
                    <a:pt x="89" y="200"/>
                    <a:pt x="89" y="200"/>
                  </a:cubicBezTo>
                  <a:cubicBezTo>
                    <a:pt x="89" y="200"/>
                    <a:pt x="89" y="200"/>
                    <a:pt x="89" y="200"/>
                  </a:cubicBezTo>
                  <a:cubicBezTo>
                    <a:pt x="87" y="202"/>
                    <a:pt x="87" y="206"/>
                    <a:pt x="85" y="207"/>
                  </a:cubicBezTo>
                  <a:cubicBezTo>
                    <a:pt x="82" y="209"/>
                    <a:pt x="84" y="211"/>
                    <a:pt x="83" y="213"/>
                  </a:cubicBezTo>
                  <a:cubicBezTo>
                    <a:pt x="82" y="214"/>
                    <a:pt x="81" y="215"/>
                    <a:pt x="79" y="215"/>
                  </a:cubicBezTo>
                  <a:cubicBezTo>
                    <a:pt x="77" y="216"/>
                    <a:pt x="76" y="214"/>
                    <a:pt x="74" y="213"/>
                  </a:cubicBezTo>
                  <a:cubicBezTo>
                    <a:pt x="74" y="212"/>
                    <a:pt x="69" y="211"/>
                    <a:pt x="69" y="211"/>
                  </a:cubicBezTo>
                  <a:cubicBezTo>
                    <a:pt x="68" y="212"/>
                    <a:pt x="67" y="214"/>
                    <a:pt x="67" y="215"/>
                  </a:cubicBezTo>
                  <a:cubicBezTo>
                    <a:pt x="67" y="216"/>
                    <a:pt x="64" y="217"/>
                    <a:pt x="62" y="217"/>
                  </a:cubicBezTo>
                  <a:cubicBezTo>
                    <a:pt x="39" y="244"/>
                    <a:pt x="39" y="244"/>
                    <a:pt x="39" y="244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0" y="244"/>
                    <a:pt x="0" y="244"/>
                    <a:pt x="0" y="244"/>
                  </a:cubicBezTo>
                  <a:cubicBezTo>
                    <a:pt x="33" y="197"/>
                    <a:pt x="33" y="197"/>
                    <a:pt x="33" y="197"/>
                  </a:cubicBezTo>
                  <a:cubicBezTo>
                    <a:pt x="34" y="195"/>
                    <a:pt x="36" y="192"/>
                    <a:pt x="37" y="190"/>
                  </a:cubicBezTo>
                  <a:cubicBezTo>
                    <a:pt x="37" y="189"/>
                    <a:pt x="37" y="186"/>
                    <a:pt x="37" y="184"/>
                  </a:cubicBezTo>
                  <a:cubicBezTo>
                    <a:pt x="38" y="180"/>
                    <a:pt x="35" y="177"/>
                    <a:pt x="35" y="173"/>
                  </a:cubicBezTo>
                  <a:cubicBezTo>
                    <a:pt x="35" y="170"/>
                    <a:pt x="32" y="167"/>
                    <a:pt x="31" y="164"/>
                  </a:cubicBezTo>
                  <a:cubicBezTo>
                    <a:pt x="30" y="162"/>
                    <a:pt x="29" y="160"/>
                    <a:pt x="27" y="158"/>
                  </a:cubicBezTo>
                  <a:cubicBezTo>
                    <a:pt x="25" y="157"/>
                    <a:pt x="24" y="155"/>
                    <a:pt x="24" y="153"/>
                  </a:cubicBezTo>
                  <a:cubicBezTo>
                    <a:pt x="25" y="149"/>
                    <a:pt x="24" y="145"/>
                    <a:pt x="24" y="141"/>
                  </a:cubicBezTo>
                  <a:cubicBezTo>
                    <a:pt x="23" y="137"/>
                    <a:pt x="23" y="139"/>
                    <a:pt x="26" y="136"/>
                  </a:cubicBezTo>
                  <a:cubicBezTo>
                    <a:pt x="29" y="133"/>
                    <a:pt x="28" y="130"/>
                    <a:pt x="29" y="126"/>
                  </a:cubicBezTo>
                  <a:cubicBezTo>
                    <a:pt x="33" y="101"/>
                    <a:pt x="33" y="101"/>
                    <a:pt x="33" y="101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5" y="4"/>
                    <a:pt x="132" y="2"/>
                    <a:pt x="130" y="5"/>
                  </a:cubicBezTo>
                  <a:cubicBezTo>
                    <a:pt x="129" y="7"/>
                    <a:pt x="130" y="14"/>
                    <a:pt x="129" y="17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3" y="43"/>
                    <a:pt x="115" y="44"/>
                    <a:pt x="113" y="50"/>
                  </a:cubicBezTo>
                  <a:cubicBezTo>
                    <a:pt x="113" y="53"/>
                    <a:pt x="113" y="59"/>
                    <a:pt x="112" y="62"/>
                  </a:cubicBezTo>
                  <a:cubicBezTo>
                    <a:pt x="110" y="64"/>
                    <a:pt x="109" y="66"/>
                    <a:pt x="110" y="69"/>
                  </a:cubicBezTo>
                  <a:cubicBezTo>
                    <a:pt x="111" y="71"/>
                    <a:pt x="112" y="72"/>
                    <a:pt x="112" y="74"/>
                  </a:cubicBezTo>
                  <a:cubicBezTo>
                    <a:pt x="112" y="77"/>
                    <a:pt x="110" y="79"/>
                    <a:pt x="110" y="82"/>
                  </a:cubicBezTo>
                  <a:cubicBezTo>
                    <a:pt x="110" y="86"/>
                    <a:pt x="111" y="87"/>
                    <a:pt x="112" y="9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2" name="Freeform 12">
              <a:extLst>
                <a:ext uri="{FF2B5EF4-FFF2-40B4-BE49-F238E27FC236}">
                  <a16:creationId xmlns:a16="http://schemas.microsoft.com/office/drawing/2014/main" id="{49B1D088-78FD-AC63-C4F2-DF86C78E0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8" y="2130430"/>
              <a:ext cx="515938" cy="857251"/>
            </a:xfrm>
            <a:custGeom>
              <a:avLst/>
              <a:gdLst>
                <a:gd name="T0" fmla="*/ 78 w 137"/>
                <a:gd name="T1" fmla="*/ 170 h 228"/>
                <a:gd name="T2" fmla="*/ 133 w 137"/>
                <a:gd name="T3" fmla="*/ 162 h 228"/>
                <a:gd name="T4" fmla="*/ 133 w 137"/>
                <a:gd name="T5" fmla="*/ 160 h 228"/>
                <a:gd name="T6" fmla="*/ 134 w 137"/>
                <a:gd name="T7" fmla="*/ 146 h 228"/>
                <a:gd name="T8" fmla="*/ 136 w 137"/>
                <a:gd name="T9" fmla="*/ 133 h 228"/>
                <a:gd name="T10" fmla="*/ 135 w 137"/>
                <a:gd name="T11" fmla="*/ 116 h 228"/>
                <a:gd name="T12" fmla="*/ 126 w 137"/>
                <a:gd name="T13" fmla="*/ 94 h 228"/>
                <a:gd name="T14" fmla="*/ 129 w 137"/>
                <a:gd name="T15" fmla="*/ 88 h 228"/>
                <a:gd name="T16" fmla="*/ 125 w 137"/>
                <a:gd name="T17" fmla="*/ 76 h 228"/>
                <a:gd name="T18" fmla="*/ 119 w 137"/>
                <a:gd name="T19" fmla="*/ 64 h 228"/>
                <a:gd name="T20" fmla="*/ 113 w 137"/>
                <a:gd name="T21" fmla="*/ 32 h 228"/>
                <a:gd name="T22" fmla="*/ 111 w 137"/>
                <a:gd name="T23" fmla="*/ 25 h 228"/>
                <a:gd name="T24" fmla="*/ 106 w 137"/>
                <a:gd name="T25" fmla="*/ 12 h 228"/>
                <a:gd name="T26" fmla="*/ 103 w 137"/>
                <a:gd name="T27" fmla="*/ 9 h 228"/>
                <a:gd name="T28" fmla="*/ 88 w 137"/>
                <a:gd name="T29" fmla="*/ 4 h 228"/>
                <a:gd name="T30" fmla="*/ 77 w 137"/>
                <a:gd name="T31" fmla="*/ 5 h 228"/>
                <a:gd name="T32" fmla="*/ 64 w 137"/>
                <a:gd name="T33" fmla="*/ 13 h 228"/>
                <a:gd name="T34" fmla="*/ 53 w 137"/>
                <a:gd name="T35" fmla="*/ 8 h 228"/>
                <a:gd name="T36" fmla="*/ 46 w 137"/>
                <a:gd name="T37" fmla="*/ 1 h 228"/>
                <a:gd name="T38" fmla="*/ 32 w 137"/>
                <a:gd name="T39" fmla="*/ 7 h 228"/>
                <a:gd name="T40" fmla="*/ 18 w 137"/>
                <a:gd name="T41" fmla="*/ 24 h 228"/>
                <a:gd name="T42" fmla="*/ 14 w 137"/>
                <a:gd name="T43" fmla="*/ 26 h 228"/>
                <a:gd name="T44" fmla="*/ 18 w 137"/>
                <a:gd name="T45" fmla="*/ 49 h 228"/>
                <a:gd name="T46" fmla="*/ 26 w 137"/>
                <a:gd name="T47" fmla="*/ 60 h 228"/>
                <a:gd name="T48" fmla="*/ 23 w 137"/>
                <a:gd name="T49" fmla="*/ 75 h 228"/>
                <a:gd name="T50" fmla="*/ 21 w 137"/>
                <a:gd name="T51" fmla="*/ 95 h 228"/>
                <a:gd name="T52" fmla="*/ 11 w 137"/>
                <a:gd name="T53" fmla="*/ 111 h 228"/>
                <a:gd name="T54" fmla="*/ 7 w 137"/>
                <a:gd name="T55" fmla="*/ 120 h 228"/>
                <a:gd name="T56" fmla="*/ 0 w 137"/>
                <a:gd name="T57" fmla="*/ 131 h 228"/>
                <a:gd name="T58" fmla="*/ 5 w 137"/>
                <a:gd name="T59" fmla="*/ 140 h 228"/>
                <a:gd name="T60" fmla="*/ 6 w 137"/>
                <a:gd name="T61" fmla="*/ 153 h 228"/>
                <a:gd name="T62" fmla="*/ 4 w 137"/>
                <a:gd name="T63" fmla="*/ 167 h 228"/>
                <a:gd name="T64" fmla="*/ 6 w 137"/>
                <a:gd name="T65" fmla="*/ 170 h 228"/>
                <a:gd name="T66" fmla="*/ 11 w 137"/>
                <a:gd name="T67" fmla="*/ 174 h 228"/>
                <a:gd name="T68" fmla="*/ 12 w 137"/>
                <a:gd name="T69" fmla="*/ 178 h 228"/>
                <a:gd name="T70" fmla="*/ 19 w 137"/>
                <a:gd name="T71" fmla="*/ 190 h 228"/>
                <a:gd name="T72" fmla="*/ 27 w 137"/>
                <a:gd name="T73" fmla="*/ 204 h 228"/>
                <a:gd name="T74" fmla="*/ 51 w 137"/>
                <a:gd name="T75" fmla="*/ 213 h 228"/>
                <a:gd name="T76" fmla="*/ 58 w 137"/>
                <a:gd name="T77" fmla="*/ 219 h 228"/>
                <a:gd name="T78" fmla="*/ 69 w 137"/>
                <a:gd name="T79" fmla="*/ 222 h 228"/>
                <a:gd name="T80" fmla="*/ 76 w 137"/>
                <a:gd name="T81" fmla="*/ 22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228">
                  <a:moveTo>
                    <a:pt x="78" y="228"/>
                  </a:moveTo>
                  <a:cubicBezTo>
                    <a:pt x="78" y="170"/>
                    <a:pt x="78" y="170"/>
                    <a:pt x="78" y="170"/>
                  </a:cubicBezTo>
                  <a:cubicBezTo>
                    <a:pt x="76" y="161"/>
                    <a:pt x="76" y="161"/>
                    <a:pt x="76" y="161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33" y="157"/>
                    <a:pt x="134" y="155"/>
                    <a:pt x="134" y="153"/>
                  </a:cubicBezTo>
                  <a:cubicBezTo>
                    <a:pt x="134" y="151"/>
                    <a:pt x="134" y="148"/>
                    <a:pt x="134" y="146"/>
                  </a:cubicBezTo>
                  <a:cubicBezTo>
                    <a:pt x="135" y="144"/>
                    <a:pt x="136" y="143"/>
                    <a:pt x="136" y="142"/>
                  </a:cubicBezTo>
                  <a:cubicBezTo>
                    <a:pt x="137" y="139"/>
                    <a:pt x="136" y="136"/>
                    <a:pt x="136" y="133"/>
                  </a:cubicBezTo>
                  <a:cubicBezTo>
                    <a:pt x="136" y="130"/>
                    <a:pt x="136" y="126"/>
                    <a:pt x="135" y="123"/>
                  </a:cubicBezTo>
                  <a:cubicBezTo>
                    <a:pt x="135" y="121"/>
                    <a:pt x="136" y="118"/>
                    <a:pt x="135" y="116"/>
                  </a:cubicBezTo>
                  <a:cubicBezTo>
                    <a:pt x="135" y="111"/>
                    <a:pt x="130" y="108"/>
                    <a:pt x="129" y="103"/>
                  </a:cubicBezTo>
                  <a:cubicBezTo>
                    <a:pt x="128" y="100"/>
                    <a:pt x="128" y="97"/>
                    <a:pt x="126" y="94"/>
                  </a:cubicBezTo>
                  <a:cubicBezTo>
                    <a:pt x="126" y="93"/>
                    <a:pt x="127" y="92"/>
                    <a:pt x="127" y="91"/>
                  </a:cubicBezTo>
                  <a:cubicBezTo>
                    <a:pt x="126" y="88"/>
                    <a:pt x="128" y="90"/>
                    <a:pt x="129" y="88"/>
                  </a:cubicBezTo>
                  <a:cubicBezTo>
                    <a:pt x="130" y="86"/>
                    <a:pt x="128" y="83"/>
                    <a:pt x="128" y="81"/>
                  </a:cubicBezTo>
                  <a:cubicBezTo>
                    <a:pt x="125" y="76"/>
                    <a:pt x="125" y="76"/>
                    <a:pt x="125" y="76"/>
                  </a:cubicBezTo>
                  <a:cubicBezTo>
                    <a:pt x="125" y="75"/>
                    <a:pt x="122" y="75"/>
                    <a:pt x="122" y="73"/>
                  </a:cubicBezTo>
                  <a:cubicBezTo>
                    <a:pt x="119" y="72"/>
                    <a:pt x="121" y="66"/>
                    <a:pt x="119" y="64"/>
                  </a:cubicBezTo>
                  <a:cubicBezTo>
                    <a:pt x="116" y="61"/>
                    <a:pt x="114" y="58"/>
                    <a:pt x="114" y="54"/>
                  </a:cubicBezTo>
                  <a:cubicBezTo>
                    <a:pt x="114" y="50"/>
                    <a:pt x="110" y="34"/>
                    <a:pt x="113" y="32"/>
                  </a:cubicBezTo>
                  <a:cubicBezTo>
                    <a:pt x="114" y="30"/>
                    <a:pt x="114" y="30"/>
                    <a:pt x="113" y="28"/>
                  </a:cubicBezTo>
                  <a:cubicBezTo>
                    <a:pt x="112" y="27"/>
                    <a:pt x="111" y="26"/>
                    <a:pt x="111" y="25"/>
                  </a:cubicBezTo>
                  <a:cubicBezTo>
                    <a:pt x="110" y="24"/>
                    <a:pt x="110" y="22"/>
                    <a:pt x="109" y="21"/>
                  </a:cubicBezTo>
                  <a:cubicBezTo>
                    <a:pt x="109" y="18"/>
                    <a:pt x="107" y="15"/>
                    <a:pt x="106" y="12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5" y="11"/>
                    <a:pt x="103" y="11"/>
                    <a:pt x="103" y="9"/>
                  </a:cubicBezTo>
                  <a:cubicBezTo>
                    <a:pt x="100" y="7"/>
                    <a:pt x="98" y="8"/>
                    <a:pt x="94" y="8"/>
                  </a:cubicBezTo>
                  <a:cubicBezTo>
                    <a:pt x="91" y="7"/>
                    <a:pt x="88" y="8"/>
                    <a:pt x="88" y="4"/>
                  </a:cubicBezTo>
                  <a:cubicBezTo>
                    <a:pt x="87" y="3"/>
                    <a:pt x="83" y="4"/>
                    <a:pt x="82" y="5"/>
                  </a:cubicBezTo>
                  <a:cubicBezTo>
                    <a:pt x="81" y="5"/>
                    <a:pt x="78" y="5"/>
                    <a:pt x="77" y="5"/>
                  </a:cubicBezTo>
                  <a:cubicBezTo>
                    <a:pt x="75" y="5"/>
                    <a:pt x="73" y="6"/>
                    <a:pt x="72" y="7"/>
                  </a:cubicBezTo>
                  <a:cubicBezTo>
                    <a:pt x="69" y="9"/>
                    <a:pt x="66" y="13"/>
                    <a:pt x="64" y="13"/>
                  </a:cubicBezTo>
                  <a:cubicBezTo>
                    <a:pt x="61" y="14"/>
                    <a:pt x="57" y="14"/>
                    <a:pt x="54" y="14"/>
                  </a:cubicBezTo>
                  <a:cubicBezTo>
                    <a:pt x="54" y="12"/>
                    <a:pt x="54" y="10"/>
                    <a:pt x="53" y="8"/>
                  </a:cubicBezTo>
                  <a:cubicBezTo>
                    <a:pt x="53" y="4"/>
                    <a:pt x="53" y="5"/>
                    <a:pt x="50" y="4"/>
                  </a:cubicBezTo>
                  <a:cubicBezTo>
                    <a:pt x="48" y="3"/>
                    <a:pt x="47" y="2"/>
                    <a:pt x="46" y="1"/>
                  </a:cubicBezTo>
                  <a:cubicBezTo>
                    <a:pt x="45" y="0"/>
                    <a:pt x="43" y="4"/>
                    <a:pt x="41" y="5"/>
                  </a:cubicBezTo>
                  <a:cubicBezTo>
                    <a:pt x="39" y="6"/>
                    <a:pt x="35" y="5"/>
                    <a:pt x="32" y="7"/>
                  </a:cubicBezTo>
                  <a:cubicBezTo>
                    <a:pt x="28" y="9"/>
                    <a:pt x="28" y="13"/>
                    <a:pt x="28" y="17"/>
                  </a:cubicBezTo>
                  <a:cubicBezTo>
                    <a:pt x="28" y="24"/>
                    <a:pt x="22" y="22"/>
                    <a:pt x="18" y="24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32"/>
                    <a:pt x="24" y="35"/>
                    <a:pt x="18" y="40"/>
                  </a:cubicBezTo>
                  <a:cubicBezTo>
                    <a:pt x="18" y="43"/>
                    <a:pt x="18" y="46"/>
                    <a:pt x="18" y="49"/>
                  </a:cubicBezTo>
                  <a:cubicBezTo>
                    <a:pt x="19" y="49"/>
                    <a:pt x="19" y="50"/>
                    <a:pt x="21" y="49"/>
                  </a:cubicBezTo>
                  <a:cubicBezTo>
                    <a:pt x="27" y="49"/>
                    <a:pt x="29" y="56"/>
                    <a:pt x="26" y="60"/>
                  </a:cubicBezTo>
                  <a:cubicBezTo>
                    <a:pt x="22" y="63"/>
                    <a:pt x="23" y="64"/>
                    <a:pt x="23" y="68"/>
                  </a:cubicBezTo>
                  <a:cubicBezTo>
                    <a:pt x="24" y="70"/>
                    <a:pt x="22" y="73"/>
                    <a:pt x="23" y="75"/>
                  </a:cubicBezTo>
                  <a:cubicBezTo>
                    <a:pt x="25" y="79"/>
                    <a:pt x="22" y="83"/>
                    <a:pt x="24" y="85"/>
                  </a:cubicBezTo>
                  <a:cubicBezTo>
                    <a:pt x="27" y="91"/>
                    <a:pt x="23" y="90"/>
                    <a:pt x="21" y="95"/>
                  </a:cubicBezTo>
                  <a:cubicBezTo>
                    <a:pt x="20" y="98"/>
                    <a:pt x="18" y="95"/>
                    <a:pt x="16" y="99"/>
                  </a:cubicBezTo>
                  <a:cubicBezTo>
                    <a:pt x="15" y="102"/>
                    <a:pt x="10" y="110"/>
                    <a:pt x="11" y="111"/>
                  </a:cubicBezTo>
                  <a:cubicBezTo>
                    <a:pt x="13" y="113"/>
                    <a:pt x="10" y="115"/>
                    <a:pt x="10" y="117"/>
                  </a:cubicBezTo>
                  <a:cubicBezTo>
                    <a:pt x="9" y="117"/>
                    <a:pt x="9" y="120"/>
                    <a:pt x="7" y="120"/>
                  </a:cubicBezTo>
                  <a:cubicBezTo>
                    <a:pt x="6" y="120"/>
                    <a:pt x="7" y="126"/>
                    <a:pt x="5" y="127"/>
                  </a:cubicBezTo>
                  <a:cubicBezTo>
                    <a:pt x="3" y="128"/>
                    <a:pt x="1" y="129"/>
                    <a:pt x="0" y="131"/>
                  </a:cubicBezTo>
                  <a:cubicBezTo>
                    <a:pt x="0" y="133"/>
                    <a:pt x="5" y="131"/>
                    <a:pt x="5" y="136"/>
                  </a:cubicBezTo>
                  <a:cubicBezTo>
                    <a:pt x="4" y="137"/>
                    <a:pt x="3" y="139"/>
                    <a:pt x="5" y="140"/>
                  </a:cubicBezTo>
                  <a:cubicBezTo>
                    <a:pt x="7" y="141"/>
                    <a:pt x="4" y="145"/>
                    <a:pt x="4" y="147"/>
                  </a:cubicBezTo>
                  <a:cubicBezTo>
                    <a:pt x="4" y="148"/>
                    <a:pt x="6" y="151"/>
                    <a:pt x="6" y="153"/>
                  </a:cubicBezTo>
                  <a:cubicBezTo>
                    <a:pt x="6" y="156"/>
                    <a:pt x="3" y="155"/>
                    <a:pt x="5" y="159"/>
                  </a:cubicBezTo>
                  <a:cubicBezTo>
                    <a:pt x="6" y="162"/>
                    <a:pt x="5" y="164"/>
                    <a:pt x="4" y="167"/>
                  </a:cubicBezTo>
                  <a:cubicBezTo>
                    <a:pt x="4" y="167"/>
                    <a:pt x="4" y="167"/>
                    <a:pt x="4" y="167"/>
                  </a:cubicBezTo>
                  <a:cubicBezTo>
                    <a:pt x="6" y="170"/>
                    <a:pt x="6" y="170"/>
                    <a:pt x="6" y="170"/>
                  </a:cubicBezTo>
                  <a:cubicBezTo>
                    <a:pt x="6" y="171"/>
                    <a:pt x="6" y="174"/>
                    <a:pt x="7" y="175"/>
                  </a:cubicBezTo>
                  <a:cubicBezTo>
                    <a:pt x="8" y="176"/>
                    <a:pt x="10" y="174"/>
                    <a:pt x="11" y="174"/>
                  </a:cubicBezTo>
                  <a:cubicBezTo>
                    <a:pt x="11" y="175"/>
                    <a:pt x="11" y="175"/>
                    <a:pt x="11" y="175"/>
                  </a:cubicBezTo>
                  <a:cubicBezTo>
                    <a:pt x="12" y="178"/>
                    <a:pt x="12" y="178"/>
                    <a:pt x="12" y="178"/>
                  </a:cubicBezTo>
                  <a:cubicBezTo>
                    <a:pt x="12" y="181"/>
                    <a:pt x="13" y="183"/>
                    <a:pt x="15" y="185"/>
                  </a:cubicBezTo>
                  <a:cubicBezTo>
                    <a:pt x="17" y="187"/>
                    <a:pt x="18" y="189"/>
                    <a:pt x="19" y="190"/>
                  </a:cubicBezTo>
                  <a:cubicBezTo>
                    <a:pt x="22" y="192"/>
                    <a:pt x="20" y="196"/>
                    <a:pt x="25" y="196"/>
                  </a:cubicBezTo>
                  <a:cubicBezTo>
                    <a:pt x="28" y="196"/>
                    <a:pt x="27" y="201"/>
                    <a:pt x="27" y="204"/>
                  </a:cubicBezTo>
                  <a:cubicBezTo>
                    <a:pt x="29" y="210"/>
                    <a:pt x="33" y="210"/>
                    <a:pt x="39" y="209"/>
                  </a:cubicBezTo>
                  <a:cubicBezTo>
                    <a:pt x="42" y="209"/>
                    <a:pt x="47" y="212"/>
                    <a:pt x="51" y="213"/>
                  </a:cubicBezTo>
                  <a:cubicBezTo>
                    <a:pt x="51" y="217"/>
                    <a:pt x="52" y="217"/>
                    <a:pt x="55" y="218"/>
                  </a:cubicBezTo>
                  <a:cubicBezTo>
                    <a:pt x="56" y="218"/>
                    <a:pt x="57" y="219"/>
                    <a:pt x="58" y="219"/>
                  </a:cubicBezTo>
                  <a:cubicBezTo>
                    <a:pt x="59" y="219"/>
                    <a:pt x="61" y="217"/>
                    <a:pt x="62" y="220"/>
                  </a:cubicBezTo>
                  <a:cubicBezTo>
                    <a:pt x="64" y="225"/>
                    <a:pt x="66" y="220"/>
                    <a:pt x="69" y="222"/>
                  </a:cubicBezTo>
                  <a:cubicBezTo>
                    <a:pt x="70" y="223"/>
                    <a:pt x="70" y="224"/>
                    <a:pt x="71" y="225"/>
                  </a:cubicBezTo>
                  <a:cubicBezTo>
                    <a:pt x="72" y="226"/>
                    <a:pt x="75" y="226"/>
                    <a:pt x="76" y="226"/>
                  </a:cubicBezTo>
                  <a:cubicBezTo>
                    <a:pt x="78" y="228"/>
                    <a:pt x="78" y="228"/>
                    <a:pt x="78" y="22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3" name="Freeform 13">
              <a:extLst>
                <a:ext uri="{FF2B5EF4-FFF2-40B4-BE49-F238E27FC236}">
                  <a16:creationId xmlns:a16="http://schemas.microsoft.com/office/drawing/2014/main" id="{D746794B-F961-FF34-5AE4-59CC965CF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878" y="1608140"/>
              <a:ext cx="488950" cy="623889"/>
            </a:xfrm>
            <a:custGeom>
              <a:avLst/>
              <a:gdLst>
                <a:gd name="T0" fmla="*/ 108 w 130"/>
                <a:gd name="T1" fmla="*/ 137 h 166"/>
                <a:gd name="T2" fmla="*/ 130 w 130"/>
                <a:gd name="T3" fmla="*/ 138 h 166"/>
                <a:gd name="T4" fmla="*/ 123 w 130"/>
                <a:gd name="T5" fmla="*/ 128 h 166"/>
                <a:gd name="T6" fmla="*/ 119 w 130"/>
                <a:gd name="T7" fmla="*/ 124 h 166"/>
                <a:gd name="T8" fmla="*/ 117 w 130"/>
                <a:gd name="T9" fmla="*/ 102 h 166"/>
                <a:gd name="T10" fmla="*/ 112 w 130"/>
                <a:gd name="T11" fmla="*/ 90 h 166"/>
                <a:gd name="T12" fmla="*/ 100 w 130"/>
                <a:gd name="T13" fmla="*/ 77 h 166"/>
                <a:gd name="T14" fmla="*/ 92 w 130"/>
                <a:gd name="T15" fmla="*/ 66 h 166"/>
                <a:gd name="T16" fmla="*/ 71 w 130"/>
                <a:gd name="T17" fmla="*/ 50 h 166"/>
                <a:gd name="T18" fmla="*/ 56 w 130"/>
                <a:gd name="T19" fmla="*/ 35 h 166"/>
                <a:gd name="T20" fmla="*/ 58 w 130"/>
                <a:gd name="T21" fmla="*/ 29 h 166"/>
                <a:gd name="T22" fmla="*/ 55 w 130"/>
                <a:gd name="T23" fmla="*/ 19 h 166"/>
                <a:gd name="T24" fmla="*/ 44 w 130"/>
                <a:gd name="T25" fmla="*/ 7 h 166"/>
                <a:gd name="T26" fmla="*/ 36 w 130"/>
                <a:gd name="T27" fmla="*/ 0 h 166"/>
                <a:gd name="T28" fmla="*/ 32 w 130"/>
                <a:gd name="T29" fmla="*/ 1 h 166"/>
                <a:gd name="T30" fmla="*/ 29 w 130"/>
                <a:gd name="T31" fmla="*/ 15 h 166"/>
                <a:gd name="T32" fmla="*/ 27 w 130"/>
                <a:gd name="T33" fmla="*/ 30 h 166"/>
                <a:gd name="T34" fmla="*/ 21 w 130"/>
                <a:gd name="T35" fmla="*/ 34 h 166"/>
                <a:gd name="T36" fmla="*/ 21 w 130"/>
                <a:gd name="T37" fmla="*/ 47 h 166"/>
                <a:gd name="T38" fmla="*/ 22 w 130"/>
                <a:gd name="T39" fmla="*/ 67 h 166"/>
                <a:gd name="T40" fmla="*/ 23 w 130"/>
                <a:gd name="T41" fmla="*/ 74 h 166"/>
                <a:gd name="T42" fmla="*/ 17 w 130"/>
                <a:gd name="T43" fmla="*/ 76 h 166"/>
                <a:gd name="T44" fmla="*/ 11 w 130"/>
                <a:gd name="T45" fmla="*/ 92 h 166"/>
                <a:gd name="T46" fmla="*/ 8 w 130"/>
                <a:gd name="T47" fmla="*/ 105 h 166"/>
                <a:gd name="T48" fmla="*/ 3 w 130"/>
                <a:gd name="T49" fmla="*/ 107 h 166"/>
                <a:gd name="T50" fmla="*/ 1 w 130"/>
                <a:gd name="T51" fmla="*/ 119 h 166"/>
                <a:gd name="T52" fmla="*/ 5 w 130"/>
                <a:gd name="T53" fmla="*/ 135 h 166"/>
                <a:gd name="T54" fmla="*/ 11 w 130"/>
                <a:gd name="T55" fmla="*/ 142 h 166"/>
                <a:gd name="T56" fmla="*/ 10 w 130"/>
                <a:gd name="T57" fmla="*/ 148 h 166"/>
                <a:gd name="T58" fmla="*/ 12 w 130"/>
                <a:gd name="T59" fmla="*/ 157 h 166"/>
                <a:gd name="T60" fmla="*/ 14 w 130"/>
                <a:gd name="T61" fmla="*/ 166 h 166"/>
                <a:gd name="T62" fmla="*/ 18 w 130"/>
                <a:gd name="T63" fmla="*/ 164 h 166"/>
                <a:gd name="T64" fmla="*/ 33 w 130"/>
                <a:gd name="T65" fmla="*/ 147 h 166"/>
                <a:gd name="T66" fmla="*/ 46 w 130"/>
                <a:gd name="T67" fmla="*/ 141 h 166"/>
                <a:gd name="T68" fmla="*/ 54 w 130"/>
                <a:gd name="T69" fmla="*/ 148 h 166"/>
                <a:gd name="T70" fmla="*/ 64 w 130"/>
                <a:gd name="T71" fmla="*/ 153 h 166"/>
                <a:gd name="T72" fmla="*/ 77 w 130"/>
                <a:gd name="T73" fmla="*/ 145 h 166"/>
                <a:gd name="T74" fmla="*/ 88 w 130"/>
                <a:gd name="T75" fmla="*/ 144 h 166"/>
                <a:gd name="T76" fmla="*/ 103 w 130"/>
                <a:gd name="T77" fmla="*/ 14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30" h="166">
                  <a:moveTo>
                    <a:pt x="106" y="152"/>
                  </a:moveTo>
                  <a:cubicBezTo>
                    <a:pt x="108" y="137"/>
                    <a:pt x="108" y="137"/>
                    <a:pt x="108" y="137"/>
                  </a:cubicBezTo>
                  <a:cubicBezTo>
                    <a:pt x="130" y="138"/>
                    <a:pt x="130" y="138"/>
                    <a:pt x="130" y="138"/>
                  </a:cubicBezTo>
                  <a:cubicBezTo>
                    <a:pt x="130" y="138"/>
                    <a:pt x="130" y="138"/>
                    <a:pt x="130" y="138"/>
                  </a:cubicBezTo>
                  <a:cubicBezTo>
                    <a:pt x="129" y="136"/>
                    <a:pt x="129" y="134"/>
                    <a:pt x="127" y="133"/>
                  </a:cubicBezTo>
                  <a:cubicBezTo>
                    <a:pt x="124" y="132"/>
                    <a:pt x="124" y="131"/>
                    <a:pt x="123" y="128"/>
                  </a:cubicBezTo>
                  <a:cubicBezTo>
                    <a:pt x="123" y="127"/>
                    <a:pt x="122" y="127"/>
                    <a:pt x="121" y="126"/>
                  </a:cubicBezTo>
                  <a:cubicBezTo>
                    <a:pt x="120" y="125"/>
                    <a:pt x="120" y="125"/>
                    <a:pt x="119" y="124"/>
                  </a:cubicBezTo>
                  <a:cubicBezTo>
                    <a:pt x="116" y="119"/>
                    <a:pt x="115" y="117"/>
                    <a:pt x="117" y="112"/>
                  </a:cubicBezTo>
                  <a:cubicBezTo>
                    <a:pt x="119" y="109"/>
                    <a:pt x="116" y="106"/>
                    <a:pt x="117" y="102"/>
                  </a:cubicBezTo>
                  <a:cubicBezTo>
                    <a:pt x="117" y="100"/>
                    <a:pt x="118" y="99"/>
                    <a:pt x="117" y="97"/>
                  </a:cubicBezTo>
                  <a:cubicBezTo>
                    <a:pt x="116" y="94"/>
                    <a:pt x="114" y="92"/>
                    <a:pt x="112" y="90"/>
                  </a:cubicBezTo>
                  <a:cubicBezTo>
                    <a:pt x="107" y="88"/>
                    <a:pt x="108" y="83"/>
                    <a:pt x="105" y="81"/>
                  </a:cubicBezTo>
                  <a:cubicBezTo>
                    <a:pt x="104" y="79"/>
                    <a:pt x="102" y="79"/>
                    <a:pt x="100" y="77"/>
                  </a:cubicBezTo>
                  <a:cubicBezTo>
                    <a:pt x="99" y="75"/>
                    <a:pt x="97" y="72"/>
                    <a:pt x="95" y="71"/>
                  </a:cubicBezTo>
                  <a:cubicBezTo>
                    <a:pt x="92" y="69"/>
                    <a:pt x="93" y="67"/>
                    <a:pt x="92" y="66"/>
                  </a:cubicBezTo>
                  <a:cubicBezTo>
                    <a:pt x="89" y="63"/>
                    <a:pt x="83" y="60"/>
                    <a:pt x="80" y="56"/>
                  </a:cubicBezTo>
                  <a:cubicBezTo>
                    <a:pt x="78" y="53"/>
                    <a:pt x="74" y="52"/>
                    <a:pt x="71" y="50"/>
                  </a:cubicBezTo>
                  <a:cubicBezTo>
                    <a:pt x="66" y="46"/>
                    <a:pt x="61" y="46"/>
                    <a:pt x="56" y="47"/>
                  </a:cubicBezTo>
                  <a:cubicBezTo>
                    <a:pt x="50" y="49"/>
                    <a:pt x="55" y="37"/>
                    <a:pt x="56" y="35"/>
                  </a:cubicBezTo>
                  <a:cubicBezTo>
                    <a:pt x="56" y="34"/>
                    <a:pt x="54" y="33"/>
                    <a:pt x="55" y="32"/>
                  </a:cubicBezTo>
                  <a:cubicBezTo>
                    <a:pt x="56" y="31"/>
                    <a:pt x="57" y="31"/>
                    <a:pt x="58" y="29"/>
                  </a:cubicBezTo>
                  <a:cubicBezTo>
                    <a:pt x="59" y="27"/>
                    <a:pt x="57" y="24"/>
                    <a:pt x="56" y="22"/>
                  </a:cubicBezTo>
                  <a:cubicBezTo>
                    <a:pt x="55" y="20"/>
                    <a:pt x="57" y="21"/>
                    <a:pt x="55" y="19"/>
                  </a:cubicBezTo>
                  <a:cubicBezTo>
                    <a:pt x="54" y="17"/>
                    <a:pt x="51" y="16"/>
                    <a:pt x="50" y="15"/>
                  </a:cubicBezTo>
                  <a:cubicBezTo>
                    <a:pt x="47" y="13"/>
                    <a:pt x="44" y="11"/>
                    <a:pt x="44" y="7"/>
                  </a:cubicBezTo>
                  <a:cubicBezTo>
                    <a:pt x="43" y="4"/>
                    <a:pt x="42" y="4"/>
                    <a:pt x="40" y="4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1"/>
                    <a:pt x="33" y="1"/>
                    <a:pt x="32" y="1"/>
                  </a:cubicBezTo>
                  <a:cubicBezTo>
                    <a:pt x="30" y="2"/>
                    <a:pt x="33" y="7"/>
                    <a:pt x="32" y="9"/>
                  </a:cubicBezTo>
                  <a:cubicBezTo>
                    <a:pt x="31" y="11"/>
                    <a:pt x="29" y="11"/>
                    <a:pt x="29" y="15"/>
                  </a:cubicBezTo>
                  <a:cubicBezTo>
                    <a:pt x="31" y="15"/>
                    <a:pt x="30" y="19"/>
                    <a:pt x="29" y="20"/>
                  </a:cubicBezTo>
                  <a:cubicBezTo>
                    <a:pt x="29" y="22"/>
                    <a:pt x="28" y="29"/>
                    <a:pt x="27" y="30"/>
                  </a:cubicBezTo>
                  <a:cubicBezTo>
                    <a:pt x="26" y="31"/>
                    <a:pt x="25" y="31"/>
                    <a:pt x="24" y="31"/>
                  </a:cubicBezTo>
                  <a:cubicBezTo>
                    <a:pt x="24" y="31"/>
                    <a:pt x="21" y="33"/>
                    <a:pt x="21" y="34"/>
                  </a:cubicBezTo>
                  <a:cubicBezTo>
                    <a:pt x="21" y="36"/>
                    <a:pt x="22" y="36"/>
                    <a:pt x="21" y="37"/>
                  </a:cubicBezTo>
                  <a:cubicBezTo>
                    <a:pt x="19" y="38"/>
                    <a:pt x="21" y="45"/>
                    <a:pt x="21" y="47"/>
                  </a:cubicBezTo>
                  <a:cubicBezTo>
                    <a:pt x="22" y="50"/>
                    <a:pt x="24" y="52"/>
                    <a:pt x="24" y="55"/>
                  </a:cubicBezTo>
                  <a:cubicBezTo>
                    <a:pt x="24" y="59"/>
                    <a:pt x="22" y="62"/>
                    <a:pt x="22" y="67"/>
                  </a:cubicBezTo>
                  <a:cubicBezTo>
                    <a:pt x="22" y="69"/>
                    <a:pt x="25" y="67"/>
                    <a:pt x="26" y="69"/>
                  </a:cubicBezTo>
                  <a:cubicBezTo>
                    <a:pt x="26" y="70"/>
                    <a:pt x="24" y="73"/>
                    <a:pt x="23" y="74"/>
                  </a:cubicBezTo>
                  <a:cubicBezTo>
                    <a:pt x="23" y="76"/>
                    <a:pt x="20" y="80"/>
                    <a:pt x="18" y="78"/>
                  </a:cubicBezTo>
                  <a:cubicBezTo>
                    <a:pt x="17" y="78"/>
                    <a:pt x="17" y="77"/>
                    <a:pt x="17" y="76"/>
                  </a:cubicBezTo>
                  <a:cubicBezTo>
                    <a:pt x="15" y="76"/>
                    <a:pt x="17" y="80"/>
                    <a:pt x="15" y="81"/>
                  </a:cubicBezTo>
                  <a:cubicBezTo>
                    <a:pt x="12" y="84"/>
                    <a:pt x="13" y="90"/>
                    <a:pt x="11" y="92"/>
                  </a:cubicBezTo>
                  <a:cubicBezTo>
                    <a:pt x="8" y="96"/>
                    <a:pt x="11" y="99"/>
                    <a:pt x="10" y="103"/>
                  </a:cubicBezTo>
                  <a:cubicBezTo>
                    <a:pt x="10" y="104"/>
                    <a:pt x="8" y="104"/>
                    <a:pt x="8" y="105"/>
                  </a:cubicBezTo>
                  <a:cubicBezTo>
                    <a:pt x="7" y="106"/>
                    <a:pt x="8" y="107"/>
                    <a:pt x="7" y="108"/>
                  </a:cubicBezTo>
                  <a:cubicBezTo>
                    <a:pt x="6" y="110"/>
                    <a:pt x="5" y="104"/>
                    <a:pt x="3" y="107"/>
                  </a:cubicBezTo>
                  <a:cubicBezTo>
                    <a:pt x="2" y="111"/>
                    <a:pt x="2" y="112"/>
                    <a:pt x="2" y="116"/>
                  </a:cubicBezTo>
                  <a:cubicBezTo>
                    <a:pt x="2" y="117"/>
                    <a:pt x="1" y="118"/>
                    <a:pt x="1" y="119"/>
                  </a:cubicBezTo>
                  <a:cubicBezTo>
                    <a:pt x="0" y="122"/>
                    <a:pt x="2" y="123"/>
                    <a:pt x="2" y="125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6" y="138"/>
                    <a:pt x="11" y="134"/>
                    <a:pt x="13" y="138"/>
                  </a:cubicBezTo>
                  <a:cubicBezTo>
                    <a:pt x="14" y="139"/>
                    <a:pt x="12" y="143"/>
                    <a:pt x="11" y="142"/>
                  </a:cubicBezTo>
                  <a:cubicBezTo>
                    <a:pt x="7" y="140"/>
                    <a:pt x="6" y="142"/>
                    <a:pt x="9" y="144"/>
                  </a:cubicBezTo>
                  <a:cubicBezTo>
                    <a:pt x="10" y="145"/>
                    <a:pt x="10" y="147"/>
                    <a:pt x="10" y="148"/>
                  </a:cubicBezTo>
                  <a:cubicBezTo>
                    <a:pt x="10" y="151"/>
                    <a:pt x="10" y="151"/>
                    <a:pt x="12" y="153"/>
                  </a:cubicBezTo>
                  <a:cubicBezTo>
                    <a:pt x="12" y="155"/>
                    <a:pt x="12" y="156"/>
                    <a:pt x="12" y="157"/>
                  </a:cubicBezTo>
                  <a:cubicBezTo>
                    <a:pt x="12" y="158"/>
                    <a:pt x="15" y="159"/>
                    <a:pt x="16" y="161"/>
                  </a:cubicBezTo>
                  <a:cubicBezTo>
                    <a:pt x="16" y="163"/>
                    <a:pt x="14" y="164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3" y="162"/>
                    <a:pt x="29" y="164"/>
                    <a:pt x="28" y="157"/>
                  </a:cubicBezTo>
                  <a:cubicBezTo>
                    <a:pt x="28" y="153"/>
                    <a:pt x="29" y="149"/>
                    <a:pt x="33" y="147"/>
                  </a:cubicBezTo>
                  <a:cubicBezTo>
                    <a:pt x="36" y="145"/>
                    <a:pt x="39" y="146"/>
                    <a:pt x="42" y="145"/>
                  </a:cubicBezTo>
                  <a:cubicBezTo>
                    <a:pt x="43" y="144"/>
                    <a:pt x="45" y="140"/>
                    <a:pt x="46" y="141"/>
                  </a:cubicBezTo>
                  <a:cubicBezTo>
                    <a:pt x="48" y="141"/>
                    <a:pt x="49" y="143"/>
                    <a:pt x="50" y="144"/>
                  </a:cubicBezTo>
                  <a:cubicBezTo>
                    <a:pt x="54" y="145"/>
                    <a:pt x="54" y="144"/>
                    <a:pt x="54" y="148"/>
                  </a:cubicBezTo>
                  <a:cubicBezTo>
                    <a:pt x="54" y="150"/>
                    <a:pt x="55" y="152"/>
                    <a:pt x="55" y="154"/>
                  </a:cubicBezTo>
                  <a:cubicBezTo>
                    <a:pt x="57" y="154"/>
                    <a:pt x="62" y="154"/>
                    <a:pt x="64" y="153"/>
                  </a:cubicBezTo>
                  <a:cubicBezTo>
                    <a:pt x="67" y="153"/>
                    <a:pt x="70" y="149"/>
                    <a:pt x="72" y="147"/>
                  </a:cubicBezTo>
                  <a:cubicBezTo>
                    <a:pt x="73" y="146"/>
                    <a:pt x="75" y="145"/>
                    <a:pt x="77" y="145"/>
                  </a:cubicBezTo>
                  <a:cubicBezTo>
                    <a:pt x="78" y="145"/>
                    <a:pt x="81" y="145"/>
                    <a:pt x="82" y="145"/>
                  </a:cubicBezTo>
                  <a:cubicBezTo>
                    <a:pt x="83" y="144"/>
                    <a:pt x="87" y="143"/>
                    <a:pt x="88" y="144"/>
                  </a:cubicBezTo>
                  <a:cubicBezTo>
                    <a:pt x="88" y="148"/>
                    <a:pt x="91" y="147"/>
                    <a:pt x="94" y="148"/>
                  </a:cubicBezTo>
                  <a:cubicBezTo>
                    <a:pt x="98" y="148"/>
                    <a:pt x="100" y="147"/>
                    <a:pt x="103" y="149"/>
                  </a:cubicBezTo>
                  <a:cubicBezTo>
                    <a:pt x="103" y="151"/>
                    <a:pt x="105" y="151"/>
                    <a:pt x="106" y="15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4" name="Freeform 14">
              <a:extLst>
                <a:ext uri="{FF2B5EF4-FFF2-40B4-BE49-F238E27FC236}">
                  <a16:creationId xmlns:a16="http://schemas.microsoft.com/office/drawing/2014/main" id="{F89E2C42-6016-049C-3594-0154555F1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41" y="2119316"/>
              <a:ext cx="309564" cy="612776"/>
            </a:xfrm>
            <a:custGeom>
              <a:avLst/>
              <a:gdLst>
                <a:gd name="T0" fmla="*/ 0 w 82"/>
                <a:gd name="T1" fmla="*/ 14 h 163"/>
                <a:gd name="T2" fmla="*/ 1 w 82"/>
                <a:gd name="T3" fmla="*/ 0 h 163"/>
                <a:gd name="T4" fmla="*/ 23 w 82"/>
                <a:gd name="T5" fmla="*/ 1 h 163"/>
                <a:gd name="T6" fmla="*/ 23 w 82"/>
                <a:gd name="T7" fmla="*/ 1 h 163"/>
                <a:gd name="T8" fmla="*/ 31 w 82"/>
                <a:gd name="T9" fmla="*/ 3 h 163"/>
                <a:gd name="T10" fmla="*/ 37 w 82"/>
                <a:gd name="T11" fmla="*/ 2 h 163"/>
                <a:gd name="T12" fmla="*/ 41 w 82"/>
                <a:gd name="T13" fmla="*/ 2 h 163"/>
                <a:gd name="T14" fmla="*/ 46 w 82"/>
                <a:gd name="T15" fmla="*/ 1 h 163"/>
                <a:gd name="T16" fmla="*/ 48 w 82"/>
                <a:gd name="T17" fmla="*/ 1 h 163"/>
                <a:gd name="T18" fmla="*/ 52 w 82"/>
                <a:gd name="T19" fmla="*/ 1 h 163"/>
                <a:gd name="T20" fmla="*/ 52 w 82"/>
                <a:gd name="T21" fmla="*/ 1 h 163"/>
                <a:gd name="T22" fmla="*/ 59 w 82"/>
                <a:gd name="T23" fmla="*/ 1 h 163"/>
                <a:gd name="T24" fmla="*/ 69 w 82"/>
                <a:gd name="T25" fmla="*/ 7 h 163"/>
                <a:gd name="T26" fmla="*/ 72 w 82"/>
                <a:gd name="T27" fmla="*/ 14 h 163"/>
                <a:gd name="T28" fmla="*/ 80 w 82"/>
                <a:gd name="T29" fmla="*/ 20 h 163"/>
                <a:gd name="T30" fmla="*/ 82 w 82"/>
                <a:gd name="T31" fmla="*/ 25 h 163"/>
                <a:gd name="T32" fmla="*/ 80 w 82"/>
                <a:gd name="T33" fmla="*/ 32 h 163"/>
                <a:gd name="T34" fmla="*/ 79 w 82"/>
                <a:gd name="T35" fmla="*/ 37 h 163"/>
                <a:gd name="T36" fmla="*/ 77 w 82"/>
                <a:gd name="T37" fmla="*/ 42 h 163"/>
                <a:gd name="T38" fmla="*/ 73 w 82"/>
                <a:gd name="T39" fmla="*/ 45 h 163"/>
                <a:gd name="T40" fmla="*/ 74 w 82"/>
                <a:gd name="T41" fmla="*/ 121 h 163"/>
                <a:gd name="T42" fmla="*/ 74 w 82"/>
                <a:gd name="T43" fmla="*/ 121 h 163"/>
                <a:gd name="T44" fmla="*/ 74 w 82"/>
                <a:gd name="T45" fmla="*/ 163 h 163"/>
                <a:gd name="T46" fmla="*/ 26 w 82"/>
                <a:gd name="T47" fmla="*/ 163 h 163"/>
                <a:gd name="T48" fmla="*/ 26 w 82"/>
                <a:gd name="T49" fmla="*/ 163 h 163"/>
                <a:gd name="T50" fmla="*/ 26 w 82"/>
                <a:gd name="T51" fmla="*/ 161 h 163"/>
                <a:gd name="T52" fmla="*/ 27 w 82"/>
                <a:gd name="T53" fmla="*/ 154 h 163"/>
                <a:gd name="T54" fmla="*/ 27 w 82"/>
                <a:gd name="T55" fmla="*/ 147 h 163"/>
                <a:gd name="T56" fmla="*/ 29 w 82"/>
                <a:gd name="T57" fmla="*/ 143 h 163"/>
                <a:gd name="T58" fmla="*/ 29 w 82"/>
                <a:gd name="T59" fmla="*/ 135 h 163"/>
                <a:gd name="T60" fmla="*/ 28 w 82"/>
                <a:gd name="T61" fmla="*/ 124 h 163"/>
                <a:gd name="T62" fmla="*/ 28 w 82"/>
                <a:gd name="T63" fmla="*/ 117 h 163"/>
                <a:gd name="T64" fmla="*/ 22 w 82"/>
                <a:gd name="T65" fmla="*/ 104 h 163"/>
                <a:gd name="T66" fmla="*/ 20 w 82"/>
                <a:gd name="T67" fmla="*/ 96 h 163"/>
                <a:gd name="T68" fmla="*/ 20 w 82"/>
                <a:gd name="T69" fmla="*/ 92 h 163"/>
                <a:gd name="T70" fmla="*/ 22 w 82"/>
                <a:gd name="T71" fmla="*/ 90 h 163"/>
                <a:gd name="T72" fmla="*/ 21 w 82"/>
                <a:gd name="T73" fmla="*/ 82 h 163"/>
                <a:gd name="T74" fmla="*/ 19 w 82"/>
                <a:gd name="T75" fmla="*/ 78 h 163"/>
                <a:gd name="T76" fmla="*/ 15 w 82"/>
                <a:gd name="T77" fmla="*/ 75 h 163"/>
                <a:gd name="T78" fmla="*/ 12 w 82"/>
                <a:gd name="T79" fmla="*/ 66 h 163"/>
                <a:gd name="T80" fmla="*/ 8 w 82"/>
                <a:gd name="T81" fmla="*/ 56 h 163"/>
                <a:gd name="T82" fmla="*/ 7 w 82"/>
                <a:gd name="T83" fmla="*/ 34 h 163"/>
                <a:gd name="T84" fmla="*/ 7 w 82"/>
                <a:gd name="T85" fmla="*/ 31 h 163"/>
                <a:gd name="T86" fmla="*/ 4 w 82"/>
                <a:gd name="T87" fmla="*/ 28 h 163"/>
                <a:gd name="T88" fmla="*/ 3 w 82"/>
                <a:gd name="T89" fmla="*/ 23 h 163"/>
                <a:gd name="T90" fmla="*/ 0 w 82"/>
                <a:gd name="T91" fmla="*/ 14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" h="163">
                  <a:moveTo>
                    <a:pt x="0" y="14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7" y="1"/>
                    <a:pt x="28" y="1"/>
                    <a:pt x="31" y="3"/>
                  </a:cubicBezTo>
                  <a:cubicBezTo>
                    <a:pt x="33" y="4"/>
                    <a:pt x="35" y="2"/>
                    <a:pt x="37" y="2"/>
                  </a:cubicBezTo>
                  <a:cubicBezTo>
                    <a:pt x="38" y="2"/>
                    <a:pt x="39" y="3"/>
                    <a:pt x="41" y="2"/>
                  </a:cubicBezTo>
                  <a:cubicBezTo>
                    <a:pt x="43" y="2"/>
                    <a:pt x="44" y="0"/>
                    <a:pt x="46" y="1"/>
                  </a:cubicBezTo>
                  <a:cubicBezTo>
                    <a:pt x="47" y="1"/>
                    <a:pt x="47" y="1"/>
                    <a:pt x="48" y="1"/>
                  </a:cubicBezTo>
                  <a:cubicBezTo>
                    <a:pt x="50" y="1"/>
                    <a:pt x="51" y="1"/>
                    <a:pt x="52" y="1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53" y="0"/>
                    <a:pt x="57" y="1"/>
                    <a:pt x="59" y="1"/>
                  </a:cubicBezTo>
                  <a:cubicBezTo>
                    <a:pt x="61" y="1"/>
                    <a:pt x="67" y="5"/>
                    <a:pt x="69" y="7"/>
                  </a:cubicBezTo>
                  <a:cubicBezTo>
                    <a:pt x="71" y="7"/>
                    <a:pt x="71" y="12"/>
                    <a:pt x="72" y="14"/>
                  </a:cubicBezTo>
                  <a:cubicBezTo>
                    <a:pt x="73" y="18"/>
                    <a:pt x="80" y="14"/>
                    <a:pt x="80" y="20"/>
                  </a:cubicBezTo>
                  <a:cubicBezTo>
                    <a:pt x="80" y="22"/>
                    <a:pt x="81" y="23"/>
                    <a:pt x="82" y="25"/>
                  </a:cubicBezTo>
                  <a:cubicBezTo>
                    <a:pt x="82" y="27"/>
                    <a:pt x="80" y="29"/>
                    <a:pt x="80" y="32"/>
                  </a:cubicBezTo>
                  <a:cubicBezTo>
                    <a:pt x="80" y="34"/>
                    <a:pt x="79" y="36"/>
                    <a:pt x="79" y="37"/>
                  </a:cubicBezTo>
                  <a:cubicBezTo>
                    <a:pt x="79" y="39"/>
                    <a:pt x="78" y="41"/>
                    <a:pt x="77" y="42"/>
                  </a:cubicBezTo>
                  <a:cubicBezTo>
                    <a:pt x="76" y="44"/>
                    <a:pt x="74" y="44"/>
                    <a:pt x="73" y="45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4" y="121"/>
                    <a:pt x="74" y="121"/>
                    <a:pt x="74" y="121"/>
                  </a:cubicBezTo>
                  <a:cubicBezTo>
                    <a:pt x="74" y="163"/>
                    <a:pt x="74" y="163"/>
                    <a:pt x="74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6" y="161"/>
                    <a:pt x="26" y="161"/>
                    <a:pt x="26" y="161"/>
                  </a:cubicBezTo>
                  <a:cubicBezTo>
                    <a:pt x="26" y="158"/>
                    <a:pt x="26" y="156"/>
                    <a:pt x="27" y="154"/>
                  </a:cubicBezTo>
                  <a:cubicBezTo>
                    <a:pt x="27" y="152"/>
                    <a:pt x="26" y="149"/>
                    <a:pt x="27" y="147"/>
                  </a:cubicBezTo>
                  <a:cubicBezTo>
                    <a:pt x="27" y="145"/>
                    <a:pt x="28" y="144"/>
                    <a:pt x="29" y="143"/>
                  </a:cubicBezTo>
                  <a:cubicBezTo>
                    <a:pt x="29" y="140"/>
                    <a:pt x="28" y="137"/>
                    <a:pt x="29" y="135"/>
                  </a:cubicBezTo>
                  <a:cubicBezTo>
                    <a:pt x="29" y="131"/>
                    <a:pt x="28" y="128"/>
                    <a:pt x="28" y="124"/>
                  </a:cubicBezTo>
                  <a:cubicBezTo>
                    <a:pt x="28" y="122"/>
                    <a:pt x="28" y="119"/>
                    <a:pt x="28" y="117"/>
                  </a:cubicBezTo>
                  <a:cubicBezTo>
                    <a:pt x="27" y="112"/>
                    <a:pt x="24" y="109"/>
                    <a:pt x="22" y="104"/>
                  </a:cubicBezTo>
                  <a:cubicBezTo>
                    <a:pt x="21" y="102"/>
                    <a:pt x="22" y="98"/>
                    <a:pt x="20" y="96"/>
                  </a:cubicBezTo>
                  <a:cubicBezTo>
                    <a:pt x="19" y="95"/>
                    <a:pt x="21" y="93"/>
                    <a:pt x="20" y="92"/>
                  </a:cubicBezTo>
                  <a:cubicBezTo>
                    <a:pt x="20" y="89"/>
                    <a:pt x="22" y="91"/>
                    <a:pt x="22" y="90"/>
                  </a:cubicBezTo>
                  <a:cubicBezTo>
                    <a:pt x="23" y="88"/>
                    <a:pt x="22" y="84"/>
                    <a:pt x="21" y="82"/>
                  </a:cubicBezTo>
                  <a:cubicBezTo>
                    <a:pt x="19" y="78"/>
                    <a:pt x="19" y="78"/>
                    <a:pt x="19" y="78"/>
                  </a:cubicBezTo>
                  <a:cubicBezTo>
                    <a:pt x="18" y="76"/>
                    <a:pt x="16" y="76"/>
                    <a:pt x="15" y="75"/>
                  </a:cubicBezTo>
                  <a:cubicBezTo>
                    <a:pt x="12" y="73"/>
                    <a:pt x="14" y="68"/>
                    <a:pt x="12" y="66"/>
                  </a:cubicBezTo>
                  <a:cubicBezTo>
                    <a:pt x="9" y="63"/>
                    <a:pt x="8" y="60"/>
                    <a:pt x="8" y="56"/>
                  </a:cubicBezTo>
                  <a:cubicBezTo>
                    <a:pt x="7" y="52"/>
                    <a:pt x="3" y="37"/>
                    <a:pt x="7" y="34"/>
                  </a:cubicBezTo>
                  <a:cubicBezTo>
                    <a:pt x="7" y="32"/>
                    <a:pt x="7" y="33"/>
                    <a:pt x="7" y="31"/>
                  </a:cubicBezTo>
                  <a:cubicBezTo>
                    <a:pt x="6" y="30"/>
                    <a:pt x="5" y="29"/>
                    <a:pt x="4" y="28"/>
                  </a:cubicBezTo>
                  <a:cubicBezTo>
                    <a:pt x="4" y="26"/>
                    <a:pt x="3" y="25"/>
                    <a:pt x="3" y="23"/>
                  </a:cubicBezTo>
                  <a:cubicBezTo>
                    <a:pt x="2" y="20"/>
                    <a:pt x="0" y="18"/>
                    <a:pt x="0" y="14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5" name="Freeform 15">
              <a:extLst>
                <a:ext uri="{FF2B5EF4-FFF2-40B4-BE49-F238E27FC236}">
                  <a16:creationId xmlns:a16="http://schemas.microsoft.com/office/drawing/2014/main" id="{90A154C8-BDC7-FD0A-3BE6-647FC3936B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1453" y="2578105"/>
              <a:ext cx="617538" cy="676276"/>
            </a:xfrm>
            <a:custGeom>
              <a:avLst/>
              <a:gdLst>
                <a:gd name="T0" fmla="*/ 105 w 164"/>
                <a:gd name="T1" fmla="*/ 0 h 180"/>
                <a:gd name="T2" fmla="*/ 163 w 164"/>
                <a:gd name="T3" fmla="*/ 0 h 180"/>
                <a:gd name="T4" fmla="*/ 163 w 164"/>
                <a:gd name="T5" fmla="*/ 0 h 180"/>
                <a:gd name="T6" fmla="*/ 164 w 164"/>
                <a:gd name="T7" fmla="*/ 180 h 180"/>
                <a:gd name="T8" fmla="*/ 164 w 164"/>
                <a:gd name="T9" fmla="*/ 180 h 180"/>
                <a:gd name="T10" fmla="*/ 159 w 164"/>
                <a:gd name="T11" fmla="*/ 179 h 180"/>
                <a:gd name="T12" fmla="*/ 155 w 164"/>
                <a:gd name="T13" fmla="*/ 176 h 180"/>
                <a:gd name="T14" fmla="*/ 152 w 164"/>
                <a:gd name="T15" fmla="*/ 173 h 180"/>
                <a:gd name="T16" fmla="*/ 147 w 164"/>
                <a:gd name="T17" fmla="*/ 170 h 180"/>
                <a:gd name="T18" fmla="*/ 143 w 164"/>
                <a:gd name="T19" fmla="*/ 166 h 180"/>
                <a:gd name="T20" fmla="*/ 134 w 164"/>
                <a:gd name="T21" fmla="*/ 162 h 180"/>
                <a:gd name="T22" fmla="*/ 130 w 164"/>
                <a:gd name="T23" fmla="*/ 160 h 180"/>
                <a:gd name="T24" fmla="*/ 122 w 164"/>
                <a:gd name="T25" fmla="*/ 159 h 180"/>
                <a:gd name="T26" fmla="*/ 115 w 164"/>
                <a:gd name="T27" fmla="*/ 159 h 180"/>
                <a:gd name="T28" fmla="*/ 110 w 164"/>
                <a:gd name="T29" fmla="*/ 157 h 180"/>
                <a:gd name="T30" fmla="*/ 99 w 164"/>
                <a:gd name="T31" fmla="*/ 159 h 180"/>
                <a:gd name="T32" fmla="*/ 92 w 164"/>
                <a:gd name="T33" fmla="*/ 157 h 180"/>
                <a:gd name="T34" fmla="*/ 84 w 164"/>
                <a:gd name="T35" fmla="*/ 158 h 180"/>
                <a:gd name="T36" fmla="*/ 72 w 164"/>
                <a:gd name="T37" fmla="*/ 155 h 180"/>
                <a:gd name="T38" fmla="*/ 58 w 164"/>
                <a:gd name="T39" fmla="*/ 153 h 180"/>
                <a:gd name="T40" fmla="*/ 54 w 164"/>
                <a:gd name="T41" fmla="*/ 146 h 180"/>
                <a:gd name="T42" fmla="*/ 46 w 164"/>
                <a:gd name="T43" fmla="*/ 142 h 180"/>
                <a:gd name="T44" fmla="*/ 39 w 164"/>
                <a:gd name="T45" fmla="*/ 138 h 180"/>
                <a:gd name="T46" fmla="*/ 37 w 164"/>
                <a:gd name="T47" fmla="*/ 134 h 180"/>
                <a:gd name="T48" fmla="*/ 31 w 164"/>
                <a:gd name="T49" fmla="*/ 133 h 180"/>
                <a:gd name="T50" fmla="*/ 26 w 164"/>
                <a:gd name="T51" fmla="*/ 133 h 180"/>
                <a:gd name="T52" fmla="*/ 18 w 164"/>
                <a:gd name="T53" fmla="*/ 126 h 180"/>
                <a:gd name="T54" fmla="*/ 14 w 164"/>
                <a:gd name="T55" fmla="*/ 125 h 180"/>
                <a:gd name="T56" fmla="*/ 15 w 164"/>
                <a:gd name="T57" fmla="*/ 120 h 180"/>
                <a:gd name="T58" fmla="*/ 19 w 164"/>
                <a:gd name="T59" fmla="*/ 114 h 180"/>
                <a:gd name="T60" fmla="*/ 15 w 164"/>
                <a:gd name="T61" fmla="*/ 108 h 180"/>
                <a:gd name="T62" fmla="*/ 2 w 164"/>
                <a:gd name="T63" fmla="*/ 107 h 180"/>
                <a:gd name="T64" fmla="*/ 2 w 164"/>
                <a:gd name="T65" fmla="*/ 107 h 180"/>
                <a:gd name="T66" fmla="*/ 2 w 164"/>
                <a:gd name="T67" fmla="*/ 49 h 180"/>
                <a:gd name="T68" fmla="*/ 0 w 164"/>
                <a:gd name="T69" fmla="*/ 41 h 180"/>
                <a:gd name="T70" fmla="*/ 57 w 164"/>
                <a:gd name="T71" fmla="*/ 41 h 180"/>
                <a:gd name="T72" fmla="*/ 57 w 164"/>
                <a:gd name="T73" fmla="*/ 41 h 180"/>
                <a:gd name="T74" fmla="*/ 105 w 164"/>
                <a:gd name="T75" fmla="*/ 41 h 180"/>
                <a:gd name="T76" fmla="*/ 105 w 164"/>
                <a:gd name="T7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4" h="180">
                  <a:moveTo>
                    <a:pt x="105" y="0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4" y="180"/>
                    <a:pt x="164" y="180"/>
                    <a:pt x="164" y="180"/>
                  </a:cubicBezTo>
                  <a:cubicBezTo>
                    <a:pt x="164" y="180"/>
                    <a:pt x="164" y="180"/>
                    <a:pt x="164" y="180"/>
                  </a:cubicBezTo>
                  <a:cubicBezTo>
                    <a:pt x="159" y="179"/>
                    <a:pt x="159" y="179"/>
                    <a:pt x="159" y="179"/>
                  </a:cubicBezTo>
                  <a:cubicBezTo>
                    <a:pt x="158" y="178"/>
                    <a:pt x="157" y="176"/>
                    <a:pt x="155" y="176"/>
                  </a:cubicBezTo>
                  <a:cubicBezTo>
                    <a:pt x="154" y="175"/>
                    <a:pt x="152" y="175"/>
                    <a:pt x="152" y="173"/>
                  </a:cubicBezTo>
                  <a:cubicBezTo>
                    <a:pt x="151" y="170"/>
                    <a:pt x="151" y="170"/>
                    <a:pt x="147" y="170"/>
                  </a:cubicBezTo>
                  <a:cubicBezTo>
                    <a:pt x="145" y="170"/>
                    <a:pt x="144" y="167"/>
                    <a:pt x="143" y="166"/>
                  </a:cubicBezTo>
                  <a:cubicBezTo>
                    <a:pt x="140" y="163"/>
                    <a:pt x="137" y="164"/>
                    <a:pt x="134" y="162"/>
                  </a:cubicBezTo>
                  <a:cubicBezTo>
                    <a:pt x="133" y="162"/>
                    <a:pt x="131" y="160"/>
                    <a:pt x="130" y="160"/>
                  </a:cubicBezTo>
                  <a:cubicBezTo>
                    <a:pt x="127" y="160"/>
                    <a:pt x="125" y="159"/>
                    <a:pt x="122" y="159"/>
                  </a:cubicBezTo>
                  <a:cubicBezTo>
                    <a:pt x="119" y="158"/>
                    <a:pt x="118" y="158"/>
                    <a:pt x="115" y="159"/>
                  </a:cubicBezTo>
                  <a:cubicBezTo>
                    <a:pt x="112" y="159"/>
                    <a:pt x="112" y="158"/>
                    <a:pt x="110" y="157"/>
                  </a:cubicBezTo>
                  <a:cubicBezTo>
                    <a:pt x="108" y="157"/>
                    <a:pt x="101" y="158"/>
                    <a:pt x="99" y="159"/>
                  </a:cubicBezTo>
                  <a:cubicBezTo>
                    <a:pt x="96" y="161"/>
                    <a:pt x="94" y="158"/>
                    <a:pt x="92" y="157"/>
                  </a:cubicBezTo>
                  <a:cubicBezTo>
                    <a:pt x="89" y="155"/>
                    <a:pt x="88" y="160"/>
                    <a:pt x="84" y="158"/>
                  </a:cubicBezTo>
                  <a:cubicBezTo>
                    <a:pt x="80" y="156"/>
                    <a:pt x="77" y="154"/>
                    <a:pt x="72" y="155"/>
                  </a:cubicBezTo>
                  <a:cubicBezTo>
                    <a:pt x="66" y="156"/>
                    <a:pt x="63" y="156"/>
                    <a:pt x="58" y="153"/>
                  </a:cubicBezTo>
                  <a:cubicBezTo>
                    <a:pt x="55" y="151"/>
                    <a:pt x="57" y="148"/>
                    <a:pt x="54" y="146"/>
                  </a:cubicBezTo>
                  <a:cubicBezTo>
                    <a:pt x="52" y="145"/>
                    <a:pt x="48" y="141"/>
                    <a:pt x="46" y="142"/>
                  </a:cubicBezTo>
                  <a:cubicBezTo>
                    <a:pt x="43" y="143"/>
                    <a:pt x="41" y="140"/>
                    <a:pt x="39" y="138"/>
                  </a:cubicBezTo>
                  <a:cubicBezTo>
                    <a:pt x="38" y="138"/>
                    <a:pt x="37" y="135"/>
                    <a:pt x="37" y="134"/>
                  </a:cubicBezTo>
                  <a:cubicBezTo>
                    <a:pt x="35" y="131"/>
                    <a:pt x="34" y="133"/>
                    <a:pt x="31" y="133"/>
                  </a:cubicBezTo>
                  <a:cubicBezTo>
                    <a:pt x="29" y="133"/>
                    <a:pt x="28" y="133"/>
                    <a:pt x="26" y="133"/>
                  </a:cubicBezTo>
                  <a:cubicBezTo>
                    <a:pt x="23" y="132"/>
                    <a:pt x="18" y="129"/>
                    <a:pt x="18" y="126"/>
                  </a:cubicBezTo>
                  <a:cubicBezTo>
                    <a:pt x="17" y="125"/>
                    <a:pt x="15" y="126"/>
                    <a:pt x="14" y="125"/>
                  </a:cubicBezTo>
                  <a:cubicBezTo>
                    <a:pt x="13" y="124"/>
                    <a:pt x="14" y="121"/>
                    <a:pt x="15" y="120"/>
                  </a:cubicBezTo>
                  <a:cubicBezTo>
                    <a:pt x="18" y="118"/>
                    <a:pt x="21" y="118"/>
                    <a:pt x="19" y="114"/>
                  </a:cubicBezTo>
                  <a:cubicBezTo>
                    <a:pt x="19" y="113"/>
                    <a:pt x="17" y="109"/>
                    <a:pt x="15" y="108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0"/>
                    <a:pt x="105" y="0"/>
                    <a:pt x="105" y="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6" name="Freeform 16">
              <a:extLst>
                <a:ext uri="{FF2B5EF4-FFF2-40B4-BE49-F238E27FC236}">
                  <a16:creationId xmlns:a16="http://schemas.microsoft.com/office/drawing/2014/main" id="{F754292D-7904-4309-7ABD-CD1256738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8992" y="2322516"/>
              <a:ext cx="831851" cy="1212852"/>
            </a:xfrm>
            <a:custGeom>
              <a:avLst/>
              <a:gdLst>
                <a:gd name="T0" fmla="*/ 159 w 221"/>
                <a:gd name="T1" fmla="*/ 51 h 323"/>
                <a:gd name="T2" fmla="*/ 161 w 221"/>
                <a:gd name="T3" fmla="*/ 56 h 323"/>
                <a:gd name="T4" fmla="*/ 166 w 221"/>
                <a:gd name="T5" fmla="*/ 54 h 323"/>
                <a:gd name="T6" fmla="*/ 190 w 221"/>
                <a:gd name="T7" fmla="*/ 68 h 323"/>
                <a:gd name="T8" fmla="*/ 205 w 221"/>
                <a:gd name="T9" fmla="*/ 85 h 323"/>
                <a:gd name="T10" fmla="*/ 208 w 221"/>
                <a:gd name="T11" fmla="*/ 121 h 323"/>
                <a:gd name="T12" fmla="*/ 220 w 221"/>
                <a:gd name="T13" fmla="*/ 139 h 323"/>
                <a:gd name="T14" fmla="*/ 208 w 221"/>
                <a:gd name="T15" fmla="*/ 167 h 323"/>
                <a:gd name="T16" fmla="*/ 195 w 221"/>
                <a:gd name="T17" fmla="*/ 184 h 323"/>
                <a:gd name="T18" fmla="*/ 192 w 221"/>
                <a:gd name="T19" fmla="*/ 194 h 323"/>
                <a:gd name="T20" fmla="*/ 158 w 221"/>
                <a:gd name="T21" fmla="*/ 215 h 323"/>
                <a:gd name="T22" fmla="*/ 145 w 221"/>
                <a:gd name="T23" fmla="*/ 219 h 323"/>
                <a:gd name="T24" fmla="*/ 65 w 221"/>
                <a:gd name="T25" fmla="*/ 234 h 323"/>
                <a:gd name="T26" fmla="*/ 39 w 221"/>
                <a:gd name="T27" fmla="*/ 226 h 323"/>
                <a:gd name="T28" fmla="*/ 34 w 221"/>
                <a:gd name="T29" fmla="*/ 233 h 323"/>
                <a:gd name="T30" fmla="*/ 37 w 221"/>
                <a:gd name="T31" fmla="*/ 249 h 323"/>
                <a:gd name="T32" fmla="*/ 43 w 221"/>
                <a:gd name="T33" fmla="*/ 252 h 323"/>
                <a:gd name="T34" fmla="*/ 35 w 221"/>
                <a:gd name="T35" fmla="*/ 280 h 323"/>
                <a:gd name="T36" fmla="*/ 30 w 221"/>
                <a:gd name="T37" fmla="*/ 293 h 323"/>
                <a:gd name="T38" fmla="*/ 36 w 221"/>
                <a:gd name="T39" fmla="*/ 305 h 323"/>
                <a:gd name="T40" fmla="*/ 22 w 221"/>
                <a:gd name="T41" fmla="*/ 323 h 323"/>
                <a:gd name="T42" fmla="*/ 20 w 221"/>
                <a:gd name="T43" fmla="*/ 323 h 323"/>
                <a:gd name="T44" fmla="*/ 0 w 221"/>
                <a:gd name="T45" fmla="*/ 308 h 323"/>
                <a:gd name="T46" fmla="*/ 0 w 221"/>
                <a:gd name="T47" fmla="*/ 248 h 323"/>
                <a:gd name="T48" fmla="*/ 0 w 221"/>
                <a:gd name="T49" fmla="*/ 68 h 323"/>
                <a:gd name="T50" fmla="*/ 16 w 221"/>
                <a:gd name="T51" fmla="*/ 44 h 323"/>
                <a:gd name="T52" fmla="*/ 54 w 221"/>
                <a:gd name="T53" fmla="*/ 44 h 323"/>
                <a:gd name="T54" fmla="*/ 81 w 221"/>
                <a:gd name="T55" fmla="*/ 15 h 323"/>
                <a:gd name="T56" fmla="*/ 88 w 221"/>
                <a:gd name="T57" fmla="*/ 12 h 323"/>
                <a:gd name="T58" fmla="*/ 96 w 221"/>
                <a:gd name="T59" fmla="*/ 12 h 323"/>
                <a:gd name="T60" fmla="*/ 102 w 221"/>
                <a:gd name="T61" fmla="*/ 0 h 323"/>
                <a:gd name="T62" fmla="*/ 107 w 221"/>
                <a:gd name="T63" fmla="*/ 4 h 323"/>
                <a:gd name="T64" fmla="*/ 119 w 221"/>
                <a:gd name="T65" fmla="*/ 12 h 323"/>
                <a:gd name="T66" fmla="*/ 127 w 221"/>
                <a:gd name="T67" fmla="*/ 14 h 323"/>
                <a:gd name="T68" fmla="*/ 137 w 221"/>
                <a:gd name="T69" fmla="*/ 21 h 323"/>
                <a:gd name="T70" fmla="*/ 152 w 221"/>
                <a:gd name="T71" fmla="*/ 27 h 323"/>
                <a:gd name="T72" fmla="*/ 163 w 221"/>
                <a:gd name="T73" fmla="*/ 29 h 323"/>
                <a:gd name="T74" fmla="*/ 161 w 221"/>
                <a:gd name="T75" fmla="*/ 37 h 323"/>
                <a:gd name="T76" fmla="*/ 160 w 221"/>
                <a:gd name="T77" fmla="*/ 43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1" h="323">
                  <a:moveTo>
                    <a:pt x="161" y="50"/>
                  </a:moveTo>
                  <a:cubicBezTo>
                    <a:pt x="159" y="51"/>
                    <a:pt x="159" y="51"/>
                    <a:pt x="159" y="51"/>
                  </a:cubicBezTo>
                  <a:cubicBezTo>
                    <a:pt x="159" y="52"/>
                    <a:pt x="159" y="52"/>
                    <a:pt x="159" y="53"/>
                  </a:cubicBezTo>
                  <a:cubicBezTo>
                    <a:pt x="159" y="55"/>
                    <a:pt x="160" y="55"/>
                    <a:pt x="161" y="56"/>
                  </a:cubicBezTo>
                  <a:cubicBezTo>
                    <a:pt x="162" y="56"/>
                    <a:pt x="164" y="55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8" y="56"/>
                    <a:pt x="170" y="59"/>
                    <a:pt x="173" y="59"/>
                  </a:cubicBezTo>
                  <a:cubicBezTo>
                    <a:pt x="180" y="61"/>
                    <a:pt x="185" y="65"/>
                    <a:pt x="190" y="68"/>
                  </a:cubicBezTo>
                  <a:cubicBezTo>
                    <a:pt x="193" y="70"/>
                    <a:pt x="196" y="73"/>
                    <a:pt x="199" y="75"/>
                  </a:cubicBezTo>
                  <a:cubicBezTo>
                    <a:pt x="202" y="78"/>
                    <a:pt x="202" y="82"/>
                    <a:pt x="205" y="85"/>
                  </a:cubicBezTo>
                  <a:cubicBezTo>
                    <a:pt x="206" y="88"/>
                    <a:pt x="204" y="91"/>
                    <a:pt x="201" y="93"/>
                  </a:cubicBezTo>
                  <a:cubicBezTo>
                    <a:pt x="192" y="102"/>
                    <a:pt x="199" y="116"/>
                    <a:pt x="208" y="121"/>
                  </a:cubicBezTo>
                  <a:cubicBezTo>
                    <a:pt x="211" y="123"/>
                    <a:pt x="218" y="122"/>
                    <a:pt x="219" y="123"/>
                  </a:cubicBezTo>
                  <a:cubicBezTo>
                    <a:pt x="221" y="125"/>
                    <a:pt x="220" y="137"/>
                    <a:pt x="220" y="139"/>
                  </a:cubicBezTo>
                  <a:cubicBezTo>
                    <a:pt x="220" y="144"/>
                    <a:pt x="220" y="146"/>
                    <a:pt x="218" y="151"/>
                  </a:cubicBezTo>
                  <a:cubicBezTo>
                    <a:pt x="215" y="156"/>
                    <a:pt x="210" y="161"/>
                    <a:pt x="208" y="167"/>
                  </a:cubicBezTo>
                  <a:cubicBezTo>
                    <a:pt x="206" y="172"/>
                    <a:pt x="201" y="177"/>
                    <a:pt x="198" y="180"/>
                  </a:cubicBezTo>
                  <a:cubicBezTo>
                    <a:pt x="198" y="176"/>
                    <a:pt x="196" y="183"/>
                    <a:pt x="195" y="184"/>
                  </a:cubicBezTo>
                  <a:cubicBezTo>
                    <a:pt x="194" y="185"/>
                    <a:pt x="192" y="186"/>
                    <a:pt x="193" y="188"/>
                  </a:cubicBezTo>
                  <a:cubicBezTo>
                    <a:pt x="194" y="190"/>
                    <a:pt x="192" y="193"/>
                    <a:pt x="192" y="194"/>
                  </a:cubicBezTo>
                  <a:cubicBezTo>
                    <a:pt x="187" y="201"/>
                    <a:pt x="177" y="207"/>
                    <a:pt x="170" y="211"/>
                  </a:cubicBezTo>
                  <a:cubicBezTo>
                    <a:pt x="166" y="212"/>
                    <a:pt x="162" y="214"/>
                    <a:pt x="158" y="215"/>
                  </a:cubicBezTo>
                  <a:cubicBezTo>
                    <a:pt x="154" y="216"/>
                    <a:pt x="149" y="216"/>
                    <a:pt x="145" y="218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0" y="219"/>
                    <a:pt x="133" y="222"/>
                    <a:pt x="129" y="223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1" y="235"/>
                    <a:pt x="54" y="234"/>
                    <a:pt x="50" y="233"/>
                  </a:cubicBezTo>
                  <a:cubicBezTo>
                    <a:pt x="44" y="233"/>
                    <a:pt x="43" y="227"/>
                    <a:pt x="39" y="226"/>
                  </a:cubicBezTo>
                  <a:cubicBezTo>
                    <a:pt x="37" y="226"/>
                    <a:pt x="33" y="222"/>
                    <a:pt x="33" y="225"/>
                  </a:cubicBezTo>
                  <a:cubicBezTo>
                    <a:pt x="33" y="227"/>
                    <a:pt x="33" y="231"/>
                    <a:pt x="34" y="233"/>
                  </a:cubicBezTo>
                  <a:cubicBezTo>
                    <a:pt x="37" y="236"/>
                    <a:pt x="34" y="240"/>
                    <a:pt x="36" y="244"/>
                  </a:cubicBezTo>
                  <a:cubicBezTo>
                    <a:pt x="37" y="246"/>
                    <a:pt x="36" y="248"/>
                    <a:pt x="37" y="249"/>
                  </a:cubicBezTo>
                  <a:cubicBezTo>
                    <a:pt x="38" y="251"/>
                    <a:pt x="38" y="249"/>
                    <a:pt x="39" y="249"/>
                  </a:cubicBezTo>
                  <a:cubicBezTo>
                    <a:pt x="40" y="249"/>
                    <a:pt x="42" y="252"/>
                    <a:pt x="43" y="252"/>
                  </a:cubicBezTo>
                  <a:cubicBezTo>
                    <a:pt x="44" y="256"/>
                    <a:pt x="43" y="266"/>
                    <a:pt x="41" y="270"/>
                  </a:cubicBezTo>
                  <a:cubicBezTo>
                    <a:pt x="33" y="270"/>
                    <a:pt x="35" y="273"/>
                    <a:pt x="35" y="280"/>
                  </a:cubicBezTo>
                  <a:cubicBezTo>
                    <a:pt x="35" y="282"/>
                    <a:pt x="35" y="284"/>
                    <a:pt x="34" y="286"/>
                  </a:cubicBezTo>
                  <a:cubicBezTo>
                    <a:pt x="33" y="289"/>
                    <a:pt x="28" y="289"/>
                    <a:pt x="30" y="293"/>
                  </a:cubicBezTo>
                  <a:cubicBezTo>
                    <a:pt x="32" y="295"/>
                    <a:pt x="33" y="298"/>
                    <a:pt x="35" y="300"/>
                  </a:cubicBezTo>
                  <a:cubicBezTo>
                    <a:pt x="38" y="304"/>
                    <a:pt x="36" y="301"/>
                    <a:pt x="36" y="305"/>
                  </a:cubicBezTo>
                  <a:cubicBezTo>
                    <a:pt x="38" y="313"/>
                    <a:pt x="33" y="317"/>
                    <a:pt x="26" y="320"/>
                  </a:cubicBezTo>
                  <a:cubicBezTo>
                    <a:pt x="25" y="321"/>
                    <a:pt x="24" y="323"/>
                    <a:pt x="22" y="323"/>
                  </a:cubicBezTo>
                  <a:cubicBezTo>
                    <a:pt x="21" y="323"/>
                    <a:pt x="21" y="323"/>
                    <a:pt x="20" y="323"/>
                  </a:cubicBezTo>
                  <a:cubicBezTo>
                    <a:pt x="20" y="323"/>
                    <a:pt x="20" y="323"/>
                    <a:pt x="20" y="323"/>
                  </a:cubicBezTo>
                  <a:cubicBezTo>
                    <a:pt x="19" y="320"/>
                    <a:pt x="15" y="314"/>
                    <a:pt x="13" y="312"/>
                  </a:cubicBezTo>
                  <a:cubicBezTo>
                    <a:pt x="9" y="309"/>
                    <a:pt x="6" y="308"/>
                    <a:pt x="0" y="30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81" y="16"/>
                    <a:pt x="81" y="15"/>
                  </a:cubicBezTo>
                  <a:cubicBezTo>
                    <a:pt x="81" y="13"/>
                    <a:pt x="82" y="11"/>
                    <a:pt x="83" y="11"/>
                  </a:cubicBezTo>
                  <a:cubicBezTo>
                    <a:pt x="83" y="10"/>
                    <a:pt x="88" y="12"/>
                    <a:pt x="88" y="12"/>
                  </a:cubicBezTo>
                  <a:cubicBezTo>
                    <a:pt x="90" y="13"/>
                    <a:pt x="91" y="15"/>
                    <a:pt x="93" y="15"/>
                  </a:cubicBezTo>
                  <a:cubicBezTo>
                    <a:pt x="95" y="14"/>
                    <a:pt x="95" y="14"/>
                    <a:pt x="96" y="12"/>
                  </a:cubicBezTo>
                  <a:cubicBezTo>
                    <a:pt x="98" y="10"/>
                    <a:pt x="96" y="8"/>
                    <a:pt x="98" y="7"/>
                  </a:cubicBezTo>
                  <a:cubicBezTo>
                    <a:pt x="101" y="5"/>
                    <a:pt x="100" y="2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5" y="1"/>
                    <a:pt x="106" y="2"/>
                    <a:pt x="107" y="4"/>
                  </a:cubicBezTo>
                  <a:cubicBezTo>
                    <a:pt x="108" y="6"/>
                    <a:pt x="110" y="6"/>
                    <a:pt x="112" y="6"/>
                  </a:cubicBezTo>
                  <a:cubicBezTo>
                    <a:pt x="115" y="8"/>
                    <a:pt x="116" y="11"/>
                    <a:pt x="119" y="12"/>
                  </a:cubicBezTo>
                  <a:cubicBezTo>
                    <a:pt x="122" y="12"/>
                    <a:pt x="122" y="15"/>
                    <a:pt x="124" y="15"/>
                  </a:cubicBezTo>
                  <a:cubicBezTo>
                    <a:pt x="125" y="15"/>
                    <a:pt x="126" y="13"/>
                    <a:pt x="127" y="14"/>
                  </a:cubicBezTo>
                  <a:cubicBezTo>
                    <a:pt x="130" y="17"/>
                    <a:pt x="129" y="17"/>
                    <a:pt x="133" y="16"/>
                  </a:cubicBezTo>
                  <a:cubicBezTo>
                    <a:pt x="138" y="16"/>
                    <a:pt x="134" y="19"/>
                    <a:pt x="137" y="21"/>
                  </a:cubicBezTo>
                  <a:cubicBezTo>
                    <a:pt x="140" y="21"/>
                    <a:pt x="142" y="20"/>
                    <a:pt x="144" y="22"/>
                  </a:cubicBezTo>
                  <a:cubicBezTo>
                    <a:pt x="146" y="25"/>
                    <a:pt x="151" y="23"/>
                    <a:pt x="152" y="27"/>
                  </a:cubicBezTo>
                  <a:cubicBezTo>
                    <a:pt x="154" y="31"/>
                    <a:pt x="160" y="29"/>
                    <a:pt x="163" y="29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29"/>
                    <a:pt x="162" y="30"/>
                    <a:pt x="162" y="31"/>
                  </a:cubicBezTo>
                  <a:cubicBezTo>
                    <a:pt x="162" y="33"/>
                    <a:pt x="161" y="37"/>
                    <a:pt x="161" y="37"/>
                  </a:cubicBezTo>
                  <a:cubicBezTo>
                    <a:pt x="161" y="37"/>
                    <a:pt x="161" y="37"/>
                    <a:pt x="161" y="37"/>
                  </a:cubicBezTo>
                  <a:cubicBezTo>
                    <a:pt x="161" y="42"/>
                    <a:pt x="156" y="38"/>
                    <a:pt x="160" y="43"/>
                  </a:cubicBezTo>
                  <a:cubicBezTo>
                    <a:pt x="161" y="45"/>
                    <a:pt x="160" y="48"/>
                    <a:pt x="161" y="5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7" name="Freeform 17">
              <a:extLst>
                <a:ext uri="{FF2B5EF4-FFF2-40B4-BE49-F238E27FC236}">
                  <a16:creationId xmlns:a16="http://schemas.microsoft.com/office/drawing/2014/main" id="{38D97460-2E7F-7589-F886-25ED2240D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2191" y="2987681"/>
              <a:ext cx="1141414" cy="698501"/>
            </a:xfrm>
            <a:custGeom>
              <a:avLst/>
              <a:gdLst>
                <a:gd name="T0" fmla="*/ 135 w 303"/>
                <a:gd name="T1" fmla="*/ 1 h 186"/>
                <a:gd name="T2" fmla="*/ 135 w 303"/>
                <a:gd name="T3" fmla="*/ 13 h 186"/>
                <a:gd name="T4" fmla="*/ 138 w 303"/>
                <a:gd name="T5" fmla="*/ 19 h 186"/>
                <a:gd name="T6" fmla="*/ 150 w 303"/>
                <a:gd name="T7" fmla="*/ 26 h 186"/>
                <a:gd name="T8" fmla="*/ 158 w 303"/>
                <a:gd name="T9" fmla="*/ 31 h 186"/>
                <a:gd name="T10" fmla="*/ 174 w 303"/>
                <a:gd name="T11" fmla="*/ 39 h 186"/>
                <a:gd name="T12" fmla="*/ 192 w 303"/>
                <a:gd name="T13" fmla="*/ 47 h 186"/>
                <a:gd name="T14" fmla="*/ 212 w 303"/>
                <a:gd name="T15" fmla="*/ 49 h 186"/>
                <a:gd name="T16" fmla="*/ 229 w 303"/>
                <a:gd name="T17" fmla="*/ 49 h 186"/>
                <a:gd name="T18" fmla="*/ 242 w 303"/>
                <a:gd name="T19" fmla="*/ 51 h 186"/>
                <a:gd name="T20" fmla="*/ 253 w 303"/>
                <a:gd name="T21" fmla="*/ 54 h 186"/>
                <a:gd name="T22" fmla="*/ 266 w 303"/>
                <a:gd name="T23" fmla="*/ 62 h 186"/>
                <a:gd name="T24" fmla="*/ 274 w 303"/>
                <a:gd name="T25" fmla="*/ 68 h 186"/>
                <a:gd name="T26" fmla="*/ 283 w 303"/>
                <a:gd name="T27" fmla="*/ 72 h 186"/>
                <a:gd name="T28" fmla="*/ 283 w 303"/>
                <a:gd name="T29" fmla="*/ 131 h 186"/>
                <a:gd name="T30" fmla="*/ 303 w 303"/>
                <a:gd name="T31" fmla="*/ 145 h 186"/>
                <a:gd name="T32" fmla="*/ 298 w 303"/>
                <a:gd name="T33" fmla="*/ 147 h 186"/>
                <a:gd name="T34" fmla="*/ 268 w 303"/>
                <a:gd name="T35" fmla="*/ 150 h 186"/>
                <a:gd name="T36" fmla="*/ 256 w 303"/>
                <a:gd name="T37" fmla="*/ 143 h 186"/>
                <a:gd name="T38" fmla="*/ 228 w 303"/>
                <a:gd name="T39" fmla="*/ 134 h 186"/>
                <a:gd name="T40" fmla="*/ 226 w 303"/>
                <a:gd name="T41" fmla="*/ 186 h 186"/>
                <a:gd name="T42" fmla="*/ 6 w 303"/>
                <a:gd name="T43" fmla="*/ 186 h 186"/>
                <a:gd name="T44" fmla="*/ 5 w 303"/>
                <a:gd name="T45" fmla="*/ 182 h 186"/>
                <a:gd name="T46" fmla="*/ 3 w 303"/>
                <a:gd name="T47" fmla="*/ 172 h 186"/>
                <a:gd name="T48" fmla="*/ 2 w 303"/>
                <a:gd name="T49" fmla="*/ 154 h 186"/>
                <a:gd name="T50" fmla="*/ 3 w 303"/>
                <a:gd name="T51" fmla="*/ 144 h 186"/>
                <a:gd name="T52" fmla="*/ 7 w 303"/>
                <a:gd name="T53" fmla="*/ 144 h 186"/>
                <a:gd name="T54" fmla="*/ 29 w 303"/>
                <a:gd name="T55" fmla="*/ 142 h 186"/>
                <a:gd name="T56" fmla="*/ 31 w 303"/>
                <a:gd name="T57" fmla="*/ 130 h 186"/>
                <a:gd name="T58" fmla="*/ 46 w 303"/>
                <a:gd name="T59" fmla="*/ 122 h 186"/>
                <a:gd name="T60" fmla="*/ 58 w 303"/>
                <a:gd name="T61" fmla="*/ 119 h 186"/>
                <a:gd name="T62" fmla="*/ 62 w 303"/>
                <a:gd name="T63" fmla="*/ 110 h 186"/>
                <a:gd name="T64" fmla="*/ 64 w 303"/>
                <a:gd name="T65" fmla="*/ 102 h 186"/>
                <a:gd name="T66" fmla="*/ 77 w 303"/>
                <a:gd name="T67" fmla="*/ 93 h 186"/>
                <a:gd name="T68" fmla="*/ 100 w 303"/>
                <a:gd name="T69" fmla="*/ 74 h 186"/>
                <a:gd name="T70" fmla="*/ 117 w 303"/>
                <a:gd name="T71" fmla="*/ 58 h 186"/>
                <a:gd name="T72" fmla="*/ 123 w 303"/>
                <a:gd name="T73" fmla="*/ 46 h 186"/>
                <a:gd name="T74" fmla="*/ 122 w 303"/>
                <a:gd name="T7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3" h="186">
                  <a:moveTo>
                    <a:pt x="122" y="0"/>
                  </a:moveTo>
                  <a:cubicBezTo>
                    <a:pt x="135" y="1"/>
                    <a:pt x="135" y="1"/>
                    <a:pt x="135" y="1"/>
                  </a:cubicBezTo>
                  <a:cubicBezTo>
                    <a:pt x="136" y="1"/>
                    <a:pt x="138" y="5"/>
                    <a:pt x="139" y="7"/>
                  </a:cubicBezTo>
                  <a:cubicBezTo>
                    <a:pt x="140" y="10"/>
                    <a:pt x="137" y="11"/>
                    <a:pt x="135" y="13"/>
                  </a:cubicBezTo>
                  <a:cubicBezTo>
                    <a:pt x="134" y="14"/>
                    <a:pt x="133" y="17"/>
                    <a:pt x="134" y="18"/>
                  </a:cubicBezTo>
                  <a:cubicBezTo>
                    <a:pt x="135" y="19"/>
                    <a:pt x="137" y="18"/>
                    <a:pt x="138" y="19"/>
                  </a:cubicBezTo>
                  <a:cubicBezTo>
                    <a:pt x="138" y="22"/>
                    <a:pt x="143" y="25"/>
                    <a:pt x="145" y="25"/>
                  </a:cubicBezTo>
                  <a:cubicBezTo>
                    <a:pt x="147" y="26"/>
                    <a:pt x="148" y="26"/>
                    <a:pt x="150" y="26"/>
                  </a:cubicBezTo>
                  <a:cubicBezTo>
                    <a:pt x="154" y="26"/>
                    <a:pt x="155" y="24"/>
                    <a:pt x="156" y="27"/>
                  </a:cubicBezTo>
                  <a:cubicBezTo>
                    <a:pt x="157" y="27"/>
                    <a:pt x="158" y="30"/>
                    <a:pt x="158" y="31"/>
                  </a:cubicBezTo>
                  <a:cubicBezTo>
                    <a:pt x="160" y="32"/>
                    <a:pt x="163" y="36"/>
                    <a:pt x="165" y="35"/>
                  </a:cubicBezTo>
                  <a:cubicBezTo>
                    <a:pt x="168" y="34"/>
                    <a:pt x="171" y="38"/>
                    <a:pt x="174" y="39"/>
                  </a:cubicBezTo>
                  <a:cubicBezTo>
                    <a:pt x="177" y="40"/>
                    <a:pt x="174" y="44"/>
                    <a:pt x="177" y="45"/>
                  </a:cubicBezTo>
                  <a:cubicBezTo>
                    <a:pt x="182" y="48"/>
                    <a:pt x="186" y="48"/>
                    <a:pt x="192" y="47"/>
                  </a:cubicBezTo>
                  <a:cubicBezTo>
                    <a:pt x="196" y="46"/>
                    <a:pt x="199" y="48"/>
                    <a:pt x="204" y="50"/>
                  </a:cubicBezTo>
                  <a:cubicBezTo>
                    <a:pt x="207" y="52"/>
                    <a:pt x="208" y="47"/>
                    <a:pt x="212" y="49"/>
                  </a:cubicBezTo>
                  <a:cubicBezTo>
                    <a:pt x="214" y="50"/>
                    <a:pt x="216" y="53"/>
                    <a:pt x="219" y="51"/>
                  </a:cubicBezTo>
                  <a:cubicBezTo>
                    <a:pt x="220" y="50"/>
                    <a:pt x="227" y="49"/>
                    <a:pt x="229" y="49"/>
                  </a:cubicBezTo>
                  <a:cubicBezTo>
                    <a:pt x="231" y="50"/>
                    <a:pt x="231" y="51"/>
                    <a:pt x="234" y="51"/>
                  </a:cubicBezTo>
                  <a:cubicBezTo>
                    <a:pt x="237" y="50"/>
                    <a:pt x="239" y="50"/>
                    <a:pt x="242" y="51"/>
                  </a:cubicBezTo>
                  <a:cubicBezTo>
                    <a:pt x="244" y="51"/>
                    <a:pt x="247" y="52"/>
                    <a:pt x="249" y="52"/>
                  </a:cubicBezTo>
                  <a:cubicBezTo>
                    <a:pt x="250" y="52"/>
                    <a:pt x="252" y="54"/>
                    <a:pt x="253" y="54"/>
                  </a:cubicBezTo>
                  <a:cubicBezTo>
                    <a:pt x="256" y="56"/>
                    <a:pt x="259" y="55"/>
                    <a:pt x="262" y="58"/>
                  </a:cubicBezTo>
                  <a:cubicBezTo>
                    <a:pt x="263" y="60"/>
                    <a:pt x="264" y="62"/>
                    <a:pt x="266" y="62"/>
                  </a:cubicBezTo>
                  <a:cubicBezTo>
                    <a:pt x="270" y="62"/>
                    <a:pt x="270" y="63"/>
                    <a:pt x="271" y="66"/>
                  </a:cubicBezTo>
                  <a:cubicBezTo>
                    <a:pt x="271" y="67"/>
                    <a:pt x="273" y="67"/>
                    <a:pt x="274" y="68"/>
                  </a:cubicBezTo>
                  <a:cubicBezTo>
                    <a:pt x="276" y="68"/>
                    <a:pt x="277" y="70"/>
                    <a:pt x="278" y="71"/>
                  </a:cubicBezTo>
                  <a:cubicBezTo>
                    <a:pt x="283" y="72"/>
                    <a:pt x="283" y="72"/>
                    <a:pt x="283" y="72"/>
                  </a:cubicBezTo>
                  <a:cubicBezTo>
                    <a:pt x="283" y="72"/>
                    <a:pt x="283" y="72"/>
                    <a:pt x="283" y="72"/>
                  </a:cubicBezTo>
                  <a:cubicBezTo>
                    <a:pt x="283" y="131"/>
                    <a:pt x="283" y="131"/>
                    <a:pt x="283" y="131"/>
                  </a:cubicBezTo>
                  <a:cubicBezTo>
                    <a:pt x="288" y="131"/>
                    <a:pt x="292" y="132"/>
                    <a:pt x="296" y="135"/>
                  </a:cubicBezTo>
                  <a:cubicBezTo>
                    <a:pt x="298" y="137"/>
                    <a:pt x="302" y="142"/>
                    <a:pt x="303" y="145"/>
                  </a:cubicBezTo>
                  <a:cubicBezTo>
                    <a:pt x="303" y="145"/>
                    <a:pt x="303" y="145"/>
                    <a:pt x="303" y="145"/>
                  </a:cubicBezTo>
                  <a:cubicBezTo>
                    <a:pt x="301" y="145"/>
                    <a:pt x="301" y="145"/>
                    <a:pt x="298" y="147"/>
                  </a:cubicBezTo>
                  <a:cubicBezTo>
                    <a:pt x="293" y="151"/>
                    <a:pt x="287" y="150"/>
                    <a:pt x="281" y="150"/>
                  </a:cubicBezTo>
                  <a:cubicBezTo>
                    <a:pt x="278" y="151"/>
                    <a:pt x="271" y="151"/>
                    <a:pt x="268" y="150"/>
                  </a:cubicBezTo>
                  <a:cubicBezTo>
                    <a:pt x="267" y="150"/>
                    <a:pt x="261" y="146"/>
                    <a:pt x="260" y="144"/>
                  </a:cubicBezTo>
                  <a:cubicBezTo>
                    <a:pt x="260" y="144"/>
                    <a:pt x="257" y="144"/>
                    <a:pt x="256" y="143"/>
                  </a:cubicBezTo>
                  <a:cubicBezTo>
                    <a:pt x="252" y="139"/>
                    <a:pt x="245" y="137"/>
                    <a:pt x="239" y="135"/>
                  </a:cubicBezTo>
                  <a:cubicBezTo>
                    <a:pt x="233" y="133"/>
                    <a:pt x="235" y="128"/>
                    <a:pt x="228" y="134"/>
                  </a:cubicBezTo>
                  <a:cubicBezTo>
                    <a:pt x="212" y="145"/>
                    <a:pt x="235" y="169"/>
                    <a:pt x="227" y="183"/>
                  </a:cubicBezTo>
                  <a:cubicBezTo>
                    <a:pt x="227" y="184"/>
                    <a:pt x="226" y="185"/>
                    <a:pt x="226" y="186"/>
                  </a:cubicBezTo>
                  <a:cubicBezTo>
                    <a:pt x="226" y="186"/>
                    <a:pt x="226" y="186"/>
                    <a:pt x="226" y="186"/>
                  </a:cubicBezTo>
                  <a:cubicBezTo>
                    <a:pt x="6" y="186"/>
                    <a:pt x="6" y="186"/>
                    <a:pt x="6" y="186"/>
                  </a:cubicBezTo>
                  <a:cubicBezTo>
                    <a:pt x="6" y="186"/>
                    <a:pt x="6" y="186"/>
                    <a:pt x="6" y="186"/>
                  </a:cubicBezTo>
                  <a:cubicBezTo>
                    <a:pt x="6" y="185"/>
                    <a:pt x="5" y="183"/>
                    <a:pt x="5" y="182"/>
                  </a:cubicBezTo>
                  <a:cubicBezTo>
                    <a:pt x="5" y="181"/>
                    <a:pt x="5" y="178"/>
                    <a:pt x="5" y="176"/>
                  </a:cubicBezTo>
                  <a:cubicBezTo>
                    <a:pt x="5" y="175"/>
                    <a:pt x="4" y="173"/>
                    <a:pt x="3" y="172"/>
                  </a:cubicBezTo>
                  <a:cubicBezTo>
                    <a:pt x="1" y="169"/>
                    <a:pt x="4" y="168"/>
                    <a:pt x="3" y="165"/>
                  </a:cubicBezTo>
                  <a:cubicBezTo>
                    <a:pt x="3" y="162"/>
                    <a:pt x="0" y="156"/>
                    <a:pt x="2" y="154"/>
                  </a:cubicBezTo>
                  <a:cubicBezTo>
                    <a:pt x="3" y="153"/>
                    <a:pt x="2" y="150"/>
                    <a:pt x="2" y="148"/>
                  </a:cubicBezTo>
                  <a:cubicBezTo>
                    <a:pt x="3" y="147"/>
                    <a:pt x="3" y="146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11" y="144"/>
                    <a:pt x="14" y="145"/>
                    <a:pt x="18" y="146"/>
                  </a:cubicBezTo>
                  <a:cubicBezTo>
                    <a:pt x="22" y="149"/>
                    <a:pt x="25" y="146"/>
                    <a:pt x="29" y="142"/>
                  </a:cubicBezTo>
                  <a:cubicBezTo>
                    <a:pt x="31" y="141"/>
                    <a:pt x="28" y="136"/>
                    <a:pt x="28" y="134"/>
                  </a:cubicBezTo>
                  <a:cubicBezTo>
                    <a:pt x="27" y="130"/>
                    <a:pt x="30" y="132"/>
                    <a:pt x="31" y="130"/>
                  </a:cubicBezTo>
                  <a:cubicBezTo>
                    <a:pt x="34" y="125"/>
                    <a:pt x="38" y="127"/>
                    <a:pt x="41" y="125"/>
                  </a:cubicBezTo>
                  <a:cubicBezTo>
                    <a:pt x="43" y="125"/>
                    <a:pt x="45" y="122"/>
                    <a:pt x="46" y="122"/>
                  </a:cubicBezTo>
                  <a:cubicBezTo>
                    <a:pt x="48" y="122"/>
                    <a:pt x="48" y="123"/>
                    <a:pt x="51" y="123"/>
                  </a:cubicBezTo>
                  <a:cubicBezTo>
                    <a:pt x="53" y="122"/>
                    <a:pt x="58" y="122"/>
                    <a:pt x="58" y="119"/>
                  </a:cubicBezTo>
                  <a:cubicBezTo>
                    <a:pt x="58" y="118"/>
                    <a:pt x="62" y="117"/>
                    <a:pt x="63" y="115"/>
                  </a:cubicBezTo>
                  <a:cubicBezTo>
                    <a:pt x="63" y="113"/>
                    <a:pt x="62" y="112"/>
                    <a:pt x="62" y="110"/>
                  </a:cubicBezTo>
                  <a:cubicBezTo>
                    <a:pt x="62" y="109"/>
                    <a:pt x="65" y="109"/>
                    <a:pt x="66" y="107"/>
                  </a:cubicBezTo>
                  <a:cubicBezTo>
                    <a:pt x="67" y="107"/>
                    <a:pt x="65" y="103"/>
                    <a:pt x="64" y="102"/>
                  </a:cubicBezTo>
                  <a:cubicBezTo>
                    <a:pt x="64" y="98"/>
                    <a:pt x="66" y="99"/>
                    <a:pt x="68" y="97"/>
                  </a:cubicBezTo>
                  <a:cubicBezTo>
                    <a:pt x="71" y="95"/>
                    <a:pt x="74" y="93"/>
                    <a:pt x="77" y="93"/>
                  </a:cubicBezTo>
                  <a:cubicBezTo>
                    <a:pt x="80" y="93"/>
                    <a:pt x="83" y="91"/>
                    <a:pt x="84" y="88"/>
                  </a:cubicBezTo>
                  <a:cubicBezTo>
                    <a:pt x="88" y="82"/>
                    <a:pt x="99" y="80"/>
                    <a:pt x="100" y="74"/>
                  </a:cubicBezTo>
                  <a:cubicBezTo>
                    <a:pt x="102" y="69"/>
                    <a:pt x="107" y="69"/>
                    <a:pt x="109" y="65"/>
                  </a:cubicBezTo>
                  <a:cubicBezTo>
                    <a:pt x="110" y="63"/>
                    <a:pt x="115" y="59"/>
                    <a:pt x="117" y="58"/>
                  </a:cubicBezTo>
                  <a:cubicBezTo>
                    <a:pt x="119" y="57"/>
                    <a:pt x="128" y="58"/>
                    <a:pt x="129" y="55"/>
                  </a:cubicBezTo>
                  <a:cubicBezTo>
                    <a:pt x="131" y="51"/>
                    <a:pt x="126" y="47"/>
                    <a:pt x="123" y="46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0"/>
                    <a:pt x="122" y="0"/>
                    <a:pt x="122" y="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8" name="Freeform 18">
              <a:extLst>
                <a:ext uri="{FF2B5EF4-FFF2-40B4-BE49-F238E27FC236}">
                  <a16:creationId xmlns:a16="http://schemas.microsoft.com/office/drawing/2014/main" id="{914516AB-2E2E-8692-70E0-300F704A3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1078" y="2754318"/>
              <a:ext cx="496888" cy="793752"/>
            </a:xfrm>
            <a:custGeom>
              <a:avLst/>
              <a:gdLst>
                <a:gd name="T0" fmla="*/ 8 w 132"/>
                <a:gd name="T1" fmla="*/ 206 h 211"/>
                <a:gd name="T2" fmla="*/ 31 w 132"/>
                <a:gd name="T3" fmla="*/ 205 h 211"/>
                <a:gd name="T4" fmla="*/ 33 w 132"/>
                <a:gd name="T5" fmla="*/ 192 h 211"/>
                <a:gd name="T6" fmla="*/ 47 w 132"/>
                <a:gd name="T7" fmla="*/ 184 h 211"/>
                <a:gd name="T8" fmla="*/ 59 w 132"/>
                <a:gd name="T9" fmla="*/ 181 h 211"/>
                <a:gd name="T10" fmla="*/ 63 w 132"/>
                <a:gd name="T11" fmla="*/ 172 h 211"/>
                <a:gd name="T12" fmla="*/ 65 w 132"/>
                <a:gd name="T13" fmla="*/ 164 h 211"/>
                <a:gd name="T14" fmla="*/ 78 w 132"/>
                <a:gd name="T15" fmla="*/ 155 h 211"/>
                <a:gd name="T16" fmla="*/ 102 w 132"/>
                <a:gd name="T17" fmla="*/ 136 h 211"/>
                <a:gd name="T18" fmla="*/ 119 w 132"/>
                <a:gd name="T19" fmla="*/ 119 h 211"/>
                <a:gd name="T20" fmla="*/ 125 w 132"/>
                <a:gd name="T21" fmla="*/ 107 h 211"/>
                <a:gd name="T22" fmla="*/ 124 w 132"/>
                <a:gd name="T23" fmla="*/ 61 h 211"/>
                <a:gd name="T24" fmla="*/ 122 w 132"/>
                <a:gd name="T25" fmla="*/ 59 h 211"/>
                <a:gd name="T26" fmla="*/ 115 w 132"/>
                <a:gd name="T27" fmla="*/ 55 h 211"/>
                <a:gd name="T28" fmla="*/ 104 w 132"/>
                <a:gd name="T29" fmla="*/ 52 h 211"/>
                <a:gd name="T30" fmla="*/ 97 w 132"/>
                <a:gd name="T31" fmla="*/ 46 h 211"/>
                <a:gd name="T32" fmla="*/ 73 w 132"/>
                <a:gd name="T33" fmla="*/ 37 h 211"/>
                <a:gd name="T34" fmla="*/ 65 w 132"/>
                <a:gd name="T35" fmla="*/ 23 h 211"/>
                <a:gd name="T36" fmla="*/ 58 w 132"/>
                <a:gd name="T37" fmla="*/ 12 h 211"/>
                <a:gd name="T38" fmla="*/ 57 w 132"/>
                <a:gd name="T39" fmla="*/ 8 h 211"/>
                <a:gd name="T40" fmla="*/ 53 w 132"/>
                <a:gd name="T41" fmla="*/ 3 h 211"/>
                <a:gd name="T42" fmla="*/ 51 w 132"/>
                <a:gd name="T43" fmla="*/ 0 h 211"/>
                <a:gd name="T44" fmla="*/ 45 w 132"/>
                <a:gd name="T45" fmla="*/ 3 h 211"/>
                <a:gd name="T46" fmla="*/ 38 w 132"/>
                <a:gd name="T47" fmla="*/ 11 h 211"/>
                <a:gd name="T48" fmla="*/ 35 w 132"/>
                <a:gd name="T49" fmla="*/ 15 h 211"/>
                <a:gd name="T50" fmla="*/ 31 w 132"/>
                <a:gd name="T51" fmla="*/ 23 h 211"/>
                <a:gd name="T52" fmla="*/ 28 w 132"/>
                <a:gd name="T53" fmla="*/ 31 h 211"/>
                <a:gd name="T54" fmla="*/ 27 w 132"/>
                <a:gd name="T55" fmla="*/ 44 h 211"/>
                <a:gd name="T56" fmla="*/ 27 w 132"/>
                <a:gd name="T57" fmla="*/ 63 h 211"/>
                <a:gd name="T58" fmla="*/ 33 w 132"/>
                <a:gd name="T59" fmla="*/ 95 h 211"/>
                <a:gd name="T60" fmla="*/ 36 w 132"/>
                <a:gd name="T61" fmla="*/ 104 h 211"/>
                <a:gd name="T62" fmla="*/ 29 w 132"/>
                <a:gd name="T63" fmla="*/ 110 h 211"/>
                <a:gd name="T64" fmla="*/ 17 w 132"/>
                <a:gd name="T65" fmla="*/ 135 h 211"/>
                <a:gd name="T66" fmla="*/ 14 w 132"/>
                <a:gd name="T67" fmla="*/ 146 h 211"/>
                <a:gd name="T68" fmla="*/ 9 w 132"/>
                <a:gd name="T69" fmla="*/ 151 h 211"/>
                <a:gd name="T70" fmla="*/ 10 w 132"/>
                <a:gd name="T71" fmla="*/ 164 h 211"/>
                <a:gd name="T72" fmla="*/ 5 w 132"/>
                <a:gd name="T73" fmla="*/ 173 h 211"/>
                <a:gd name="T74" fmla="*/ 5 w 132"/>
                <a:gd name="T75" fmla="*/ 179 h 211"/>
                <a:gd name="T76" fmla="*/ 3 w 132"/>
                <a:gd name="T77" fmla="*/ 186 h 211"/>
                <a:gd name="T78" fmla="*/ 3 w 132"/>
                <a:gd name="T79" fmla="*/ 20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2" h="211">
                  <a:moveTo>
                    <a:pt x="4" y="206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12" y="206"/>
                    <a:pt x="15" y="207"/>
                    <a:pt x="19" y="208"/>
                  </a:cubicBezTo>
                  <a:cubicBezTo>
                    <a:pt x="24" y="211"/>
                    <a:pt x="27" y="208"/>
                    <a:pt x="31" y="205"/>
                  </a:cubicBezTo>
                  <a:cubicBezTo>
                    <a:pt x="32" y="203"/>
                    <a:pt x="30" y="199"/>
                    <a:pt x="29" y="196"/>
                  </a:cubicBezTo>
                  <a:cubicBezTo>
                    <a:pt x="28" y="192"/>
                    <a:pt x="32" y="194"/>
                    <a:pt x="33" y="192"/>
                  </a:cubicBezTo>
                  <a:cubicBezTo>
                    <a:pt x="35" y="187"/>
                    <a:pt x="39" y="189"/>
                    <a:pt x="43" y="187"/>
                  </a:cubicBezTo>
                  <a:cubicBezTo>
                    <a:pt x="44" y="187"/>
                    <a:pt x="46" y="184"/>
                    <a:pt x="47" y="184"/>
                  </a:cubicBezTo>
                  <a:cubicBezTo>
                    <a:pt x="49" y="184"/>
                    <a:pt x="49" y="185"/>
                    <a:pt x="52" y="185"/>
                  </a:cubicBezTo>
                  <a:cubicBezTo>
                    <a:pt x="54" y="184"/>
                    <a:pt x="59" y="184"/>
                    <a:pt x="59" y="181"/>
                  </a:cubicBezTo>
                  <a:cubicBezTo>
                    <a:pt x="59" y="180"/>
                    <a:pt x="63" y="179"/>
                    <a:pt x="64" y="177"/>
                  </a:cubicBezTo>
                  <a:cubicBezTo>
                    <a:pt x="64" y="175"/>
                    <a:pt x="63" y="174"/>
                    <a:pt x="63" y="172"/>
                  </a:cubicBezTo>
                  <a:cubicBezTo>
                    <a:pt x="63" y="170"/>
                    <a:pt x="66" y="170"/>
                    <a:pt x="67" y="169"/>
                  </a:cubicBezTo>
                  <a:cubicBezTo>
                    <a:pt x="68" y="169"/>
                    <a:pt x="66" y="165"/>
                    <a:pt x="65" y="164"/>
                  </a:cubicBezTo>
                  <a:cubicBezTo>
                    <a:pt x="65" y="160"/>
                    <a:pt x="67" y="161"/>
                    <a:pt x="69" y="159"/>
                  </a:cubicBezTo>
                  <a:cubicBezTo>
                    <a:pt x="72" y="157"/>
                    <a:pt x="75" y="155"/>
                    <a:pt x="78" y="155"/>
                  </a:cubicBezTo>
                  <a:cubicBezTo>
                    <a:pt x="81" y="155"/>
                    <a:pt x="85" y="153"/>
                    <a:pt x="86" y="149"/>
                  </a:cubicBezTo>
                  <a:cubicBezTo>
                    <a:pt x="89" y="143"/>
                    <a:pt x="100" y="141"/>
                    <a:pt x="102" y="136"/>
                  </a:cubicBezTo>
                  <a:cubicBezTo>
                    <a:pt x="104" y="131"/>
                    <a:pt x="108" y="131"/>
                    <a:pt x="110" y="127"/>
                  </a:cubicBezTo>
                  <a:cubicBezTo>
                    <a:pt x="111" y="124"/>
                    <a:pt x="116" y="121"/>
                    <a:pt x="119" y="119"/>
                  </a:cubicBezTo>
                  <a:cubicBezTo>
                    <a:pt x="121" y="118"/>
                    <a:pt x="130" y="119"/>
                    <a:pt x="131" y="117"/>
                  </a:cubicBezTo>
                  <a:cubicBezTo>
                    <a:pt x="132" y="113"/>
                    <a:pt x="127" y="109"/>
                    <a:pt x="125" y="107"/>
                  </a:cubicBezTo>
                  <a:cubicBezTo>
                    <a:pt x="124" y="106"/>
                    <a:pt x="124" y="106"/>
                    <a:pt x="124" y="106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1" y="59"/>
                    <a:pt x="117" y="59"/>
                    <a:pt x="117" y="58"/>
                  </a:cubicBezTo>
                  <a:cubicBezTo>
                    <a:pt x="116" y="57"/>
                    <a:pt x="116" y="56"/>
                    <a:pt x="115" y="55"/>
                  </a:cubicBezTo>
                  <a:cubicBezTo>
                    <a:pt x="112" y="53"/>
                    <a:pt x="110" y="58"/>
                    <a:pt x="108" y="53"/>
                  </a:cubicBezTo>
                  <a:cubicBezTo>
                    <a:pt x="107" y="50"/>
                    <a:pt x="105" y="52"/>
                    <a:pt x="104" y="52"/>
                  </a:cubicBezTo>
                  <a:cubicBezTo>
                    <a:pt x="103" y="52"/>
                    <a:pt x="102" y="51"/>
                    <a:pt x="101" y="51"/>
                  </a:cubicBezTo>
                  <a:cubicBezTo>
                    <a:pt x="98" y="50"/>
                    <a:pt x="97" y="50"/>
                    <a:pt x="97" y="46"/>
                  </a:cubicBezTo>
                  <a:cubicBezTo>
                    <a:pt x="93" y="45"/>
                    <a:pt x="88" y="42"/>
                    <a:pt x="85" y="42"/>
                  </a:cubicBezTo>
                  <a:cubicBezTo>
                    <a:pt x="79" y="43"/>
                    <a:pt x="75" y="43"/>
                    <a:pt x="73" y="37"/>
                  </a:cubicBezTo>
                  <a:cubicBezTo>
                    <a:pt x="73" y="34"/>
                    <a:pt x="74" y="29"/>
                    <a:pt x="71" y="29"/>
                  </a:cubicBezTo>
                  <a:cubicBezTo>
                    <a:pt x="66" y="29"/>
                    <a:pt x="68" y="26"/>
                    <a:pt x="65" y="23"/>
                  </a:cubicBezTo>
                  <a:cubicBezTo>
                    <a:pt x="64" y="22"/>
                    <a:pt x="63" y="20"/>
                    <a:pt x="61" y="19"/>
                  </a:cubicBezTo>
                  <a:cubicBezTo>
                    <a:pt x="59" y="16"/>
                    <a:pt x="58" y="15"/>
                    <a:pt x="58" y="12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6" y="8"/>
                    <a:pt x="54" y="9"/>
                    <a:pt x="53" y="8"/>
                  </a:cubicBezTo>
                  <a:cubicBezTo>
                    <a:pt x="53" y="8"/>
                    <a:pt x="53" y="4"/>
                    <a:pt x="53" y="3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0" y="5"/>
                    <a:pt x="47" y="0"/>
                    <a:pt x="46" y="0"/>
                  </a:cubicBezTo>
                  <a:cubicBezTo>
                    <a:pt x="46" y="1"/>
                    <a:pt x="45" y="2"/>
                    <a:pt x="45" y="3"/>
                  </a:cubicBezTo>
                  <a:cubicBezTo>
                    <a:pt x="44" y="5"/>
                    <a:pt x="44" y="3"/>
                    <a:pt x="43" y="6"/>
                  </a:cubicBezTo>
                  <a:cubicBezTo>
                    <a:pt x="42" y="10"/>
                    <a:pt x="44" y="14"/>
                    <a:pt x="38" y="11"/>
                  </a:cubicBezTo>
                  <a:cubicBezTo>
                    <a:pt x="36" y="10"/>
                    <a:pt x="37" y="12"/>
                    <a:pt x="37" y="13"/>
                  </a:cubicBezTo>
                  <a:cubicBezTo>
                    <a:pt x="37" y="14"/>
                    <a:pt x="36" y="15"/>
                    <a:pt x="35" y="15"/>
                  </a:cubicBezTo>
                  <a:cubicBezTo>
                    <a:pt x="32" y="16"/>
                    <a:pt x="30" y="17"/>
                    <a:pt x="31" y="20"/>
                  </a:cubicBezTo>
                  <a:cubicBezTo>
                    <a:pt x="31" y="21"/>
                    <a:pt x="33" y="22"/>
                    <a:pt x="31" y="23"/>
                  </a:cubicBezTo>
                  <a:cubicBezTo>
                    <a:pt x="30" y="25"/>
                    <a:pt x="28" y="21"/>
                    <a:pt x="28" y="26"/>
                  </a:cubicBezTo>
                  <a:cubicBezTo>
                    <a:pt x="28" y="27"/>
                    <a:pt x="27" y="30"/>
                    <a:pt x="28" y="31"/>
                  </a:cubicBezTo>
                  <a:cubicBezTo>
                    <a:pt x="28" y="32"/>
                    <a:pt x="29" y="34"/>
                    <a:pt x="28" y="34"/>
                  </a:cubicBezTo>
                  <a:cubicBezTo>
                    <a:pt x="24" y="35"/>
                    <a:pt x="30" y="41"/>
                    <a:pt x="27" y="44"/>
                  </a:cubicBezTo>
                  <a:cubicBezTo>
                    <a:pt x="26" y="47"/>
                    <a:pt x="23" y="49"/>
                    <a:pt x="26" y="52"/>
                  </a:cubicBezTo>
                  <a:cubicBezTo>
                    <a:pt x="29" y="55"/>
                    <a:pt x="28" y="60"/>
                    <a:pt x="27" y="63"/>
                  </a:cubicBezTo>
                  <a:cubicBezTo>
                    <a:pt x="25" y="68"/>
                    <a:pt x="28" y="74"/>
                    <a:pt x="30" y="78"/>
                  </a:cubicBezTo>
                  <a:cubicBezTo>
                    <a:pt x="33" y="83"/>
                    <a:pt x="32" y="90"/>
                    <a:pt x="33" y="95"/>
                  </a:cubicBezTo>
                  <a:cubicBezTo>
                    <a:pt x="34" y="97"/>
                    <a:pt x="34" y="98"/>
                    <a:pt x="36" y="99"/>
                  </a:cubicBezTo>
                  <a:cubicBezTo>
                    <a:pt x="38" y="101"/>
                    <a:pt x="38" y="103"/>
                    <a:pt x="36" y="104"/>
                  </a:cubicBezTo>
                  <a:cubicBezTo>
                    <a:pt x="34" y="105"/>
                    <a:pt x="36" y="107"/>
                    <a:pt x="35" y="108"/>
                  </a:cubicBezTo>
                  <a:cubicBezTo>
                    <a:pt x="33" y="110"/>
                    <a:pt x="31" y="109"/>
                    <a:pt x="29" y="110"/>
                  </a:cubicBezTo>
                  <a:cubicBezTo>
                    <a:pt x="25" y="111"/>
                    <a:pt x="15" y="115"/>
                    <a:pt x="19" y="120"/>
                  </a:cubicBezTo>
                  <a:cubicBezTo>
                    <a:pt x="20" y="122"/>
                    <a:pt x="21" y="134"/>
                    <a:pt x="17" y="135"/>
                  </a:cubicBezTo>
                  <a:cubicBezTo>
                    <a:pt x="16" y="138"/>
                    <a:pt x="18" y="138"/>
                    <a:pt x="15" y="139"/>
                  </a:cubicBezTo>
                  <a:cubicBezTo>
                    <a:pt x="13" y="140"/>
                    <a:pt x="18" y="145"/>
                    <a:pt x="14" y="146"/>
                  </a:cubicBezTo>
                  <a:cubicBezTo>
                    <a:pt x="12" y="146"/>
                    <a:pt x="12" y="141"/>
                    <a:pt x="9" y="144"/>
                  </a:cubicBezTo>
                  <a:cubicBezTo>
                    <a:pt x="9" y="145"/>
                    <a:pt x="10" y="149"/>
                    <a:pt x="9" y="151"/>
                  </a:cubicBezTo>
                  <a:cubicBezTo>
                    <a:pt x="7" y="156"/>
                    <a:pt x="13" y="155"/>
                    <a:pt x="12" y="159"/>
                  </a:cubicBezTo>
                  <a:cubicBezTo>
                    <a:pt x="11" y="161"/>
                    <a:pt x="10" y="162"/>
                    <a:pt x="10" y="164"/>
                  </a:cubicBezTo>
                  <a:cubicBezTo>
                    <a:pt x="11" y="170"/>
                    <a:pt x="3" y="162"/>
                    <a:pt x="5" y="170"/>
                  </a:cubicBezTo>
                  <a:cubicBezTo>
                    <a:pt x="5" y="171"/>
                    <a:pt x="3" y="172"/>
                    <a:pt x="5" y="173"/>
                  </a:cubicBezTo>
                  <a:cubicBezTo>
                    <a:pt x="8" y="175"/>
                    <a:pt x="12" y="174"/>
                    <a:pt x="10" y="179"/>
                  </a:cubicBezTo>
                  <a:cubicBezTo>
                    <a:pt x="9" y="181"/>
                    <a:pt x="7" y="179"/>
                    <a:pt x="5" y="179"/>
                  </a:cubicBezTo>
                  <a:cubicBezTo>
                    <a:pt x="4" y="180"/>
                    <a:pt x="4" y="182"/>
                    <a:pt x="3" y="183"/>
                  </a:cubicBezTo>
                  <a:cubicBezTo>
                    <a:pt x="3" y="185"/>
                    <a:pt x="2" y="185"/>
                    <a:pt x="3" y="186"/>
                  </a:cubicBezTo>
                  <a:cubicBezTo>
                    <a:pt x="4" y="187"/>
                    <a:pt x="3" y="190"/>
                    <a:pt x="2" y="191"/>
                  </a:cubicBezTo>
                  <a:cubicBezTo>
                    <a:pt x="0" y="193"/>
                    <a:pt x="3" y="197"/>
                    <a:pt x="3" y="201"/>
                  </a:cubicBezTo>
                  <a:cubicBezTo>
                    <a:pt x="3" y="203"/>
                    <a:pt x="3" y="205"/>
                    <a:pt x="4" y="206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39" name="Freeform 19">
              <a:extLst>
                <a:ext uri="{FF2B5EF4-FFF2-40B4-BE49-F238E27FC236}">
                  <a16:creationId xmlns:a16="http://schemas.microsoft.com/office/drawing/2014/main" id="{2AE1FA44-A344-7E6D-B6CA-39073C5DF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4702" y="4378333"/>
              <a:ext cx="1001714" cy="1209677"/>
            </a:xfrm>
            <a:custGeom>
              <a:avLst/>
              <a:gdLst>
                <a:gd name="T0" fmla="*/ 202 w 266"/>
                <a:gd name="T1" fmla="*/ 0 h 322"/>
                <a:gd name="T2" fmla="*/ 201 w 266"/>
                <a:gd name="T3" fmla="*/ 4 h 322"/>
                <a:gd name="T4" fmla="*/ 208 w 266"/>
                <a:gd name="T5" fmla="*/ 27 h 322"/>
                <a:gd name="T6" fmla="*/ 225 w 266"/>
                <a:gd name="T7" fmla="*/ 42 h 322"/>
                <a:gd name="T8" fmla="*/ 238 w 266"/>
                <a:gd name="T9" fmla="*/ 50 h 322"/>
                <a:gd name="T10" fmla="*/ 258 w 266"/>
                <a:gd name="T11" fmla="*/ 53 h 322"/>
                <a:gd name="T12" fmla="*/ 260 w 266"/>
                <a:gd name="T13" fmla="*/ 82 h 322"/>
                <a:gd name="T14" fmla="*/ 247 w 266"/>
                <a:gd name="T15" fmla="*/ 88 h 322"/>
                <a:gd name="T16" fmla="*/ 255 w 266"/>
                <a:gd name="T17" fmla="*/ 86 h 322"/>
                <a:gd name="T18" fmla="*/ 261 w 266"/>
                <a:gd name="T19" fmla="*/ 93 h 322"/>
                <a:gd name="T20" fmla="*/ 256 w 266"/>
                <a:gd name="T21" fmla="*/ 96 h 322"/>
                <a:gd name="T22" fmla="*/ 257 w 266"/>
                <a:gd name="T23" fmla="*/ 102 h 322"/>
                <a:gd name="T24" fmla="*/ 249 w 266"/>
                <a:gd name="T25" fmla="*/ 103 h 322"/>
                <a:gd name="T26" fmla="*/ 240 w 266"/>
                <a:gd name="T27" fmla="*/ 114 h 322"/>
                <a:gd name="T28" fmla="*/ 222 w 266"/>
                <a:gd name="T29" fmla="*/ 126 h 322"/>
                <a:gd name="T30" fmla="*/ 210 w 266"/>
                <a:gd name="T31" fmla="*/ 138 h 322"/>
                <a:gd name="T32" fmla="*/ 198 w 266"/>
                <a:gd name="T33" fmla="*/ 158 h 322"/>
                <a:gd name="T34" fmla="*/ 201 w 266"/>
                <a:gd name="T35" fmla="*/ 159 h 322"/>
                <a:gd name="T36" fmla="*/ 198 w 266"/>
                <a:gd name="T37" fmla="*/ 171 h 322"/>
                <a:gd name="T38" fmla="*/ 178 w 266"/>
                <a:gd name="T39" fmla="*/ 203 h 322"/>
                <a:gd name="T40" fmla="*/ 164 w 266"/>
                <a:gd name="T41" fmla="*/ 195 h 322"/>
                <a:gd name="T42" fmla="*/ 169 w 266"/>
                <a:gd name="T43" fmla="*/ 197 h 322"/>
                <a:gd name="T44" fmla="*/ 176 w 266"/>
                <a:gd name="T45" fmla="*/ 205 h 322"/>
                <a:gd name="T46" fmla="*/ 151 w 266"/>
                <a:gd name="T47" fmla="*/ 238 h 322"/>
                <a:gd name="T48" fmla="*/ 142 w 266"/>
                <a:gd name="T49" fmla="*/ 252 h 322"/>
                <a:gd name="T50" fmla="*/ 150 w 266"/>
                <a:gd name="T51" fmla="*/ 248 h 322"/>
                <a:gd name="T52" fmla="*/ 154 w 266"/>
                <a:gd name="T53" fmla="*/ 274 h 322"/>
                <a:gd name="T54" fmla="*/ 150 w 266"/>
                <a:gd name="T55" fmla="*/ 285 h 322"/>
                <a:gd name="T56" fmla="*/ 159 w 266"/>
                <a:gd name="T57" fmla="*/ 290 h 322"/>
                <a:gd name="T58" fmla="*/ 164 w 266"/>
                <a:gd name="T59" fmla="*/ 300 h 322"/>
                <a:gd name="T60" fmla="*/ 173 w 266"/>
                <a:gd name="T61" fmla="*/ 315 h 322"/>
                <a:gd name="T62" fmla="*/ 175 w 266"/>
                <a:gd name="T63" fmla="*/ 322 h 322"/>
                <a:gd name="T64" fmla="*/ 157 w 266"/>
                <a:gd name="T65" fmla="*/ 313 h 322"/>
                <a:gd name="T66" fmla="*/ 138 w 266"/>
                <a:gd name="T67" fmla="*/ 309 h 322"/>
                <a:gd name="T68" fmla="*/ 58 w 266"/>
                <a:gd name="T69" fmla="*/ 302 h 322"/>
                <a:gd name="T70" fmla="*/ 56 w 266"/>
                <a:gd name="T71" fmla="*/ 294 h 322"/>
                <a:gd name="T72" fmla="*/ 46 w 266"/>
                <a:gd name="T73" fmla="*/ 281 h 322"/>
                <a:gd name="T74" fmla="*/ 44 w 266"/>
                <a:gd name="T75" fmla="*/ 273 h 322"/>
                <a:gd name="T76" fmla="*/ 44 w 266"/>
                <a:gd name="T77" fmla="*/ 258 h 322"/>
                <a:gd name="T78" fmla="*/ 46 w 266"/>
                <a:gd name="T79" fmla="*/ 240 h 322"/>
                <a:gd name="T80" fmla="*/ 35 w 266"/>
                <a:gd name="T81" fmla="*/ 230 h 322"/>
                <a:gd name="T82" fmla="*/ 25 w 266"/>
                <a:gd name="T83" fmla="*/ 234 h 322"/>
                <a:gd name="T84" fmla="*/ 14 w 266"/>
                <a:gd name="T85" fmla="*/ 226 h 322"/>
                <a:gd name="T86" fmla="*/ 8 w 266"/>
                <a:gd name="T87" fmla="*/ 212 h 322"/>
                <a:gd name="T88" fmla="*/ 6 w 266"/>
                <a:gd name="T89" fmla="*/ 198 h 322"/>
                <a:gd name="T90" fmla="*/ 5 w 266"/>
                <a:gd name="T91" fmla="*/ 179 h 322"/>
                <a:gd name="T92" fmla="*/ 4 w 266"/>
                <a:gd name="T93" fmla="*/ 167 h 322"/>
                <a:gd name="T94" fmla="*/ 17 w 266"/>
                <a:gd name="T95" fmla="*/ 159 h 322"/>
                <a:gd name="T96" fmla="*/ 26 w 266"/>
                <a:gd name="T97" fmla="*/ 145 h 322"/>
                <a:gd name="T98" fmla="*/ 35 w 266"/>
                <a:gd name="T99" fmla="*/ 139 h 322"/>
                <a:gd name="T100" fmla="*/ 36 w 266"/>
                <a:gd name="T101" fmla="*/ 121 h 322"/>
                <a:gd name="T102" fmla="*/ 43 w 266"/>
                <a:gd name="T103" fmla="*/ 116 h 322"/>
                <a:gd name="T104" fmla="*/ 44 w 266"/>
                <a:gd name="T105" fmla="*/ 100 h 322"/>
                <a:gd name="T106" fmla="*/ 37 w 266"/>
                <a:gd name="T107" fmla="*/ 92 h 322"/>
                <a:gd name="T108" fmla="*/ 39 w 266"/>
                <a:gd name="T109" fmla="*/ 87 h 322"/>
                <a:gd name="T110" fmla="*/ 46 w 266"/>
                <a:gd name="T111" fmla="*/ 75 h 322"/>
                <a:gd name="T112" fmla="*/ 54 w 266"/>
                <a:gd name="T113" fmla="*/ 64 h 322"/>
                <a:gd name="T114" fmla="*/ 59 w 266"/>
                <a:gd name="T115" fmla="*/ 61 h 322"/>
                <a:gd name="T116" fmla="*/ 59 w 266"/>
                <a:gd name="T117" fmla="*/ 47 h 322"/>
                <a:gd name="T118" fmla="*/ 67 w 266"/>
                <a:gd name="T119" fmla="*/ 31 h 322"/>
                <a:gd name="T120" fmla="*/ 63 w 266"/>
                <a:gd name="T121" fmla="*/ 10 h 322"/>
                <a:gd name="T122" fmla="*/ 65 w 266"/>
                <a:gd name="T123" fmla="*/ 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" h="322">
                  <a:moveTo>
                    <a:pt x="67" y="0"/>
                  </a:moveTo>
                  <a:cubicBezTo>
                    <a:pt x="202" y="0"/>
                    <a:pt x="202" y="0"/>
                    <a:pt x="202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01" y="1"/>
                    <a:pt x="201" y="3"/>
                    <a:pt x="201" y="4"/>
                  </a:cubicBezTo>
                  <a:cubicBezTo>
                    <a:pt x="202" y="7"/>
                    <a:pt x="201" y="10"/>
                    <a:pt x="201" y="13"/>
                  </a:cubicBezTo>
                  <a:cubicBezTo>
                    <a:pt x="202" y="17"/>
                    <a:pt x="205" y="24"/>
                    <a:pt x="208" y="27"/>
                  </a:cubicBezTo>
                  <a:cubicBezTo>
                    <a:pt x="209" y="29"/>
                    <a:pt x="211" y="31"/>
                    <a:pt x="214" y="32"/>
                  </a:cubicBezTo>
                  <a:cubicBezTo>
                    <a:pt x="217" y="33"/>
                    <a:pt x="223" y="40"/>
                    <a:pt x="225" y="42"/>
                  </a:cubicBezTo>
                  <a:cubicBezTo>
                    <a:pt x="226" y="44"/>
                    <a:pt x="228" y="47"/>
                    <a:pt x="229" y="48"/>
                  </a:cubicBezTo>
                  <a:cubicBezTo>
                    <a:pt x="233" y="50"/>
                    <a:pt x="235" y="49"/>
                    <a:pt x="238" y="50"/>
                  </a:cubicBezTo>
                  <a:cubicBezTo>
                    <a:pt x="242" y="51"/>
                    <a:pt x="245" y="53"/>
                    <a:pt x="250" y="53"/>
                  </a:cubicBezTo>
                  <a:cubicBezTo>
                    <a:pt x="252" y="52"/>
                    <a:pt x="256" y="51"/>
                    <a:pt x="258" y="53"/>
                  </a:cubicBezTo>
                  <a:cubicBezTo>
                    <a:pt x="266" y="59"/>
                    <a:pt x="263" y="70"/>
                    <a:pt x="261" y="78"/>
                  </a:cubicBezTo>
                  <a:cubicBezTo>
                    <a:pt x="261" y="79"/>
                    <a:pt x="261" y="81"/>
                    <a:pt x="260" y="82"/>
                  </a:cubicBezTo>
                  <a:cubicBezTo>
                    <a:pt x="258" y="83"/>
                    <a:pt x="256" y="82"/>
                    <a:pt x="254" y="84"/>
                  </a:cubicBezTo>
                  <a:cubicBezTo>
                    <a:pt x="253" y="85"/>
                    <a:pt x="249" y="87"/>
                    <a:pt x="247" y="88"/>
                  </a:cubicBezTo>
                  <a:cubicBezTo>
                    <a:pt x="247" y="88"/>
                    <a:pt x="247" y="88"/>
                    <a:pt x="247" y="88"/>
                  </a:cubicBezTo>
                  <a:cubicBezTo>
                    <a:pt x="249" y="88"/>
                    <a:pt x="253" y="87"/>
                    <a:pt x="255" y="86"/>
                  </a:cubicBezTo>
                  <a:cubicBezTo>
                    <a:pt x="260" y="86"/>
                    <a:pt x="257" y="87"/>
                    <a:pt x="258" y="90"/>
                  </a:cubicBezTo>
                  <a:cubicBezTo>
                    <a:pt x="260" y="91"/>
                    <a:pt x="261" y="91"/>
                    <a:pt x="261" y="93"/>
                  </a:cubicBezTo>
                  <a:cubicBezTo>
                    <a:pt x="261" y="93"/>
                    <a:pt x="261" y="93"/>
                    <a:pt x="261" y="93"/>
                  </a:cubicBezTo>
                  <a:cubicBezTo>
                    <a:pt x="258" y="93"/>
                    <a:pt x="256" y="93"/>
                    <a:pt x="256" y="96"/>
                  </a:cubicBezTo>
                  <a:cubicBezTo>
                    <a:pt x="256" y="97"/>
                    <a:pt x="254" y="99"/>
                    <a:pt x="255" y="99"/>
                  </a:cubicBezTo>
                  <a:cubicBezTo>
                    <a:pt x="256" y="100"/>
                    <a:pt x="257" y="100"/>
                    <a:pt x="257" y="102"/>
                  </a:cubicBezTo>
                  <a:cubicBezTo>
                    <a:pt x="257" y="102"/>
                    <a:pt x="257" y="102"/>
                    <a:pt x="257" y="102"/>
                  </a:cubicBezTo>
                  <a:cubicBezTo>
                    <a:pt x="255" y="102"/>
                    <a:pt x="251" y="102"/>
                    <a:pt x="249" y="103"/>
                  </a:cubicBezTo>
                  <a:cubicBezTo>
                    <a:pt x="249" y="107"/>
                    <a:pt x="241" y="108"/>
                    <a:pt x="241" y="112"/>
                  </a:cubicBezTo>
                  <a:cubicBezTo>
                    <a:pt x="241" y="113"/>
                    <a:pt x="242" y="115"/>
                    <a:pt x="240" y="114"/>
                  </a:cubicBezTo>
                  <a:cubicBezTo>
                    <a:pt x="238" y="113"/>
                    <a:pt x="239" y="119"/>
                    <a:pt x="235" y="117"/>
                  </a:cubicBezTo>
                  <a:cubicBezTo>
                    <a:pt x="233" y="117"/>
                    <a:pt x="224" y="125"/>
                    <a:pt x="222" y="126"/>
                  </a:cubicBezTo>
                  <a:cubicBezTo>
                    <a:pt x="217" y="128"/>
                    <a:pt x="217" y="127"/>
                    <a:pt x="216" y="132"/>
                  </a:cubicBezTo>
                  <a:cubicBezTo>
                    <a:pt x="215" y="136"/>
                    <a:pt x="213" y="136"/>
                    <a:pt x="210" y="138"/>
                  </a:cubicBezTo>
                  <a:cubicBezTo>
                    <a:pt x="208" y="141"/>
                    <a:pt x="205" y="143"/>
                    <a:pt x="204" y="146"/>
                  </a:cubicBezTo>
                  <a:cubicBezTo>
                    <a:pt x="202" y="150"/>
                    <a:pt x="199" y="154"/>
                    <a:pt x="198" y="158"/>
                  </a:cubicBezTo>
                  <a:cubicBezTo>
                    <a:pt x="197" y="162"/>
                    <a:pt x="195" y="162"/>
                    <a:pt x="195" y="166"/>
                  </a:cubicBezTo>
                  <a:cubicBezTo>
                    <a:pt x="198" y="166"/>
                    <a:pt x="197" y="159"/>
                    <a:pt x="201" y="159"/>
                  </a:cubicBezTo>
                  <a:cubicBezTo>
                    <a:pt x="201" y="159"/>
                    <a:pt x="201" y="159"/>
                    <a:pt x="201" y="159"/>
                  </a:cubicBezTo>
                  <a:cubicBezTo>
                    <a:pt x="200" y="160"/>
                    <a:pt x="198" y="170"/>
                    <a:pt x="198" y="171"/>
                  </a:cubicBezTo>
                  <a:cubicBezTo>
                    <a:pt x="197" y="177"/>
                    <a:pt x="198" y="183"/>
                    <a:pt x="196" y="189"/>
                  </a:cubicBezTo>
                  <a:cubicBezTo>
                    <a:pt x="193" y="196"/>
                    <a:pt x="186" y="203"/>
                    <a:pt x="178" y="203"/>
                  </a:cubicBezTo>
                  <a:cubicBezTo>
                    <a:pt x="174" y="203"/>
                    <a:pt x="170" y="188"/>
                    <a:pt x="167" y="188"/>
                  </a:cubicBezTo>
                  <a:cubicBezTo>
                    <a:pt x="167" y="192"/>
                    <a:pt x="171" y="195"/>
                    <a:pt x="164" y="195"/>
                  </a:cubicBezTo>
                  <a:cubicBezTo>
                    <a:pt x="164" y="195"/>
                    <a:pt x="157" y="195"/>
                    <a:pt x="159" y="195"/>
                  </a:cubicBezTo>
                  <a:cubicBezTo>
                    <a:pt x="163" y="196"/>
                    <a:pt x="167" y="194"/>
                    <a:pt x="169" y="197"/>
                  </a:cubicBezTo>
                  <a:cubicBezTo>
                    <a:pt x="171" y="199"/>
                    <a:pt x="171" y="201"/>
                    <a:pt x="173" y="202"/>
                  </a:cubicBezTo>
                  <a:cubicBezTo>
                    <a:pt x="174" y="203"/>
                    <a:pt x="176" y="204"/>
                    <a:pt x="176" y="205"/>
                  </a:cubicBezTo>
                  <a:cubicBezTo>
                    <a:pt x="175" y="205"/>
                    <a:pt x="169" y="209"/>
                    <a:pt x="167" y="210"/>
                  </a:cubicBezTo>
                  <a:cubicBezTo>
                    <a:pt x="154" y="214"/>
                    <a:pt x="152" y="226"/>
                    <a:pt x="151" y="238"/>
                  </a:cubicBezTo>
                  <a:cubicBezTo>
                    <a:pt x="151" y="244"/>
                    <a:pt x="148" y="245"/>
                    <a:pt x="144" y="249"/>
                  </a:cubicBezTo>
                  <a:cubicBezTo>
                    <a:pt x="142" y="252"/>
                    <a:pt x="142" y="252"/>
                    <a:pt x="142" y="252"/>
                  </a:cubicBezTo>
                  <a:cubicBezTo>
                    <a:pt x="140" y="254"/>
                    <a:pt x="145" y="250"/>
                    <a:pt x="145" y="250"/>
                  </a:cubicBezTo>
                  <a:cubicBezTo>
                    <a:pt x="147" y="249"/>
                    <a:pt x="148" y="248"/>
                    <a:pt x="150" y="248"/>
                  </a:cubicBezTo>
                  <a:cubicBezTo>
                    <a:pt x="151" y="251"/>
                    <a:pt x="149" y="256"/>
                    <a:pt x="150" y="260"/>
                  </a:cubicBezTo>
                  <a:cubicBezTo>
                    <a:pt x="152" y="264"/>
                    <a:pt x="154" y="269"/>
                    <a:pt x="154" y="274"/>
                  </a:cubicBezTo>
                  <a:cubicBezTo>
                    <a:pt x="154" y="277"/>
                    <a:pt x="155" y="277"/>
                    <a:pt x="153" y="279"/>
                  </a:cubicBezTo>
                  <a:cubicBezTo>
                    <a:pt x="151" y="280"/>
                    <a:pt x="149" y="283"/>
                    <a:pt x="150" y="285"/>
                  </a:cubicBezTo>
                  <a:cubicBezTo>
                    <a:pt x="151" y="285"/>
                    <a:pt x="152" y="281"/>
                    <a:pt x="154" y="281"/>
                  </a:cubicBezTo>
                  <a:cubicBezTo>
                    <a:pt x="155" y="281"/>
                    <a:pt x="158" y="288"/>
                    <a:pt x="159" y="290"/>
                  </a:cubicBezTo>
                  <a:cubicBezTo>
                    <a:pt x="160" y="292"/>
                    <a:pt x="160" y="293"/>
                    <a:pt x="161" y="294"/>
                  </a:cubicBezTo>
                  <a:cubicBezTo>
                    <a:pt x="162" y="296"/>
                    <a:pt x="163" y="299"/>
                    <a:pt x="164" y="300"/>
                  </a:cubicBezTo>
                  <a:cubicBezTo>
                    <a:pt x="165" y="301"/>
                    <a:pt x="166" y="303"/>
                    <a:pt x="166" y="304"/>
                  </a:cubicBezTo>
                  <a:cubicBezTo>
                    <a:pt x="168" y="308"/>
                    <a:pt x="171" y="311"/>
                    <a:pt x="173" y="315"/>
                  </a:cubicBezTo>
                  <a:cubicBezTo>
                    <a:pt x="175" y="319"/>
                    <a:pt x="175" y="318"/>
                    <a:pt x="175" y="322"/>
                  </a:cubicBezTo>
                  <a:cubicBezTo>
                    <a:pt x="175" y="322"/>
                    <a:pt x="175" y="322"/>
                    <a:pt x="175" y="322"/>
                  </a:cubicBezTo>
                  <a:cubicBezTo>
                    <a:pt x="174" y="320"/>
                    <a:pt x="169" y="317"/>
                    <a:pt x="166" y="316"/>
                  </a:cubicBezTo>
                  <a:cubicBezTo>
                    <a:pt x="163" y="316"/>
                    <a:pt x="160" y="315"/>
                    <a:pt x="157" y="313"/>
                  </a:cubicBezTo>
                  <a:cubicBezTo>
                    <a:pt x="155" y="312"/>
                    <a:pt x="153" y="310"/>
                    <a:pt x="151" y="309"/>
                  </a:cubicBezTo>
                  <a:cubicBezTo>
                    <a:pt x="138" y="309"/>
                    <a:pt x="138" y="309"/>
                    <a:pt x="138" y="309"/>
                  </a:cubicBezTo>
                  <a:cubicBezTo>
                    <a:pt x="122" y="301"/>
                    <a:pt x="122" y="301"/>
                    <a:pt x="122" y="301"/>
                  </a:cubicBezTo>
                  <a:cubicBezTo>
                    <a:pt x="58" y="302"/>
                    <a:pt x="58" y="302"/>
                    <a:pt x="58" y="302"/>
                  </a:cubicBezTo>
                  <a:cubicBezTo>
                    <a:pt x="57" y="300"/>
                    <a:pt x="56" y="300"/>
                    <a:pt x="56" y="299"/>
                  </a:cubicBezTo>
                  <a:cubicBezTo>
                    <a:pt x="55" y="297"/>
                    <a:pt x="56" y="296"/>
                    <a:pt x="56" y="294"/>
                  </a:cubicBezTo>
                  <a:cubicBezTo>
                    <a:pt x="56" y="291"/>
                    <a:pt x="49" y="287"/>
                    <a:pt x="47" y="285"/>
                  </a:cubicBezTo>
                  <a:cubicBezTo>
                    <a:pt x="45" y="284"/>
                    <a:pt x="46" y="283"/>
                    <a:pt x="46" y="281"/>
                  </a:cubicBezTo>
                  <a:cubicBezTo>
                    <a:pt x="45" y="280"/>
                    <a:pt x="43" y="280"/>
                    <a:pt x="43" y="278"/>
                  </a:cubicBezTo>
                  <a:cubicBezTo>
                    <a:pt x="41" y="275"/>
                    <a:pt x="43" y="276"/>
                    <a:pt x="44" y="273"/>
                  </a:cubicBezTo>
                  <a:cubicBezTo>
                    <a:pt x="44" y="273"/>
                    <a:pt x="44" y="271"/>
                    <a:pt x="44" y="270"/>
                  </a:cubicBezTo>
                  <a:cubicBezTo>
                    <a:pt x="44" y="265"/>
                    <a:pt x="50" y="262"/>
                    <a:pt x="44" y="258"/>
                  </a:cubicBezTo>
                  <a:cubicBezTo>
                    <a:pt x="39" y="253"/>
                    <a:pt x="47" y="251"/>
                    <a:pt x="47" y="248"/>
                  </a:cubicBezTo>
                  <a:cubicBezTo>
                    <a:pt x="47" y="246"/>
                    <a:pt x="48" y="241"/>
                    <a:pt x="46" y="240"/>
                  </a:cubicBezTo>
                  <a:cubicBezTo>
                    <a:pt x="39" y="237"/>
                    <a:pt x="49" y="229"/>
                    <a:pt x="45" y="228"/>
                  </a:cubicBezTo>
                  <a:cubicBezTo>
                    <a:pt x="39" y="227"/>
                    <a:pt x="40" y="230"/>
                    <a:pt x="35" y="230"/>
                  </a:cubicBezTo>
                  <a:cubicBezTo>
                    <a:pt x="34" y="231"/>
                    <a:pt x="32" y="227"/>
                    <a:pt x="30" y="229"/>
                  </a:cubicBezTo>
                  <a:cubicBezTo>
                    <a:pt x="25" y="234"/>
                    <a:pt x="25" y="234"/>
                    <a:pt x="25" y="234"/>
                  </a:cubicBezTo>
                  <a:cubicBezTo>
                    <a:pt x="23" y="236"/>
                    <a:pt x="18" y="243"/>
                    <a:pt x="17" y="237"/>
                  </a:cubicBezTo>
                  <a:cubicBezTo>
                    <a:pt x="17" y="233"/>
                    <a:pt x="17" y="229"/>
                    <a:pt x="14" y="226"/>
                  </a:cubicBezTo>
                  <a:cubicBezTo>
                    <a:pt x="11" y="225"/>
                    <a:pt x="11" y="222"/>
                    <a:pt x="10" y="220"/>
                  </a:cubicBezTo>
                  <a:cubicBezTo>
                    <a:pt x="10" y="217"/>
                    <a:pt x="8" y="215"/>
                    <a:pt x="8" y="212"/>
                  </a:cubicBezTo>
                  <a:cubicBezTo>
                    <a:pt x="8" y="208"/>
                    <a:pt x="6" y="207"/>
                    <a:pt x="5" y="203"/>
                  </a:cubicBezTo>
                  <a:cubicBezTo>
                    <a:pt x="5" y="201"/>
                    <a:pt x="5" y="200"/>
                    <a:pt x="6" y="198"/>
                  </a:cubicBezTo>
                  <a:cubicBezTo>
                    <a:pt x="7" y="195"/>
                    <a:pt x="5" y="192"/>
                    <a:pt x="6" y="189"/>
                  </a:cubicBezTo>
                  <a:cubicBezTo>
                    <a:pt x="8" y="184"/>
                    <a:pt x="4" y="183"/>
                    <a:pt x="5" y="179"/>
                  </a:cubicBezTo>
                  <a:cubicBezTo>
                    <a:pt x="5" y="177"/>
                    <a:pt x="6" y="176"/>
                    <a:pt x="4" y="175"/>
                  </a:cubicBezTo>
                  <a:cubicBezTo>
                    <a:pt x="1" y="173"/>
                    <a:pt x="4" y="170"/>
                    <a:pt x="4" y="167"/>
                  </a:cubicBezTo>
                  <a:cubicBezTo>
                    <a:pt x="4" y="165"/>
                    <a:pt x="0" y="160"/>
                    <a:pt x="5" y="160"/>
                  </a:cubicBezTo>
                  <a:cubicBezTo>
                    <a:pt x="17" y="159"/>
                    <a:pt x="17" y="159"/>
                    <a:pt x="17" y="159"/>
                  </a:cubicBezTo>
                  <a:cubicBezTo>
                    <a:pt x="21" y="159"/>
                    <a:pt x="19" y="157"/>
                    <a:pt x="19" y="154"/>
                  </a:cubicBezTo>
                  <a:cubicBezTo>
                    <a:pt x="20" y="151"/>
                    <a:pt x="23" y="145"/>
                    <a:pt x="26" y="145"/>
                  </a:cubicBezTo>
                  <a:cubicBezTo>
                    <a:pt x="30" y="146"/>
                    <a:pt x="28" y="144"/>
                    <a:pt x="30" y="143"/>
                  </a:cubicBezTo>
                  <a:cubicBezTo>
                    <a:pt x="35" y="139"/>
                    <a:pt x="35" y="139"/>
                    <a:pt x="35" y="139"/>
                  </a:cubicBezTo>
                  <a:cubicBezTo>
                    <a:pt x="38" y="137"/>
                    <a:pt x="37" y="135"/>
                    <a:pt x="37" y="132"/>
                  </a:cubicBezTo>
                  <a:cubicBezTo>
                    <a:pt x="37" y="129"/>
                    <a:pt x="37" y="124"/>
                    <a:pt x="36" y="121"/>
                  </a:cubicBezTo>
                  <a:cubicBezTo>
                    <a:pt x="38" y="120"/>
                    <a:pt x="41" y="122"/>
                    <a:pt x="41" y="120"/>
                  </a:cubicBezTo>
                  <a:cubicBezTo>
                    <a:pt x="41" y="117"/>
                    <a:pt x="42" y="119"/>
                    <a:pt x="43" y="116"/>
                  </a:cubicBezTo>
                  <a:cubicBezTo>
                    <a:pt x="45" y="113"/>
                    <a:pt x="50" y="112"/>
                    <a:pt x="46" y="108"/>
                  </a:cubicBezTo>
                  <a:cubicBezTo>
                    <a:pt x="43" y="106"/>
                    <a:pt x="46" y="102"/>
                    <a:pt x="44" y="100"/>
                  </a:cubicBezTo>
                  <a:cubicBezTo>
                    <a:pt x="42" y="99"/>
                    <a:pt x="40" y="99"/>
                    <a:pt x="41" y="96"/>
                  </a:cubicBezTo>
                  <a:cubicBezTo>
                    <a:pt x="41" y="92"/>
                    <a:pt x="37" y="95"/>
                    <a:pt x="37" y="92"/>
                  </a:cubicBezTo>
                  <a:cubicBezTo>
                    <a:pt x="37" y="90"/>
                    <a:pt x="39" y="89"/>
                    <a:pt x="39" y="88"/>
                  </a:cubicBezTo>
                  <a:cubicBezTo>
                    <a:pt x="39" y="88"/>
                    <a:pt x="38" y="87"/>
                    <a:pt x="39" y="87"/>
                  </a:cubicBezTo>
                  <a:cubicBezTo>
                    <a:pt x="40" y="85"/>
                    <a:pt x="41" y="88"/>
                    <a:pt x="41" y="85"/>
                  </a:cubicBezTo>
                  <a:cubicBezTo>
                    <a:pt x="41" y="83"/>
                    <a:pt x="45" y="79"/>
                    <a:pt x="46" y="75"/>
                  </a:cubicBezTo>
                  <a:cubicBezTo>
                    <a:pt x="46" y="73"/>
                    <a:pt x="43" y="68"/>
                    <a:pt x="48" y="68"/>
                  </a:cubicBezTo>
                  <a:cubicBezTo>
                    <a:pt x="52" y="68"/>
                    <a:pt x="52" y="68"/>
                    <a:pt x="54" y="64"/>
                  </a:cubicBezTo>
                  <a:cubicBezTo>
                    <a:pt x="57" y="62"/>
                    <a:pt x="54" y="60"/>
                    <a:pt x="55" y="58"/>
                  </a:cubicBezTo>
                  <a:cubicBezTo>
                    <a:pt x="56" y="57"/>
                    <a:pt x="58" y="61"/>
                    <a:pt x="59" y="61"/>
                  </a:cubicBezTo>
                  <a:cubicBezTo>
                    <a:pt x="62" y="59"/>
                    <a:pt x="59" y="53"/>
                    <a:pt x="58" y="51"/>
                  </a:cubicBezTo>
                  <a:cubicBezTo>
                    <a:pt x="57" y="50"/>
                    <a:pt x="60" y="48"/>
                    <a:pt x="59" y="47"/>
                  </a:cubicBezTo>
                  <a:cubicBezTo>
                    <a:pt x="58" y="45"/>
                    <a:pt x="59" y="41"/>
                    <a:pt x="59" y="39"/>
                  </a:cubicBezTo>
                  <a:cubicBezTo>
                    <a:pt x="59" y="35"/>
                    <a:pt x="67" y="37"/>
                    <a:pt x="67" y="31"/>
                  </a:cubicBezTo>
                  <a:cubicBezTo>
                    <a:pt x="67" y="26"/>
                    <a:pt x="62" y="18"/>
                    <a:pt x="64" y="13"/>
                  </a:cubicBezTo>
                  <a:cubicBezTo>
                    <a:pt x="65" y="12"/>
                    <a:pt x="64" y="11"/>
                    <a:pt x="63" y="10"/>
                  </a:cubicBezTo>
                  <a:cubicBezTo>
                    <a:pt x="62" y="10"/>
                    <a:pt x="60" y="9"/>
                    <a:pt x="60" y="8"/>
                  </a:cubicBezTo>
                  <a:cubicBezTo>
                    <a:pt x="57" y="4"/>
                    <a:pt x="63" y="6"/>
                    <a:pt x="65" y="4"/>
                  </a:cubicBezTo>
                  <a:cubicBezTo>
                    <a:pt x="66" y="2"/>
                    <a:pt x="67" y="1"/>
                    <a:pt x="67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0" name="Freeform 20">
              <a:extLst>
                <a:ext uri="{FF2B5EF4-FFF2-40B4-BE49-F238E27FC236}">
                  <a16:creationId xmlns:a16="http://schemas.microsoft.com/office/drawing/2014/main" id="{3DD170A3-E003-301C-4E1A-B0C42A93E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4565" y="3686182"/>
              <a:ext cx="1087439" cy="692152"/>
            </a:xfrm>
            <a:custGeom>
              <a:avLst/>
              <a:gdLst>
                <a:gd name="T0" fmla="*/ 239 w 289"/>
                <a:gd name="T1" fmla="*/ 0 h 184"/>
                <a:gd name="T2" fmla="*/ 246 w 289"/>
                <a:gd name="T3" fmla="*/ 10 h 184"/>
                <a:gd name="T4" fmla="*/ 256 w 289"/>
                <a:gd name="T5" fmla="*/ 14 h 184"/>
                <a:gd name="T6" fmla="*/ 273 w 289"/>
                <a:gd name="T7" fmla="*/ 15 h 184"/>
                <a:gd name="T8" fmla="*/ 263 w 289"/>
                <a:gd name="T9" fmla="*/ 12 h 184"/>
                <a:gd name="T10" fmla="*/ 277 w 289"/>
                <a:gd name="T11" fmla="*/ 6 h 184"/>
                <a:gd name="T12" fmla="*/ 285 w 289"/>
                <a:gd name="T13" fmla="*/ 9 h 184"/>
                <a:gd name="T14" fmla="*/ 288 w 289"/>
                <a:gd name="T15" fmla="*/ 25 h 184"/>
                <a:gd name="T16" fmla="*/ 272 w 289"/>
                <a:gd name="T17" fmla="*/ 40 h 184"/>
                <a:gd name="T18" fmla="*/ 267 w 289"/>
                <a:gd name="T19" fmla="*/ 28 h 184"/>
                <a:gd name="T20" fmla="*/ 250 w 289"/>
                <a:gd name="T21" fmla="*/ 26 h 184"/>
                <a:gd name="T22" fmla="*/ 241 w 289"/>
                <a:gd name="T23" fmla="*/ 35 h 184"/>
                <a:gd name="T24" fmla="*/ 263 w 289"/>
                <a:gd name="T25" fmla="*/ 44 h 184"/>
                <a:gd name="T26" fmla="*/ 254 w 289"/>
                <a:gd name="T27" fmla="*/ 50 h 184"/>
                <a:gd name="T28" fmla="*/ 230 w 289"/>
                <a:gd name="T29" fmla="*/ 80 h 184"/>
                <a:gd name="T30" fmla="*/ 234 w 289"/>
                <a:gd name="T31" fmla="*/ 96 h 184"/>
                <a:gd name="T32" fmla="*/ 231 w 289"/>
                <a:gd name="T33" fmla="*/ 102 h 184"/>
                <a:gd name="T34" fmla="*/ 232 w 289"/>
                <a:gd name="T35" fmla="*/ 111 h 184"/>
                <a:gd name="T36" fmla="*/ 220 w 289"/>
                <a:gd name="T37" fmla="*/ 122 h 184"/>
                <a:gd name="T38" fmla="*/ 223 w 289"/>
                <a:gd name="T39" fmla="*/ 132 h 184"/>
                <a:gd name="T40" fmla="*/ 212 w 289"/>
                <a:gd name="T41" fmla="*/ 137 h 184"/>
                <a:gd name="T42" fmla="*/ 203 w 289"/>
                <a:gd name="T43" fmla="*/ 136 h 184"/>
                <a:gd name="T44" fmla="*/ 191 w 289"/>
                <a:gd name="T45" fmla="*/ 144 h 184"/>
                <a:gd name="T46" fmla="*/ 171 w 289"/>
                <a:gd name="T47" fmla="*/ 155 h 184"/>
                <a:gd name="T48" fmla="*/ 165 w 289"/>
                <a:gd name="T49" fmla="*/ 169 h 184"/>
                <a:gd name="T50" fmla="*/ 156 w 289"/>
                <a:gd name="T51" fmla="*/ 184 h 184"/>
                <a:gd name="T52" fmla="*/ 21 w 289"/>
                <a:gd name="T53" fmla="*/ 184 h 184"/>
                <a:gd name="T54" fmla="*/ 18 w 289"/>
                <a:gd name="T55" fmla="*/ 175 h 184"/>
                <a:gd name="T56" fmla="*/ 24 w 289"/>
                <a:gd name="T57" fmla="*/ 159 h 184"/>
                <a:gd name="T58" fmla="*/ 31 w 289"/>
                <a:gd name="T59" fmla="*/ 151 h 184"/>
                <a:gd name="T60" fmla="*/ 24 w 289"/>
                <a:gd name="T61" fmla="*/ 136 h 184"/>
                <a:gd name="T62" fmla="*/ 11 w 289"/>
                <a:gd name="T63" fmla="*/ 126 h 184"/>
                <a:gd name="T64" fmla="*/ 24 w 289"/>
                <a:gd name="T65" fmla="*/ 125 h 184"/>
                <a:gd name="T66" fmla="*/ 36 w 289"/>
                <a:gd name="T67" fmla="*/ 121 h 184"/>
                <a:gd name="T68" fmla="*/ 30 w 289"/>
                <a:gd name="T69" fmla="*/ 109 h 184"/>
                <a:gd name="T70" fmla="*/ 17 w 289"/>
                <a:gd name="T71" fmla="*/ 109 h 184"/>
                <a:gd name="T72" fmla="*/ 17 w 289"/>
                <a:gd name="T73" fmla="*/ 95 h 184"/>
                <a:gd name="T74" fmla="*/ 18 w 289"/>
                <a:gd name="T75" fmla="*/ 83 h 184"/>
                <a:gd name="T76" fmla="*/ 23 w 289"/>
                <a:gd name="T77" fmla="*/ 74 h 184"/>
                <a:gd name="T78" fmla="*/ 12 w 289"/>
                <a:gd name="T79" fmla="*/ 63 h 184"/>
                <a:gd name="T80" fmla="*/ 16 w 289"/>
                <a:gd name="T81" fmla="*/ 52 h 184"/>
                <a:gd name="T82" fmla="*/ 6 w 289"/>
                <a:gd name="T83" fmla="*/ 43 h 184"/>
                <a:gd name="T84" fmla="*/ 7 w 289"/>
                <a:gd name="T85" fmla="*/ 27 h 184"/>
                <a:gd name="T86" fmla="*/ 9 w 289"/>
                <a:gd name="T87" fmla="*/ 6 h 184"/>
                <a:gd name="T88" fmla="*/ 18 w 289"/>
                <a:gd name="T8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9" h="184">
                  <a:moveTo>
                    <a:pt x="18" y="0"/>
                  </a:moveTo>
                  <a:cubicBezTo>
                    <a:pt x="239" y="0"/>
                    <a:pt x="239" y="0"/>
                    <a:pt x="23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39" y="5"/>
                    <a:pt x="241" y="8"/>
                    <a:pt x="246" y="10"/>
                  </a:cubicBezTo>
                  <a:cubicBezTo>
                    <a:pt x="251" y="12"/>
                    <a:pt x="256" y="10"/>
                    <a:pt x="260" y="11"/>
                  </a:cubicBezTo>
                  <a:cubicBezTo>
                    <a:pt x="260" y="12"/>
                    <a:pt x="256" y="12"/>
                    <a:pt x="256" y="14"/>
                  </a:cubicBezTo>
                  <a:cubicBezTo>
                    <a:pt x="256" y="18"/>
                    <a:pt x="252" y="21"/>
                    <a:pt x="259" y="20"/>
                  </a:cubicBezTo>
                  <a:cubicBezTo>
                    <a:pt x="264" y="19"/>
                    <a:pt x="271" y="22"/>
                    <a:pt x="273" y="15"/>
                  </a:cubicBezTo>
                  <a:cubicBezTo>
                    <a:pt x="275" y="12"/>
                    <a:pt x="273" y="12"/>
                    <a:pt x="270" y="12"/>
                  </a:cubicBezTo>
                  <a:cubicBezTo>
                    <a:pt x="268" y="12"/>
                    <a:pt x="265" y="12"/>
                    <a:pt x="263" y="12"/>
                  </a:cubicBezTo>
                  <a:cubicBezTo>
                    <a:pt x="263" y="11"/>
                    <a:pt x="268" y="10"/>
                    <a:pt x="269" y="10"/>
                  </a:cubicBezTo>
                  <a:cubicBezTo>
                    <a:pt x="271" y="10"/>
                    <a:pt x="274" y="7"/>
                    <a:pt x="277" y="6"/>
                  </a:cubicBezTo>
                  <a:cubicBezTo>
                    <a:pt x="279" y="6"/>
                    <a:pt x="280" y="4"/>
                    <a:pt x="283" y="5"/>
                  </a:cubicBezTo>
                  <a:cubicBezTo>
                    <a:pt x="283" y="5"/>
                    <a:pt x="285" y="8"/>
                    <a:pt x="285" y="9"/>
                  </a:cubicBezTo>
                  <a:cubicBezTo>
                    <a:pt x="286" y="11"/>
                    <a:pt x="287" y="12"/>
                    <a:pt x="287" y="13"/>
                  </a:cubicBezTo>
                  <a:cubicBezTo>
                    <a:pt x="289" y="16"/>
                    <a:pt x="287" y="21"/>
                    <a:pt x="288" y="25"/>
                  </a:cubicBezTo>
                  <a:cubicBezTo>
                    <a:pt x="288" y="28"/>
                    <a:pt x="287" y="36"/>
                    <a:pt x="283" y="37"/>
                  </a:cubicBezTo>
                  <a:cubicBezTo>
                    <a:pt x="279" y="38"/>
                    <a:pt x="276" y="39"/>
                    <a:pt x="272" y="40"/>
                  </a:cubicBezTo>
                  <a:cubicBezTo>
                    <a:pt x="270" y="41"/>
                    <a:pt x="267" y="37"/>
                    <a:pt x="267" y="35"/>
                  </a:cubicBezTo>
                  <a:cubicBezTo>
                    <a:pt x="266" y="33"/>
                    <a:pt x="268" y="30"/>
                    <a:pt x="267" y="28"/>
                  </a:cubicBezTo>
                  <a:cubicBezTo>
                    <a:pt x="265" y="24"/>
                    <a:pt x="257" y="22"/>
                    <a:pt x="254" y="22"/>
                  </a:cubicBezTo>
                  <a:cubicBezTo>
                    <a:pt x="251" y="23"/>
                    <a:pt x="251" y="24"/>
                    <a:pt x="250" y="26"/>
                  </a:cubicBezTo>
                  <a:cubicBezTo>
                    <a:pt x="248" y="29"/>
                    <a:pt x="244" y="27"/>
                    <a:pt x="243" y="29"/>
                  </a:cubicBezTo>
                  <a:cubicBezTo>
                    <a:pt x="242" y="30"/>
                    <a:pt x="240" y="35"/>
                    <a:pt x="241" y="35"/>
                  </a:cubicBezTo>
                  <a:cubicBezTo>
                    <a:pt x="249" y="39"/>
                    <a:pt x="254" y="43"/>
                    <a:pt x="263" y="43"/>
                  </a:cubicBezTo>
                  <a:cubicBezTo>
                    <a:pt x="263" y="43"/>
                    <a:pt x="263" y="43"/>
                    <a:pt x="263" y="44"/>
                  </a:cubicBezTo>
                  <a:cubicBezTo>
                    <a:pt x="263" y="44"/>
                    <a:pt x="263" y="44"/>
                    <a:pt x="263" y="44"/>
                  </a:cubicBezTo>
                  <a:cubicBezTo>
                    <a:pt x="263" y="46"/>
                    <a:pt x="256" y="49"/>
                    <a:pt x="254" y="50"/>
                  </a:cubicBezTo>
                  <a:cubicBezTo>
                    <a:pt x="248" y="53"/>
                    <a:pt x="243" y="54"/>
                    <a:pt x="240" y="60"/>
                  </a:cubicBezTo>
                  <a:cubicBezTo>
                    <a:pt x="242" y="68"/>
                    <a:pt x="227" y="71"/>
                    <a:pt x="230" y="80"/>
                  </a:cubicBezTo>
                  <a:cubicBezTo>
                    <a:pt x="230" y="84"/>
                    <a:pt x="231" y="89"/>
                    <a:pt x="233" y="92"/>
                  </a:cubicBezTo>
                  <a:cubicBezTo>
                    <a:pt x="233" y="93"/>
                    <a:pt x="235" y="95"/>
                    <a:pt x="234" y="96"/>
                  </a:cubicBezTo>
                  <a:cubicBezTo>
                    <a:pt x="234" y="97"/>
                    <a:pt x="233" y="97"/>
                    <a:pt x="232" y="98"/>
                  </a:cubicBezTo>
                  <a:cubicBezTo>
                    <a:pt x="231" y="99"/>
                    <a:pt x="231" y="100"/>
                    <a:pt x="231" y="102"/>
                  </a:cubicBezTo>
                  <a:cubicBezTo>
                    <a:pt x="232" y="103"/>
                    <a:pt x="236" y="107"/>
                    <a:pt x="234" y="108"/>
                  </a:cubicBezTo>
                  <a:cubicBezTo>
                    <a:pt x="233" y="109"/>
                    <a:pt x="231" y="110"/>
                    <a:pt x="232" y="111"/>
                  </a:cubicBezTo>
                  <a:cubicBezTo>
                    <a:pt x="232" y="112"/>
                    <a:pt x="228" y="116"/>
                    <a:pt x="228" y="117"/>
                  </a:cubicBezTo>
                  <a:cubicBezTo>
                    <a:pt x="226" y="117"/>
                    <a:pt x="221" y="120"/>
                    <a:pt x="220" y="122"/>
                  </a:cubicBezTo>
                  <a:cubicBezTo>
                    <a:pt x="219" y="122"/>
                    <a:pt x="217" y="128"/>
                    <a:pt x="218" y="129"/>
                  </a:cubicBezTo>
                  <a:cubicBezTo>
                    <a:pt x="220" y="131"/>
                    <a:pt x="221" y="131"/>
                    <a:pt x="223" y="132"/>
                  </a:cubicBezTo>
                  <a:cubicBezTo>
                    <a:pt x="224" y="132"/>
                    <a:pt x="221" y="137"/>
                    <a:pt x="220" y="138"/>
                  </a:cubicBezTo>
                  <a:cubicBezTo>
                    <a:pt x="219" y="139"/>
                    <a:pt x="213" y="136"/>
                    <a:pt x="212" y="137"/>
                  </a:cubicBezTo>
                  <a:cubicBezTo>
                    <a:pt x="212" y="138"/>
                    <a:pt x="212" y="138"/>
                    <a:pt x="212" y="138"/>
                  </a:cubicBezTo>
                  <a:cubicBezTo>
                    <a:pt x="209" y="138"/>
                    <a:pt x="207" y="136"/>
                    <a:pt x="203" y="136"/>
                  </a:cubicBezTo>
                  <a:cubicBezTo>
                    <a:pt x="202" y="136"/>
                    <a:pt x="195" y="139"/>
                    <a:pt x="193" y="140"/>
                  </a:cubicBezTo>
                  <a:cubicBezTo>
                    <a:pt x="192" y="141"/>
                    <a:pt x="185" y="144"/>
                    <a:pt x="191" y="144"/>
                  </a:cubicBezTo>
                  <a:cubicBezTo>
                    <a:pt x="192" y="147"/>
                    <a:pt x="186" y="146"/>
                    <a:pt x="185" y="147"/>
                  </a:cubicBezTo>
                  <a:cubicBezTo>
                    <a:pt x="179" y="148"/>
                    <a:pt x="175" y="149"/>
                    <a:pt x="171" y="155"/>
                  </a:cubicBezTo>
                  <a:cubicBezTo>
                    <a:pt x="170" y="157"/>
                    <a:pt x="169" y="160"/>
                    <a:pt x="167" y="163"/>
                  </a:cubicBezTo>
                  <a:cubicBezTo>
                    <a:pt x="166" y="165"/>
                    <a:pt x="166" y="167"/>
                    <a:pt x="165" y="169"/>
                  </a:cubicBezTo>
                  <a:cubicBezTo>
                    <a:pt x="164" y="169"/>
                    <a:pt x="164" y="171"/>
                    <a:pt x="163" y="173"/>
                  </a:cubicBezTo>
                  <a:cubicBezTo>
                    <a:pt x="160" y="176"/>
                    <a:pt x="158" y="180"/>
                    <a:pt x="156" y="184"/>
                  </a:cubicBezTo>
                  <a:cubicBezTo>
                    <a:pt x="156" y="184"/>
                    <a:pt x="156" y="184"/>
                    <a:pt x="156" y="184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21" y="184"/>
                    <a:pt x="21" y="184"/>
                    <a:pt x="21" y="184"/>
                  </a:cubicBezTo>
                  <a:cubicBezTo>
                    <a:pt x="22" y="181"/>
                    <a:pt x="20" y="179"/>
                    <a:pt x="18" y="175"/>
                  </a:cubicBezTo>
                  <a:cubicBezTo>
                    <a:pt x="16" y="173"/>
                    <a:pt x="17" y="169"/>
                    <a:pt x="16" y="167"/>
                  </a:cubicBezTo>
                  <a:cubicBezTo>
                    <a:pt x="15" y="161"/>
                    <a:pt x="22" y="162"/>
                    <a:pt x="24" y="159"/>
                  </a:cubicBezTo>
                  <a:cubicBezTo>
                    <a:pt x="25" y="157"/>
                    <a:pt x="24" y="154"/>
                    <a:pt x="28" y="154"/>
                  </a:cubicBezTo>
                  <a:cubicBezTo>
                    <a:pt x="31" y="154"/>
                    <a:pt x="30" y="151"/>
                    <a:pt x="31" y="151"/>
                  </a:cubicBezTo>
                  <a:cubicBezTo>
                    <a:pt x="36" y="152"/>
                    <a:pt x="28" y="144"/>
                    <a:pt x="27" y="143"/>
                  </a:cubicBezTo>
                  <a:cubicBezTo>
                    <a:pt x="26" y="141"/>
                    <a:pt x="26" y="137"/>
                    <a:pt x="24" y="136"/>
                  </a:cubicBezTo>
                  <a:cubicBezTo>
                    <a:pt x="20" y="135"/>
                    <a:pt x="18" y="133"/>
                    <a:pt x="14" y="134"/>
                  </a:cubicBezTo>
                  <a:cubicBezTo>
                    <a:pt x="11" y="135"/>
                    <a:pt x="5" y="124"/>
                    <a:pt x="11" y="126"/>
                  </a:cubicBezTo>
                  <a:cubicBezTo>
                    <a:pt x="15" y="128"/>
                    <a:pt x="16" y="125"/>
                    <a:pt x="19" y="126"/>
                  </a:cubicBezTo>
                  <a:cubicBezTo>
                    <a:pt x="21" y="127"/>
                    <a:pt x="22" y="126"/>
                    <a:pt x="24" y="125"/>
                  </a:cubicBezTo>
                  <a:cubicBezTo>
                    <a:pt x="26" y="124"/>
                    <a:pt x="28" y="126"/>
                    <a:pt x="30" y="126"/>
                  </a:cubicBezTo>
                  <a:cubicBezTo>
                    <a:pt x="32" y="126"/>
                    <a:pt x="37" y="124"/>
                    <a:pt x="36" y="121"/>
                  </a:cubicBezTo>
                  <a:cubicBezTo>
                    <a:pt x="34" y="115"/>
                    <a:pt x="41" y="119"/>
                    <a:pt x="39" y="115"/>
                  </a:cubicBezTo>
                  <a:cubicBezTo>
                    <a:pt x="36" y="111"/>
                    <a:pt x="35" y="110"/>
                    <a:pt x="30" y="109"/>
                  </a:cubicBezTo>
                  <a:cubicBezTo>
                    <a:pt x="27" y="108"/>
                    <a:pt x="26" y="109"/>
                    <a:pt x="23" y="109"/>
                  </a:cubicBezTo>
                  <a:cubicBezTo>
                    <a:pt x="20" y="109"/>
                    <a:pt x="19" y="108"/>
                    <a:pt x="17" y="109"/>
                  </a:cubicBezTo>
                  <a:cubicBezTo>
                    <a:pt x="14" y="109"/>
                    <a:pt x="16" y="101"/>
                    <a:pt x="16" y="99"/>
                  </a:cubicBezTo>
                  <a:cubicBezTo>
                    <a:pt x="16" y="97"/>
                    <a:pt x="13" y="95"/>
                    <a:pt x="17" y="95"/>
                  </a:cubicBezTo>
                  <a:cubicBezTo>
                    <a:pt x="17" y="95"/>
                    <a:pt x="18" y="90"/>
                    <a:pt x="19" y="90"/>
                  </a:cubicBezTo>
                  <a:cubicBezTo>
                    <a:pt x="21" y="86"/>
                    <a:pt x="21" y="86"/>
                    <a:pt x="18" y="83"/>
                  </a:cubicBezTo>
                  <a:cubicBezTo>
                    <a:pt x="16" y="81"/>
                    <a:pt x="20" y="77"/>
                    <a:pt x="21" y="76"/>
                  </a:cubicBezTo>
                  <a:cubicBezTo>
                    <a:pt x="22" y="76"/>
                    <a:pt x="25" y="75"/>
                    <a:pt x="23" y="74"/>
                  </a:cubicBezTo>
                  <a:cubicBezTo>
                    <a:pt x="20" y="73"/>
                    <a:pt x="19" y="72"/>
                    <a:pt x="17" y="70"/>
                  </a:cubicBezTo>
                  <a:cubicBezTo>
                    <a:pt x="13" y="68"/>
                    <a:pt x="13" y="66"/>
                    <a:pt x="12" y="63"/>
                  </a:cubicBezTo>
                  <a:cubicBezTo>
                    <a:pt x="11" y="61"/>
                    <a:pt x="18" y="59"/>
                    <a:pt x="18" y="57"/>
                  </a:cubicBezTo>
                  <a:cubicBezTo>
                    <a:pt x="18" y="55"/>
                    <a:pt x="17" y="52"/>
                    <a:pt x="16" y="52"/>
                  </a:cubicBezTo>
                  <a:cubicBezTo>
                    <a:pt x="12" y="51"/>
                    <a:pt x="11" y="50"/>
                    <a:pt x="10" y="47"/>
                  </a:cubicBezTo>
                  <a:cubicBezTo>
                    <a:pt x="10" y="45"/>
                    <a:pt x="7" y="44"/>
                    <a:pt x="6" y="43"/>
                  </a:cubicBezTo>
                  <a:cubicBezTo>
                    <a:pt x="5" y="41"/>
                    <a:pt x="5" y="39"/>
                    <a:pt x="5" y="37"/>
                  </a:cubicBezTo>
                  <a:cubicBezTo>
                    <a:pt x="5" y="33"/>
                    <a:pt x="5" y="31"/>
                    <a:pt x="7" y="27"/>
                  </a:cubicBezTo>
                  <a:cubicBezTo>
                    <a:pt x="8" y="24"/>
                    <a:pt x="9" y="22"/>
                    <a:pt x="8" y="19"/>
                  </a:cubicBezTo>
                  <a:cubicBezTo>
                    <a:pt x="7" y="16"/>
                    <a:pt x="0" y="4"/>
                    <a:pt x="9" y="6"/>
                  </a:cubicBezTo>
                  <a:cubicBezTo>
                    <a:pt x="12" y="7"/>
                    <a:pt x="14" y="11"/>
                    <a:pt x="17" y="7"/>
                  </a:cubicBezTo>
                  <a:cubicBezTo>
                    <a:pt x="18" y="5"/>
                    <a:pt x="18" y="2"/>
                    <a:pt x="18" y="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1" name="Freeform 21">
              <a:extLst>
                <a:ext uri="{FF2B5EF4-FFF2-40B4-BE49-F238E27FC236}">
                  <a16:creationId xmlns:a16="http://schemas.microsoft.com/office/drawing/2014/main" id="{37C2CA17-288A-C269-0F6D-1EA3E0A4AA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3352" y="5651510"/>
              <a:ext cx="590550" cy="500064"/>
            </a:xfrm>
            <a:custGeom>
              <a:avLst/>
              <a:gdLst>
                <a:gd name="T0" fmla="*/ 1 w 157"/>
                <a:gd name="T1" fmla="*/ 120 h 133"/>
                <a:gd name="T2" fmla="*/ 5 w 157"/>
                <a:gd name="T3" fmla="*/ 121 h 133"/>
                <a:gd name="T4" fmla="*/ 18 w 157"/>
                <a:gd name="T5" fmla="*/ 120 h 133"/>
                <a:gd name="T6" fmla="*/ 28 w 157"/>
                <a:gd name="T7" fmla="*/ 124 h 133"/>
                <a:gd name="T8" fmla="*/ 63 w 157"/>
                <a:gd name="T9" fmla="*/ 128 h 133"/>
                <a:gd name="T10" fmla="*/ 67 w 157"/>
                <a:gd name="T11" fmla="*/ 132 h 133"/>
                <a:gd name="T12" fmla="*/ 69 w 157"/>
                <a:gd name="T13" fmla="*/ 132 h 133"/>
                <a:gd name="T14" fmla="*/ 75 w 157"/>
                <a:gd name="T15" fmla="*/ 129 h 133"/>
                <a:gd name="T16" fmla="*/ 81 w 157"/>
                <a:gd name="T17" fmla="*/ 128 h 133"/>
                <a:gd name="T18" fmla="*/ 85 w 157"/>
                <a:gd name="T19" fmla="*/ 127 h 133"/>
                <a:gd name="T20" fmla="*/ 87 w 157"/>
                <a:gd name="T21" fmla="*/ 124 h 133"/>
                <a:gd name="T22" fmla="*/ 94 w 157"/>
                <a:gd name="T23" fmla="*/ 124 h 133"/>
                <a:gd name="T24" fmla="*/ 98 w 157"/>
                <a:gd name="T25" fmla="*/ 127 h 133"/>
                <a:gd name="T26" fmla="*/ 102 w 157"/>
                <a:gd name="T27" fmla="*/ 126 h 133"/>
                <a:gd name="T28" fmla="*/ 105 w 157"/>
                <a:gd name="T29" fmla="*/ 123 h 133"/>
                <a:gd name="T30" fmla="*/ 108 w 157"/>
                <a:gd name="T31" fmla="*/ 126 h 133"/>
                <a:gd name="T32" fmla="*/ 111 w 157"/>
                <a:gd name="T33" fmla="*/ 120 h 133"/>
                <a:gd name="T34" fmla="*/ 113 w 157"/>
                <a:gd name="T35" fmla="*/ 111 h 133"/>
                <a:gd name="T36" fmla="*/ 106 w 157"/>
                <a:gd name="T37" fmla="*/ 110 h 133"/>
                <a:gd name="T38" fmla="*/ 92 w 157"/>
                <a:gd name="T39" fmla="*/ 110 h 133"/>
                <a:gd name="T40" fmla="*/ 65 w 157"/>
                <a:gd name="T41" fmla="*/ 92 h 133"/>
                <a:gd name="T42" fmla="*/ 43 w 157"/>
                <a:gd name="T43" fmla="*/ 78 h 133"/>
                <a:gd name="T44" fmla="*/ 41 w 157"/>
                <a:gd name="T45" fmla="*/ 75 h 133"/>
                <a:gd name="T46" fmla="*/ 35 w 157"/>
                <a:gd name="T47" fmla="*/ 67 h 133"/>
                <a:gd name="T48" fmla="*/ 29 w 157"/>
                <a:gd name="T49" fmla="*/ 61 h 133"/>
                <a:gd name="T50" fmla="*/ 18 w 157"/>
                <a:gd name="T51" fmla="*/ 42 h 133"/>
                <a:gd name="T52" fmla="*/ 10 w 157"/>
                <a:gd name="T53" fmla="*/ 36 h 133"/>
                <a:gd name="T54" fmla="*/ 4 w 157"/>
                <a:gd name="T55" fmla="*/ 25 h 133"/>
                <a:gd name="T56" fmla="*/ 10 w 157"/>
                <a:gd name="T57" fmla="*/ 16 h 133"/>
                <a:gd name="T58" fmla="*/ 1 w 157"/>
                <a:gd name="T59" fmla="*/ 0 h 133"/>
                <a:gd name="T60" fmla="*/ 1 w 157"/>
                <a:gd name="T61" fmla="*/ 0 h 133"/>
                <a:gd name="T62" fmla="*/ 1 w 157"/>
                <a:gd name="T63" fmla="*/ 120 h 133"/>
                <a:gd name="T64" fmla="*/ 1 w 157"/>
                <a:gd name="T65" fmla="*/ 120 h 133"/>
                <a:gd name="T66" fmla="*/ 142 w 157"/>
                <a:gd name="T67" fmla="*/ 115 h 133"/>
                <a:gd name="T68" fmla="*/ 142 w 157"/>
                <a:gd name="T69" fmla="*/ 117 h 133"/>
                <a:gd name="T70" fmla="*/ 145 w 157"/>
                <a:gd name="T71" fmla="*/ 117 h 133"/>
                <a:gd name="T72" fmla="*/ 146 w 157"/>
                <a:gd name="T73" fmla="*/ 119 h 133"/>
                <a:gd name="T74" fmla="*/ 150 w 157"/>
                <a:gd name="T75" fmla="*/ 117 h 133"/>
                <a:gd name="T76" fmla="*/ 154 w 157"/>
                <a:gd name="T77" fmla="*/ 117 h 133"/>
                <a:gd name="T78" fmla="*/ 156 w 157"/>
                <a:gd name="T79" fmla="*/ 116 h 133"/>
                <a:gd name="T80" fmla="*/ 154 w 157"/>
                <a:gd name="T81" fmla="*/ 115 h 133"/>
                <a:gd name="T82" fmla="*/ 151 w 157"/>
                <a:gd name="T83" fmla="*/ 116 h 133"/>
                <a:gd name="T84" fmla="*/ 148 w 157"/>
                <a:gd name="T85" fmla="*/ 116 h 133"/>
                <a:gd name="T86" fmla="*/ 145 w 157"/>
                <a:gd name="T87" fmla="*/ 116 h 133"/>
                <a:gd name="T88" fmla="*/ 142 w 157"/>
                <a:gd name="T89" fmla="*/ 115 h 133"/>
                <a:gd name="T90" fmla="*/ 129 w 157"/>
                <a:gd name="T91" fmla="*/ 119 h 133"/>
                <a:gd name="T92" fmla="*/ 133 w 157"/>
                <a:gd name="T93" fmla="*/ 118 h 133"/>
                <a:gd name="T94" fmla="*/ 135 w 157"/>
                <a:gd name="T95" fmla="*/ 118 h 133"/>
                <a:gd name="T96" fmla="*/ 139 w 157"/>
                <a:gd name="T97" fmla="*/ 118 h 133"/>
                <a:gd name="T98" fmla="*/ 140 w 157"/>
                <a:gd name="T99" fmla="*/ 118 h 133"/>
                <a:gd name="T100" fmla="*/ 138 w 157"/>
                <a:gd name="T101" fmla="*/ 119 h 133"/>
                <a:gd name="T102" fmla="*/ 136 w 157"/>
                <a:gd name="T103" fmla="*/ 119 h 133"/>
                <a:gd name="T104" fmla="*/ 134 w 157"/>
                <a:gd name="T105" fmla="*/ 122 h 133"/>
                <a:gd name="T106" fmla="*/ 132 w 157"/>
                <a:gd name="T107" fmla="*/ 123 h 133"/>
                <a:gd name="T108" fmla="*/ 131 w 157"/>
                <a:gd name="T109" fmla="*/ 122 h 133"/>
                <a:gd name="T110" fmla="*/ 130 w 157"/>
                <a:gd name="T111" fmla="*/ 121 h 133"/>
                <a:gd name="T112" fmla="*/ 129 w 157"/>
                <a:gd name="T113" fmla="*/ 119 h 133"/>
                <a:gd name="T114" fmla="*/ 129 w 157"/>
                <a:gd name="T115" fmla="*/ 11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7" h="133">
                  <a:moveTo>
                    <a:pt x="1" y="120"/>
                  </a:moveTo>
                  <a:cubicBezTo>
                    <a:pt x="2" y="120"/>
                    <a:pt x="4" y="121"/>
                    <a:pt x="5" y="121"/>
                  </a:cubicBezTo>
                  <a:cubicBezTo>
                    <a:pt x="10" y="122"/>
                    <a:pt x="14" y="120"/>
                    <a:pt x="18" y="120"/>
                  </a:cubicBezTo>
                  <a:cubicBezTo>
                    <a:pt x="21" y="120"/>
                    <a:pt x="25" y="123"/>
                    <a:pt x="28" y="124"/>
                  </a:cubicBezTo>
                  <a:cubicBezTo>
                    <a:pt x="38" y="126"/>
                    <a:pt x="54" y="120"/>
                    <a:pt x="63" y="128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9" y="132"/>
                    <a:pt x="69" y="132"/>
                    <a:pt x="69" y="132"/>
                  </a:cubicBezTo>
                  <a:cubicBezTo>
                    <a:pt x="71" y="133"/>
                    <a:pt x="75" y="132"/>
                    <a:pt x="75" y="129"/>
                  </a:cubicBezTo>
                  <a:cubicBezTo>
                    <a:pt x="75" y="127"/>
                    <a:pt x="80" y="129"/>
                    <a:pt x="81" y="128"/>
                  </a:cubicBezTo>
                  <a:cubicBezTo>
                    <a:pt x="83" y="128"/>
                    <a:pt x="83" y="127"/>
                    <a:pt x="85" y="127"/>
                  </a:cubicBezTo>
                  <a:cubicBezTo>
                    <a:pt x="88" y="127"/>
                    <a:pt x="88" y="126"/>
                    <a:pt x="87" y="124"/>
                  </a:cubicBezTo>
                  <a:cubicBezTo>
                    <a:pt x="87" y="123"/>
                    <a:pt x="93" y="124"/>
                    <a:pt x="94" y="124"/>
                  </a:cubicBezTo>
                  <a:cubicBezTo>
                    <a:pt x="96" y="125"/>
                    <a:pt x="97" y="127"/>
                    <a:pt x="98" y="127"/>
                  </a:cubicBezTo>
                  <a:cubicBezTo>
                    <a:pt x="99" y="128"/>
                    <a:pt x="101" y="126"/>
                    <a:pt x="102" y="126"/>
                  </a:cubicBezTo>
                  <a:cubicBezTo>
                    <a:pt x="105" y="126"/>
                    <a:pt x="105" y="125"/>
                    <a:pt x="105" y="123"/>
                  </a:cubicBezTo>
                  <a:cubicBezTo>
                    <a:pt x="106" y="123"/>
                    <a:pt x="106" y="127"/>
                    <a:pt x="108" y="126"/>
                  </a:cubicBezTo>
                  <a:cubicBezTo>
                    <a:pt x="109" y="124"/>
                    <a:pt x="110" y="122"/>
                    <a:pt x="111" y="120"/>
                  </a:cubicBezTo>
                  <a:cubicBezTo>
                    <a:pt x="112" y="118"/>
                    <a:pt x="113" y="113"/>
                    <a:pt x="113" y="111"/>
                  </a:cubicBezTo>
                  <a:cubicBezTo>
                    <a:pt x="111" y="110"/>
                    <a:pt x="109" y="110"/>
                    <a:pt x="106" y="110"/>
                  </a:cubicBezTo>
                  <a:cubicBezTo>
                    <a:pt x="101" y="111"/>
                    <a:pt x="97" y="111"/>
                    <a:pt x="92" y="110"/>
                  </a:cubicBezTo>
                  <a:cubicBezTo>
                    <a:pt x="82" y="107"/>
                    <a:pt x="70" y="99"/>
                    <a:pt x="65" y="92"/>
                  </a:cubicBezTo>
                  <a:cubicBezTo>
                    <a:pt x="59" y="85"/>
                    <a:pt x="51" y="82"/>
                    <a:pt x="43" y="78"/>
                  </a:cubicBezTo>
                  <a:cubicBezTo>
                    <a:pt x="43" y="77"/>
                    <a:pt x="42" y="76"/>
                    <a:pt x="41" y="75"/>
                  </a:cubicBezTo>
                  <a:cubicBezTo>
                    <a:pt x="40" y="74"/>
                    <a:pt x="35" y="69"/>
                    <a:pt x="35" y="67"/>
                  </a:cubicBezTo>
                  <a:cubicBezTo>
                    <a:pt x="35" y="64"/>
                    <a:pt x="31" y="63"/>
                    <a:pt x="29" y="61"/>
                  </a:cubicBezTo>
                  <a:cubicBezTo>
                    <a:pt x="25" y="56"/>
                    <a:pt x="19" y="48"/>
                    <a:pt x="18" y="42"/>
                  </a:cubicBezTo>
                  <a:cubicBezTo>
                    <a:pt x="17" y="36"/>
                    <a:pt x="16" y="36"/>
                    <a:pt x="10" y="36"/>
                  </a:cubicBezTo>
                  <a:cubicBezTo>
                    <a:pt x="5" y="36"/>
                    <a:pt x="0" y="30"/>
                    <a:pt x="4" y="25"/>
                  </a:cubicBezTo>
                  <a:cubicBezTo>
                    <a:pt x="6" y="23"/>
                    <a:pt x="12" y="18"/>
                    <a:pt x="10" y="16"/>
                  </a:cubicBezTo>
                  <a:cubicBezTo>
                    <a:pt x="7" y="13"/>
                    <a:pt x="5" y="5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20"/>
                    <a:pt x="1" y="120"/>
                    <a:pt x="1" y="120"/>
                  </a:cubicBezTo>
                  <a:cubicBezTo>
                    <a:pt x="1" y="120"/>
                    <a:pt x="1" y="120"/>
                    <a:pt x="1" y="120"/>
                  </a:cubicBezTo>
                  <a:close/>
                  <a:moveTo>
                    <a:pt x="142" y="115"/>
                  </a:moveTo>
                  <a:cubicBezTo>
                    <a:pt x="141" y="115"/>
                    <a:pt x="141" y="117"/>
                    <a:pt x="142" y="117"/>
                  </a:cubicBezTo>
                  <a:cubicBezTo>
                    <a:pt x="143" y="117"/>
                    <a:pt x="144" y="117"/>
                    <a:pt x="145" y="117"/>
                  </a:cubicBezTo>
                  <a:cubicBezTo>
                    <a:pt x="145" y="118"/>
                    <a:pt x="145" y="119"/>
                    <a:pt x="146" y="119"/>
                  </a:cubicBezTo>
                  <a:cubicBezTo>
                    <a:pt x="148" y="119"/>
                    <a:pt x="148" y="117"/>
                    <a:pt x="150" y="117"/>
                  </a:cubicBezTo>
                  <a:cubicBezTo>
                    <a:pt x="154" y="117"/>
                    <a:pt x="154" y="117"/>
                    <a:pt x="154" y="117"/>
                  </a:cubicBezTo>
                  <a:cubicBezTo>
                    <a:pt x="155" y="117"/>
                    <a:pt x="156" y="117"/>
                    <a:pt x="156" y="116"/>
                  </a:cubicBezTo>
                  <a:cubicBezTo>
                    <a:pt x="157" y="115"/>
                    <a:pt x="155" y="115"/>
                    <a:pt x="154" y="115"/>
                  </a:cubicBezTo>
                  <a:cubicBezTo>
                    <a:pt x="153" y="115"/>
                    <a:pt x="152" y="116"/>
                    <a:pt x="151" y="116"/>
                  </a:cubicBezTo>
                  <a:cubicBezTo>
                    <a:pt x="150" y="117"/>
                    <a:pt x="149" y="117"/>
                    <a:pt x="148" y="116"/>
                  </a:cubicBezTo>
                  <a:cubicBezTo>
                    <a:pt x="147" y="116"/>
                    <a:pt x="146" y="116"/>
                    <a:pt x="145" y="116"/>
                  </a:cubicBezTo>
                  <a:cubicBezTo>
                    <a:pt x="142" y="115"/>
                    <a:pt x="142" y="115"/>
                    <a:pt x="142" y="115"/>
                  </a:cubicBezTo>
                  <a:close/>
                  <a:moveTo>
                    <a:pt x="129" y="119"/>
                  </a:moveTo>
                  <a:cubicBezTo>
                    <a:pt x="130" y="118"/>
                    <a:pt x="132" y="118"/>
                    <a:pt x="133" y="118"/>
                  </a:cubicBezTo>
                  <a:cubicBezTo>
                    <a:pt x="134" y="118"/>
                    <a:pt x="134" y="118"/>
                    <a:pt x="135" y="118"/>
                  </a:cubicBezTo>
                  <a:cubicBezTo>
                    <a:pt x="136" y="118"/>
                    <a:pt x="138" y="117"/>
                    <a:pt x="139" y="118"/>
                  </a:cubicBezTo>
                  <a:cubicBezTo>
                    <a:pt x="139" y="118"/>
                    <a:pt x="140" y="118"/>
                    <a:pt x="140" y="118"/>
                  </a:cubicBezTo>
                  <a:cubicBezTo>
                    <a:pt x="139" y="119"/>
                    <a:pt x="139" y="119"/>
                    <a:pt x="138" y="119"/>
                  </a:cubicBezTo>
                  <a:cubicBezTo>
                    <a:pt x="137" y="119"/>
                    <a:pt x="136" y="119"/>
                    <a:pt x="136" y="119"/>
                  </a:cubicBezTo>
                  <a:cubicBezTo>
                    <a:pt x="135" y="120"/>
                    <a:pt x="134" y="122"/>
                    <a:pt x="134" y="122"/>
                  </a:cubicBezTo>
                  <a:cubicBezTo>
                    <a:pt x="133" y="123"/>
                    <a:pt x="133" y="123"/>
                    <a:pt x="132" y="123"/>
                  </a:cubicBezTo>
                  <a:cubicBezTo>
                    <a:pt x="131" y="123"/>
                    <a:pt x="131" y="123"/>
                    <a:pt x="131" y="122"/>
                  </a:cubicBezTo>
                  <a:cubicBezTo>
                    <a:pt x="131" y="122"/>
                    <a:pt x="130" y="122"/>
                    <a:pt x="130" y="121"/>
                  </a:cubicBezTo>
                  <a:cubicBezTo>
                    <a:pt x="129" y="119"/>
                    <a:pt x="129" y="119"/>
                    <a:pt x="129" y="119"/>
                  </a:cubicBezTo>
                  <a:cubicBezTo>
                    <a:pt x="129" y="119"/>
                    <a:pt x="129" y="119"/>
                    <a:pt x="129" y="119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2" name="Freeform 22">
              <a:extLst>
                <a:ext uri="{FF2B5EF4-FFF2-40B4-BE49-F238E27FC236}">
                  <a16:creationId xmlns:a16="http://schemas.microsoft.com/office/drawing/2014/main" id="{16265B74-1773-E1B4-9C12-03122AEE8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5453" y="1225553"/>
              <a:ext cx="309564" cy="355600"/>
            </a:xfrm>
            <a:custGeom>
              <a:avLst/>
              <a:gdLst>
                <a:gd name="T0" fmla="*/ 1 w 82"/>
                <a:gd name="T1" fmla="*/ 65 h 95"/>
                <a:gd name="T2" fmla="*/ 0 w 82"/>
                <a:gd name="T3" fmla="*/ 68 h 95"/>
                <a:gd name="T4" fmla="*/ 3 w 82"/>
                <a:gd name="T5" fmla="*/ 75 h 95"/>
                <a:gd name="T6" fmla="*/ 8 w 82"/>
                <a:gd name="T7" fmla="*/ 85 h 95"/>
                <a:gd name="T8" fmla="*/ 8 w 82"/>
                <a:gd name="T9" fmla="*/ 89 h 95"/>
                <a:gd name="T10" fmla="*/ 9 w 82"/>
                <a:gd name="T11" fmla="*/ 90 h 95"/>
                <a:gd name="T12" fmla="*/ 11 w 82"/>
                <a:gd name="T13" fmla="*/ 92 h 95"/>
                <a:gd name="T14" fmla="*/ 14 w 82"/>
                <a:gd name="T15" fmla="*/ 95 h 95"/>
                <a:gd name="T16" fmla="*/ 14 w 82"/>
                <a:gd name="T17" fmla="*/ 95 h 95"/>
                <a:gd name="T18" fmla="*/ 20 w 82"/>
                <a:gd name="T19" fmla="*/ 94 h 95"/>
                <a:gd name="T20" fmla="*/ 28 w 82"/>
                <a:gd name="T21" fmla="*/ 86 h 95"/>
                <a:gd name="T22" fmla="*/ 36 w 82"/>
                <a:gd name="T23" fmla="*/ 81 h 95"/>
                <a:gd name="T24" fmla="*/ 45 w 82"/>
                <a:gd name="T25" fmla="*/ 74 h 95"/>
                <a:gd name="T26" fmla="*/ 50 w 82"/>
                <a:gd name="T27" fmla="*/ 71 h 95"/>
                <a:gd name="T28" fmla="*/ 54 w 82"/>
                <a:gd name="T29" fmla="*/ 71 h 95"/>
                <a:gd name="T30" fmla="*/ 59 w 82"/>
                <a:gd name="T31" fmla="*/ 68 h 95"/>
                <a:gd name="T32" fmla="*/ 64 w 82"/>
                <a:gd name="T33" fmla="*/ 66 h 95"/>
                <a:gd name="T34" fmla="*/ 69 w 82"/>
                <a:gd name="T35" fmla="*/ 62 h 95"/>
                <a:gd name="T36" fmla="*/ 72 w 82"/>
                <a:gd name="T37" fmla="*/ 60 h 95"/>
                <a:gd name="T38" fmla="*/ 79 w 82"/>
                <a:gd name="T39" fmla="*/ 53 h 95"/>
                <a:gd name="T40" fmla="*/ 81 w 82"/>
                <a:gd name="T41" fmla="*/ 49 h 95"/>
                <a:gd name="T42" fmla="*/ 80 w 82"/>
                <a:gd name="T43" fmla="*/ 43 h 95"/>
                <a:gd name="T44" fmla="*/ 79 w 82"/>
                <a:gd name="T45" fmla="*/ 33 h 95"/>
                <a:gd name="T46" fmla="*/ 81 w 82"/>
                <a:gd name="T47" fmla="*/ 22 h 95"/>
                <a:gd name="T48" fmla="*/ 72 w 82"/>
                <a:gd name="T49" fmla="*/ 4 h 95"/>
                <a:gd name="T50" fmla="*/ 69 w 82"/>
                <a:gd name="T51" fmla="*/ 4 h 95"/>
                <a:gd name="T52" fmla="*/ 65 w 82"/>
                <a:gd name="T53" fmla="*/ 1 h 95"/>
                <a:gd name="T54" fmla="*/ 60 w 82"/>
                <a:gd name="T55" fmla="*/ 3 h 95"/>
                <a:gd name="T56" fmla="*/ 57 w 82"/>
                <a:gd name="T57" fmla="*/ 3 h 95"/>
                <a:gd name="T58" fmla="*/ 54 w 82"/>
                <a:gd name="T59" fmla="*/ 5 h 95"/>
                <a:gd name="T60" fmla="*/ 53 w 82"/>
                <a:gd name="T61" fmla="*/ 6 h 95"/>
                <a:gd name="T62" fmla="*/ 51 w 82"/>
                <a:gd name="T63" fmla="*/ 4 h 95"/>
                <a:gd name="T64" fmla="*/ 51 w 82"/>
                <a:gd name="T65" fmla="*/ 4 h 95"/>
                <a:gd name="T66" fmla="*/ 48 w 82"/>
                <a:gd name="T67" fmla="*/ 10 h 95"/>
                <a:gd name="T68" fmla="*/ 49 w 82"/>
                <a:gd name="T69" fmla="*/ 16 h 95"/>
                <a:gd name="T70" fmla="*/ 47 w 82"/>
                <a:gd name="T71" fmla="*/ 19 h 95"/>
                <a:gd name="T72" fmla="*/ 47 w 82"/>
                <a:gd name="T73" fmla="*/ 23 h 95"/>
                <a:gd name="T74" fmla="*/ 45 w 82"/>
                <a:gd name="T75" fmla="*/ 33 h 95"/>
                <a:gd name="T76" fmla="*/ 41 w 82"/>
                <a:gd name="T77" fmla="*/ 38 h 95"/>
                <a:gd name="T78" fmla="*/ 40 w 82"/>
                <a:gd name="T79" fmla="*/ 42 h 95"/>
                <a:gd name="T80" fmla="*/ 36 w 82"/>
                <a:gd name="T81" fmla="*/ 47 h 95"/>
                <a:gd name="T82" fmla="*/ 32 w 82"/>
                <a:gd name="T83" fmla="*/ 47 h 95"/>
                <a:gd name="T84" fmla="*/ 30 w 82"/>
                <a:gd name="T85" fmla="*/ 52 h 95"/>
                <a:gd name="T86" fmla="*/ 23 w 82"/>
                <a:gd name="T87" fmla="*/ 53 h 95"/>
                <a:gd name="T88" fmla="*/ 19 w 82"/>
                <a:gd name="T89" fmla="*/ 58 h 95"/>
                <a:gd name="T90" fmla="*/ 17 w 82"/>
                <a:gd name="T91" fmla="*/ 60 h 95"/>
                <a:gd name="T92" fmla="*/ 16 w 82"/>
                <a:gd name="T93" fmla="*/ 65 h 95"/>
                <a:gd name="T94" fmla="*/ 7 w 82"/>
                <a:gd name="T95" fmla="*/ 69 h 95"/>
                <a:gd name="T96" fmla="*/ 1 w 82"/>
                <a:gd name="T97" fmla="*/ 6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" h="95">
                  <a:moveTo>
                    <a:pt x="1" y="65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" y="70"/>
                    <a:pt x="1" y="72"/>
                    <a:pt x="3" y="75"/>
                  </a:cubicBezTo>
                  <a:cubicBezTo>
                    <a:pt x="6" y="77"/>
                    <a:pt x="7" y="82"/>
                    <a:pt x="8" y="85"/>
                  </a:cubicBezTo>
                  <a:cubicBezTo>
                    <a:pt x="8" y="87"/>
                    <a:pt x="8" y="88"/>
                    <a:pt x="8" y="89"/>
                  </a:cubicBezTo>
                  <a:cubicBezTo>
                    <a:pt x="9" y="89"/>
                    <a:pt x="9" y="90"/>
                    <a:pt x="9" y="90"/>
                  </a:cubicBezTo>
                  <a:cubicBezTo>
                    <a:pt x="10" y="91"/>
                    <a:pt x="10" y="92"/>
                    <a:pt x="11" y="92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6" y="94"/>
                    <a:pt x="19" y="95"/>
                    <a:pt x="20" y="94"/>
                  </a:cubicBezTo>
                  <a:cubicBezTo>
                    <a:pt x="23" y="91"/>
                    <a:pt x="24" y="87"/>
                    <a:pt x="28" y="86"/>
                  </a:cubicBezTo>
                  <a:cubicBezTo>
                    <a:pt x="32" y="85"/>
                    <a:pt x="33" y="84"/>
                    <a:pt x="36" y="81"/>
                  </a:cubicBezTo>
                  <a:cubicBezTo>
                    <a:pt x="40" y="80"/>
                    <a:pt x="39" y="75"/>
                    <a:pt x="45" y="74"/>
                  </a:cubicBezTo>
                  <a:cubicBezTo>
                    <a:pt x="47" y="74"/>
                    <a:pt x="48" y="72"/>
                    <a:pt x="50" y="71"/>
                  </a:cubicBezTo>
                  <a:cubicBezTo>
                    <a:pt x="52" y="71"/>
                    <a:pt x="53" y="71"/>
                    <a:pt x="54" y="71"/>
                  </a:cubicBezTo>
                  <a:cubicBezTo>
                    <a:pt x="56" y="71"/>
                    <a:pt x="57" y="69"/>
                    <a:pt x="59" y="68"/>
                  </a:cubicBezTo>
                  <a:cubicBezTo>
                    <a:pt x="62" y="67"/>
                    <a:pt x="62" y="68"/>
                    <a:pt x="64" y="66"/>
                  </a:cubicBezTo>
                  <a:cubicBezTo>
                    <a:pt x="66" y="64"/>
                    <a:pt x="67" y="63"/>
                    <a:pt x="69" y="62"/>
                  </a:cubicBezTo>
                  <a:cubicBezTo>
                    <a:pt x="70" y="61"/>
                    <a:pt x="71" y="61"/>
                    <a:pt x="72" y="60"/>
                  </a:cubicBezTo>
                  <a:cubicBezTo>
                    <a:pt x="75" y="60"/>
                    <a:pt x="78" y="56"/>
                    <a:pt x="79" y="53"/>
                  </a:cubicBezTo>
                  <a:cubicBezTo>
                    <a:pt x="80" y="52"/>
                    <a:pt x="81" y="51"/>
                    <a:pt x="81" y="49"/>
                  </a:cubicBezTo>
                  <a:cubicBezTo>
                    <a:pt x="81" y="48"/>
                    <a:pt x="80" y="45"/>
                    <a:pt x="80" y="43"/>
                  </a:cubicBezTo>
                  <a:cubicBezTo>
                    <a:pt x="78" y="40"/>
                    <a:pt x="77" y="37"/>
                    <a:pt x="79" y="33"/>
                  </a:cubicBezTo>
                  <a:cubicBezTo>
                    <a:pt x="82" y="29"/>
                    <a:pt x="82" y="27"/>
                    <a:pt x="81" y="22"/>
                  </a:cubicBezTo>
                  <a:cubicBezTo>
                    <a:pt x="80" y="15"/>
                    <a:pt x="78" y="8"/>
                    <a:pt x="72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7" y="4"/>
                    <a:pt x="67" y="2"/>
                    <a:pt x="65" y="1"/>
                  </a:cubicBezTo>
                  <a:cubicBezTo>
                    <a:pt x="63" y="0"/>
                    <a:pt x="62" y="2"/>
                    <a:pt x="60" y="3"/>
                  </a:cubicBezTo>
                  <a:cubicBezTo>
                    <a:pt x="59" y="4"/>
                    <a:pt x="59" y="4"/>
                    <a:pt x="57" y="3"/>
                  </a:cubicBezTo>
                  <a:cubicBezTo>
                    <a:pt x="56" y="3"/>
                    <a:pt x="55" y="5"/>
                    <a:pt x="54" y="5"/>
                  </a:cubicBezTo>
                  <a:cubicBezTo>
                    <a:pt x="54" y="7"/>
                    <a:pt x="54" y="7"/>
                    <a:pt x="53" y="6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5"/>
                    <a:pt x="48" y="8"/>
                    <a:pt x="48" y="10"/>
                  </a:cubicBezTo>
                  <a:cubicBezTo>
                    <a:pt x="47" y="12"/>
                    <a:pt x="49" y="14"/>
                    <a:pt x="49" y="16"/>
                  </a:cubicBezTo>
                  <a:cubicBezTo>
                    <a:pt x="49" y="17"/>
                    <a:pt x="47" y="17"/>
                    <a:pt x="47" y="19"/>
                  </a:cubicBezTo>
                  <a:cubicBezTo>
                    <a:pt x="47" y="20"/>
                    <a:pt x="48" y="22"/>
                    <a:pt x="47" y="23"/>
                  </a:cubicBezTo>
                  <a:cubicBezTo>
                    <a:pt x="47" y="24"/>
                    <a:pt x="45" y="32"/>
                    <a:pt x="45" y="33"/>
                  </a:cubicBezTo>
                  <a:cubicBezTo>
                    <a:pt x="47" y="37"/>
                    <a:pt x="41" y="36"/>
                    <a:pt x="41" y="38"/>
                  </a:cubicBezTo>
                  <a:cubicBezTo>
                    <a:pt x="41" y="39"/>
                    <a:pt x="44" y="43"/>
                    <a:pt x="40" y="42"/>
                  </a:cubicBezTo>
                  <a:cubicBezTo>
                    <a:pt x="36" y="41"/>
                    <a:pt x="38" y="45"/>
                    <a:pt x="36" y="47"/>
                  </a:cubicBezTo>
                  <a:cubicBezTo>
                    <a:pt x="35" y="48"/>
                    <a:pt x="33" y="46"/>
                    <a:pt x="32" y="47"/>
                  </a:cubicBezTo>
                  <a:cubicBezTo>
                    <a:pt x="31" y="48"/>
                    <a:pt x="31" y="51"/>
                    <a:pt x="30" y="52"/>
                  </a:cubicBezTo>
                  <a:cubicBezTo>
                    <a:pt x="28" y="53"/>
                    <a:pt x="25" y="52"/>
                    <a:pt x="23" y="53"/>
                  </a:cubicBezTo>
                  <a:cubicBezTo>
                    <a:pt x="21" y="54"/>
                    <a:pt x="20" y="58"/>
                    <a:pt x="19" y="58"/>
                  </a:cubicBezTo>
                  <a:cubicBezTo>
                    <a:pt x="17" y="58"/>
                    <a:pt x="18" y="59"/>
                    <a:pt x="17" y="60"/>
                  </a:cubicBezTo>
                  <a:cubicBezTo>
                    <a:pt x="15" y="62"/>
                    <a:pt x="13" y="60"/>
                    <a:pt x="16" y="65"/>
                  </a:cubicBezTo>
                  <a:cubicBezTo>
                    <a:pt x="17" y="67"/>
                    <a:pt x="9" y="70"/>
                    <a:pt x="7" y="69"/>
                  </a:cubicBezTo>
                  <a:cubicBezTo>
                    <a:pt x="4" y="68"/>
                    <a:pt x="4" y="66"/>
                    <a:pt x="1" y="65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3" name="Freeform 23">
              <a:extLst>
                <a:ext uri="{FF2B5EF4-FFF2-40B4-BE49-F238E27FC236}">
                  <a16:creationId xmlns:a16="http://schemas.microsoft.com/office/drawing/2014/main" id="{912AC769-6738-8318-7AC8-98AB1DDE5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778" y="1454154"/>
              <a:ext cx="501650" cy="495300"/>
            </a:xfrm>
            <a:custGeom>
              <a:avLst/>
              <a:gdLst>
                <a:gd name="T0" fmla="*/ 3 w 133"/>
                <a:gd name="T1" fmla="*/ 121 h 132"/>
                <a:gd name="T2" fmla="*/ 11 w 133"/>
                <a:gd name="T3" fmla="*/ 117 h 132"/>
                <a:gd name="T4" fmla="*/ 18 w 133"/>
                <a:gd name="T5" fmla="*/ 115 h 132"/>
                <a:gd name="T6" fmla="*/ 24 w 133"/>
                <a:gd name="T7" fmla="*/ 113 h 132"/>
                <a:gd name="T8" fmla="*/ 27 w 133"/>
                <a:gd name="T9" fmla="*/ 114 h 132"/>
                <a:gd name="T10" fmla="*/ 34 w 133"/>
                <a:gd name="T11" fmla="*/ 111 h 132"/>
                <a:gd name="T12" fmla="*/ 39 w 133"/>
                <a:gd name="T13" fmla="*/ 113 h 132"/>
                <a:gd name="T14" fmla="*/ 43 w 133"/>
                <a:gd name="T15" fmla="*/ 114 h 132"/>
                <a:gd name="T16" fmla="*/ 48 w 133"/>
                <a:gd name="T17" fmla="*/ 116 h 132"/>
                <a:gd name="T18" fmla="*/ 52 w 133"/>
                <a:gd name="T19" fmla="*/ 119 h 132"/>
                <a:gd name="T20" fmla="*/ 54 w 133"/>
                <a:gd name="T21" fmla="*/ 126 h 132"/>
                <a:gd name="T22" fmla="*/ 62 w 133"/>
                <a:gd name="T23" fmla="*/ 132 h 132"/>
                <a:gd name="T24" fmla="*/ 62 w 133"/>
                <a:gd name="T25" fmla="*/ 132 h 132"/>
                <a:gd name="T26" fmla="*/ 60 w 133"/>
                <a:gd name="T27" fmla="*/ 127 h 132"/>
                <a:gd name="T28" fmla="*/ 66 w 133"/>
                <a:gd name="T29" fmla="*/ 118 h 132"/>
                <a:gd name="T30" fmla="*/ 68 w 133"/>
                <a:gd name="T31" fmla="*/ 111 h 132"/>
                <a:gd name="T32" fmla="*/ 68 w 133"/>
                <a:gd name="T33" fmla="*/ 111 h 132"/>
                <a:gd name="T34" fmla="*/ 74 w 133"/>
                <a:gd name="T35" fmla="*/ 108 h 132"/>
                <a:gd name="T36" fmla="*/ 82 w 133"/>
                <a:gd name="T37" fmla="*/ 96 h 132"/>
                <a:gd name="T38" fmla="*/ 101 w 133"/>
                <a:gd name="T39" fmla="*/ 72 h 132"/>
                <a:gd name="T40" fmla="*/ 107 w 133"/>
                <a:gd name="T41" fmla="*/ 66 h 132"/>
                <a:gd name="T42" fmla="*/ 111 w 133"/>
                <a:gd name="T43" fmla="*/ 63 h 132"/>
                <a:gd name="T44" fmla="*/ 115 w 133"/>
                <a:gd name="T45" fmla="*/ 58 h 132"/>
                <a:gd name="T46" fmla="*/ 120 w 133"/>
                <a:gd name="T47" fmla="*/ 51 h 132"/>
                <a:gd name="T48" fmla="*/ 123 w 133"/>
                <a:gd name="T49" fmla="*/ 47 h 132"/>
                <a:gd name="T50" fmla="*/ 126 w 133"/>
                <a:gd name="T51" fmla="*/ 42 h 132"/>
                <a:gd name="T52" fmla="*/ 130 w 133"/>
                <a:gd name="T53" fmla="*/ 44 h 132"/>
                <a:gd name="T54" fmla="*/ 133 w 133"/>
                <a:gd name="T55" fmla="*/ 34 h 132"/>
                <a:gd name="T56" fmla="*/ 133 w 133"/>
                <a:gd name="T57" fmla="*/ 34 h 132"/>
                <a:gd name="T58" fmla="*/ 130 w 133"/>
                <a:gd name="T59" fmla="*/ 31 h 132"/>
                <a:gd name="T60" fmla="*/ 128 w 133"/>
                <a:gd name="T61" fmla="*/ 29 h 132"/>
                <a:gd name="T62" fmla="*/ 127 w 133"/>
                <a:gd name="T63" fmla="*/ 28 h 132"/>
                <a:gd name="T64" fmla="*/ 126 w 133"/>
                <a:gd name="T65" fmla="*/ 24 h 132"/>
                <a:gd name="T66" fmla="*/ 122 w 133"/>
                <a:gd name="T67" fmla="*/ 13 h 132"/>
                <a:gd name="T68" fmla="*/ 119 w 133"/>
                <a:gd name="T69" fmla="*/ 6 h 132"/>
                <a:gd name="T70" fmla="*/ 120 w 133"/>
                <a:gd name="T71" fmla="*/ 3 h 132"/>
                <a:gd name="T72" fmla="*/ 120 w 133"/>
                <a:gd name="T73" fmla="*/ 3 h 132"/>
                <a:gd name="T74" fmla="*/ 117 w 133"/>
                <a:gd name="T75" fmla="*/ 3 h 132"/>
                <a:gd name="T76" fmla="*/ 111 w 133"/>
                <a:gd name="T77" fmla="*/ 11 h 132"/>
                <a:gd name="T78" fmla="*/ 101 w 133"/>
                <a:gd name="T79" fmla="*/ 9 h 132"/>
                <a:gd name="T80" fmla="*/ 94 w 133"/>
                <a:gd name="T81" fmla="*/ 9 h 132"/>
                <a:gd name="T82" fmla="*/ 83 w 133"/>
                <a:gd name="T83" fmla="*/ 10 h 132"/>
                <a:gd name="T84" fmla="*/ 68 w 133"/>
                <a:gd name="T85" fmla="*/ 7 h 132"/>
                <a:gd name="T86" fmla="*/ 45 w 133"/>
                <a:gd name="T87" fmla="*/ 2 h 132"/>
                <a:gd name="T88" fmla="*/ 35 w 133"/>
                <a:gd name="T89" fmla="*/ 4 h 132"/>
                <a:gd name="T90" fmla="*/ 35 w 133"/>
                <a:gd name="T91" fmla="*/ 4 h 132"/>
                <a:gd name="T92" fmla="*/ 35 w 133"/>
                <a:gd name="T93" fmla="*/ 4 h 132"/>
                <a:gd name="T94" fmla="*/ 31 w 133"/>
                <a:gd name="T95" fmla="*/ 5 h 132"/>
                <a:gd name="T96" fmla="*/ 27 w 133"/>
                <a:gd name="T97" fmla="*/ 13 h 132"/>
                <a:gd name="T98" fmla="*/ 28 w 133"/>
                <a:gd name="T99" fmla="*/ 23 h 132"/>
                <a:gd name="T100" fmla="*/ 27 w 133"/>
                <a:gd name="T101" fmla="*/ 29 h 132"/>
                <a:gd name="T102" fmla="*/ 27 w 133"/>
                <a:gd name="T103" fmla="*/ 29 h 132"/>
                <a:gd name="T104" fmla="*/ 21 w 133"/>
                <a:gd name="T105" fmla="*/ 35 h 132"/>
                <a:gd name="T106" fmla="*/ 19 w 133"/>
                <a:gd name="T107" fmla="*/ 46 h 132"/>
                <a:gd name="T108" fmla="*/ 15 w 133"/>
                <a:gd name="T109" fmla="*/ 66 h 132"/>
                <a:gd name="T110" fmla="*/ 4 w 133"/>
                <a:gd name="T111" fmla="*/ 80 h 132"/>
                <a:gd name="T112" fmla="*/ 3 w 133"/>
                <a:gd name="T113" fmla="*/ 92 h 132"/>
                <a:gd name="T114" fmla="*/ 1 w 133"/>
                <a:gd name="T115" fmla="*/ 99 h 132"/>
                <a:gd name="T116" fmla="*/ 3 w 133"/>
                <a:gd name="T117" fmla="*/ 104 h 132"/>
                <a:gd name="T118" fmla="*/ 1 w 133"/>
                <a:gd name="T119" fmla="*/ 113 h 132"/>
                <a:gd name="T120" fmla="*/ 3 w 133"/>
                <a:gd name="T121" fmla="*/ 12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" h="132">
                  <a:moveTo>
                    <a:pt x="3" y="121"/>
                  </a:moveTo>
                  <a:cubicBezTo>
                    <a:pt x="5" y="117"/>
                    <a:pt x="7" y="114"/>
                    <a:pt x="11" y="117"/>
                  </a:cubicBezTo>
                  <a:cubicBezTo>
                    <a:pt x="15" y="120"/>
                    <a:pt x="15" y="117"/>
                    <a:pt x="18" y="115"/>
                  </a:cubicBezTo>
                  <a:cubicBezTo>
                    <a:pt x="20" y="114"/>
                    <a:pt x="21" y="112"/>
                    <a:pt x="24" y="113"/>
                  </a:cubicBezTo>
                  <a:cubicBezTo>
                    <a:pt x="25" y="113"/>
                    <a:pt x="25" y="115"/>
                    <a:pt x="27" y="114"/>
                  </a:cubicBezTo>
                  <a:cubicBezTo>
                    <a:pt x="29" y="113"/>
                    <a:pt x="31" y="112"/>
                    <a:pt x="34" y="111"/>
                  </a:cubicBezTo>
                  <a:cubicBezTo>
                    <a:pt x="36" y="110"/>
                    <a:pt x="38" y="112"/>
                    <a:pt x="39" y="113"/>
                  </a:cubicBezTo>
                  <a:cubicBezTo>
                    <a:pt x="40" y="113"/>
                    <a:pt x="43" y="114"/>
                    <a:pt x="43" y="114"/>
                  </a:cubicBezTo>
                  <a:cubicBezTo>
                    <a:pt x="46" y="113"/>
                    <a:pt x="47" y="113"/>
                    <a:pt x="48" y="116"/>
                  </a:cubicBezTo>
                  <a:cubicBezTo>
                    <a:pt x="49" y="118"/>
                    <a:pt x="50" y="118"/>
                    <a:pt x="52" y="119"/>
                  </a:cubicBezTo>
                  <a:cubicBezTo>
                    <a:pt x="54" y="121"/>
                    <a:pt x="53" y="123"/>
                    <a:pt x="54" y="126"/>
                  </a:cubicBezTo>
                  <a:cubicBezTo>
                    <a:pt x="54" y="129"/>
                    <a:pt x="59" y="130"/>
                    <a:pt x="62" y="132"/>
                  </a:cubicBezTo>
                  <a:cubicBezTo>
                    <a:pt x="62" y="132"/>
                    <a:pt x="62" y="132"/>
                    <a:pt x="62" y="132"/>
                  </a:cubicBezTo>
                  <a:cubicBezTo>
                    <a:pt x="62" y="130"/>
                    <a:pt x="61" y="128"/>
                    <a:pt x="60" y="127"/>
                  </a:cubicBezTo>
                  <a:cubicBezTo>
                    <a:pt x="59" y="123"/>
                    <a:pt x="63" y="120"/>
                    <a:pt x="66" y="118"/>
                  </a:cubicBezTo>
                  <a:cubicBezTo>
                    <a:pt x="67" y="116"/>
                    <a:pt x="66" y="113"/>
                    <a:pt x="68" y="111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70" y="110"/>
                    <a:pt x="72" y="109"/>
                    <a:pt x="74" y="108"/>
                  </a:cubicBezTo>
                  <a:cubicBezTo>
                    <a:pt x="78" y="106"/>
                    <a:pt x="75" y="98"/>
                    <a:pt x="82" y="96"/>
                  </a:cubicBezTo>
                  <a:cubicBezTo>
                    <a:pt x="89" y="94"/>
                    <a:pt x="97" y="78"/>
                    <a:pt x="101" y="72"/>
                  </a:cubicBezTo>
                  <a:cubicBezTo>
                    <a:pt x="103" y="68"/>
                    <a:pt x="105" y="70"/>
                    <a:pt x="107" y="66"/>
                  </a:cubicBezTo>
                  <a:cubicBezTo>
                    <a:pt x="108" y="65"/>
                    <a:pt x="110" y="64"/>
                    <a:pt x="111" y="63"/>
                  </a:cubicBezTo>
                  <a:cubicBezTo>
                    <a:pt x="113" y="59"/>
                    <a:pt x="109" y="60"/>
                    <a:pt x="115" y="58"/>
                  </a:cubicBezTo>
                  <a:cubicBezTo>
                    <a:pt x="116" y="57"/>
                    <a:pt x="120" y="52"/>
                    <a:pt x="120" y="51"/>
                  </a:cubicBezTo>
                  <a:cubicBezTo>
                    <a:pt x="121" y="49"/>
                    <a:pt x="121" y="48"/>
                    <a:pt x="123" y="47"/>
                  </a:cubicBezTo>
                  <a:cubicBezTo>
                    <a:pt x="125" y="47"/>
                    <a:pt x="123" y="41"/>
                    <a:pt x="126" y="42"/>
                  </a:cubicBezTo>
                  <a:cubicBezTo>
                    <a:pt x="128" y="42"/>
                    <a:pt x="129" y="45"/>
                    <a:pt x="130" y="44"/>
                  </a:cubicBezTo>
                  <a:cubicBezTo>
                    <a:pt x="132" y="43"/>
                    <a:pt x="129" y="38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29" y="31"/>
                    <a:pt x="128" y="30"/>
                    <a:pt x="128" y="29"/>
                  </a:cubicBezTo>
                  <a:cubicBezTo>
                    <a:pt x="127" y="29"/>
                    <a:pt x="127" y="28"/>
                    <a:pt x="127" y="28"/>
                  </a:cubicBezTo>
                  <a:cubicBezTo>
                    <a:pt x="126" y="27"/>
                    <a:pt x="126" y="26"/>
                    <a:pt x="126" y="24"/>
                  </a:cubicBezTo>
                  <a:cubicBezTo>
                    <a:pt x="126" y="21"/>
                    <a:pt x="125" y="16"/>
                    <a:pt x="122" y="13"/>
                  </a:cubicBezTo>
                  <a:cubicBezTo>
                    <a:pt x="120" y="11"/>
                    <a:pt x="120" y="9"/>
                    <a:pt x="119" y="6"/>
                  </a:cubicBezTo>
                  <a:cubicBezTo>
                    <a:pt x="120" y="3"/>
                    <a:pt x="120" y="3"/>
                    <a:pt x="120" y="3"/>
                  </a:cubicBezTo>
                  <a:cubicBezTo>
                    <a:pt x="120" y="3"/>
                    <a:pt x="120" y="3"/>
                    <a:pt x="120" y="3"/>
                  </a:cubicBezTo>
                  <a:cubicBezTo>
                    <a:pt x="120" y="3"/>
                    <a:pt x="119" y="3"/>
                    <a:pt x="117" y="3"/>
                  </a:cubicBezTo>
                  <a:cubicBezTo>
                    <a:pt x="112" y="4"/>
                    <a:pt x="112" y="7"/>
                    <a:pt x="111" y="11"/>
                  </a:cubicBezTo>
                  <a:cubicBezTo>
                    <a:pt x="109" y="17"/>
                    <a:pt x="103" y="10"/>
                    <a:pt x="101" y="9"/>
                  </a:cubicBezTo>
                  <a:cubicBezTo>
                    <a:pt x="98" y="8"/>
                    <a:pt x="96" y="10"/>
                    <a:pt x="94" y="9"/>
                  </a:cubicBezTo>
                  <a:cubicBezTo>
                    <a:pt x="89" y="6"/>
                    <a:pt x="88" y="10"/>
                    <a:pt x="83" y="10"/>
                  </a:cubicBezTo>
                  <a:cubicBezTo>
                    <a:pt x="82" y="9"/>
                    <a:pt x="69" y="8"/>
                    <a:pt x="68" y="7"/>
                  </a:cubicBezTo>
                  <a:cubicBezTo>
                    <a:pt x="61" y="0"/>
                    <a:pt x="54" y="3"/>
                    <a:pt x="45" y="2"/>
                  </a:cubicBezTo>
                  <a:cubicBezTo>
                    <a:pt x="41" y="1"/>
                    <a:pt x="38" y="3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8" y="7"/>
                    <a:pt x="26" y="9"/>
                    <a:pt x="27" y="13"/>
                  </a:cubicBezTo>
                  <a:cubicBezTo>
                    <a:pt x="29" y="17"/>
                    <a:pt x="28" y="20"/>
                    <a:pt x="28" y="23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5" y="33"/>
                    <a:pt x="23" y="32"/>
                    <a:pt x="21" y="35"/>
                  </a:cubicBezTo>
                  <a:cubicBezTo>
                    <a:pt x="19" y="37"/>
                    <a:pt x="20" y="44"/>
                    <a:pt x="19" y="46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4" y="73"/>
                    <a:pt x="6" y="74"/>
                    <a:pt x="4" y="80"/>
                  </a:cubicBezTo>
                  <a:cubicBezTo>
                    <a:pt x="4" y="83"/>
                    <a:pt x="4" y="89"/>
                    <a:pt x="3" y="92"/>
                  </a:cubicBezTo>
                  <a:cubicBezTo>
                    <a:pt x="1" y="94"/>
                    <a:pt x="0" y="96"/>
                    <a:pt x="1" y="99"/>
                  </a:cubicBezTo>
                  <a:cubicBezTo>
                    <a:pt x="2" y="101"/>
                    <a:pt x="3" y="102"/>
                    <a:pt x="3" y="104"/>
                  </a:cubicBezTo>
                  <a:cubicBezTo>
                    <a:pt x="3" y="107"/>
                    <a:pt x="1" y="110"/>
                    <a:pt x="1" y="113"/>
                  </a:cubicBezTo>
                  <a:cubicBezTo>
                    <a:pt x="1" y="116"/>
                    <a:pt x="2" y="118"/>
                    <a:pt x="3" y="121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4" name="Freeform 24">
              <a:extLst>
                <a:ext uri="{FF2B5EF4-FFF2-40B4-BE49-F238E27FC236}">
                  <a16:creationId xmlns:a16="http://schemas.microsoft.com/office/drawing/2014/main" id="{9CB9E7D3-7270-13F4-B8AD-BCFF5BA48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990" y="803278"/>
              <a:ext cx="587375" cy="612776"/>
            </a:xfrm>
            <a:custGeom>
              <a:avLst/>
              <a:gdLst>
                <a:gd name="T0" fmla="*/ 0 w 156"/>
                <a:gd name="T1" fmla="*/ 60 h 163"/>
                <a:gd name="T2" fmla="*/ 3 w 156"/>
                <a:gd name="T3" fmla="*/ 62 h 163"/>
                <a:gd name="T4" fmla="*/ 20 w 156"/>
                <a:gd name="T5" fmla="*/ 69 h 163"/>
                <a:gd name="T6" fmla="*/ 24 w 156"/>
                <a:gd name="T7" fmla="*/ 72 h 163"/>
                <a:gd name="T8" fmla="*/ 34 w 156"/>
                <a:gd name="T9" fmla="*/ 79 h 163"/>
                <a:gd name="T10" fmla="*/ 38 w 156"/>
                <a:gd name="T11" fmla="*/ 85 h 163"/>
                <a:gd name="T12" fmla="*/ 44 w 156"/>
                <a:gd name="T13" fmla="*/ 89 h 163"/>
                <a:gd name="T14" fmla="*/ 47 w 156"/>
                <a:gd name="T15" fmla="*/ 93 h 163"/>
                <a:gd name="T16" fmla="*/ 62 w 156"/>
                <a:gd name="T17" fmla="*/ 102 h 163"/>
                <a:gd name="T18" fmla="*/ 68 w 156"/>
                <a:gd name="T19" fmla="*/ 110 h 163"/>
                <a:gd name="T20" fmla="*/ 72 w 156"/>
                <a:gd name="T21" fmla="*/ 116 h 163"/>
                <a:gd name="T22" fmla="*/ 84 w 156"/>
                <a:gd name="T23" fmla="*/ 127 h 163"/>
                <a:gd name="T24" fmla="*/ 88 w 156"/>
                <a:gd name="T25" fmla="*/ 134 h 163"/>
                <a:gd name="T26" fmla="*/ 95 w 156"/>
                <a:gd name="T27" fmla="*/ 136 h 163"/>
                <a:gd name="T28" fmla="*/ 98 w 156"/>
                <a:gd name="T29" fmla="*/ 143 h 163"/>
                <a:gd name="T30" fmla="*/ 107 w 156"/>
                <a:gd name="T31" fmla="*/ 143 h 163"/>
                <a:gd name="T32" fmla="*/ 111 w 156"/>
                <a:gd name="T33" fmla="*/ 145 h 163"/>
                <a:gd name="T34" fmla="*/ 114 w 156"/>
                <a:gd name="T35" fmla="*/ 148 h 163"/>
                <a:gd name="T36" fmla="*/ 117 w 156"/>
                <a:gd name="T37" fmla="*/ 152 h 163"/>
                <a:gd name="T38" fmla="*/ 123 w 156"/>
                <a:gd name="T39" fmla="*/ 155 h 163"/>
                <a:gd name="T40" fmla="*/ 130 w 156"/>
                <a:gd name="T41" fmla="*/ 163 h 163"/>
                <a:gd name="T42" fmla="*/ 130 w 156"/>
                <a:gd name="T43" fmla="*/ 163 h 163"/>
                <a:gd name="T44" fmla="*/ 134 w 156"/>
                <a:gd name="T45" fmla="*/ 159 h 163"/>
                <a:gd name="T46" fmla="*/ 135 w 156"/>
                <a:gd name="T47" fmla="*/ 154 h 163"/>
                <a:gd name="T48" fmla="*/ 136 w 156"/>
                <a:gd name="T49" fmla="*/ 147 h 163"/>
                <a:gd name="T50" fmla="*/ 140 w 156"/>
                <a:gd name="T51" fmla="*/ 135 h 163"/>
                <a:gd name="T52" fmla="*/ 148 w 156"/>
                <a:gd name="T53" fmla="*/ 124 h 163"/>
                <a:gd name="T54" fmla="*/ 156 w 156"/>
                <a:gd name="T55" fmla="*/ 112 h 163"/>
                <a:gd name="T56" fmla="*/ 155 w 156"/>
                <a:gd name="T57" fmla="*/ 108 h 163"/>
                <a:gd name="T58" fmla="*/ 155 w 156"/>
                <a:gd name="T59" fmla="*/ 107 h 163"/>
                <a:gd name="T60" fmla="*/ 147 w 156"/>
                <a:gd name="T61" fmla="*/ 97 h 163"/>
                <a:gd name="T62" fmla="*/ 138 w 156"/>
                <a:gd name="T63" fmla="*/ 93 h 163"/>
                <a:gd name="T64" fmla="*/ 135 w 156"/>
                <a:gd name="T65" fmla="*/ 90 h 163"/>
                <a:gd name="T66" fmla="*/ 129 w 156"/>
                <a:gd name="T67" fmla="*/ 89 h 163"/>
                <a:gd name="T68" fmla="*/ 120 w 156"/>
                <a:gd name="T69" fmla="*/ 86 h 163"/>
                <a:gd name="T70" fmla="*/ 115 w 156"/>
                <a:gd name="T71" fmla="*/ 84 h 163"/>
                <a:gd name="T72" fmla="*/ 105 w 156"/>
                <a:gd name="T73" fmla="*/ 78 h 163"/>
                <a:gd name="T74" fmla="*/ 97 w 156"/>
                <a:gd name="T75" fmla="*/ 73 h 163"/>
                <a:gd name="T76" fmla="*/ 63 w 156"/>
                <a:gd name="T77" fmla="*/ 55 h 163"/>
                <a:gd name="T78" fmla="*/ 53 w 156"/>
                <a:gd name="T79" fmla="*/ 52 h 163"/>
                <a:gd name="T80" fmla="*/ 42 w 156"/>
                <a:gd name="T81" fmla="*/ 47 h 163"/>
                <a:gd name="T82" fmla="*/ 26 w 156"/>
                <a:gd name="T83" fmla="*/ 34 h 163"/>
                <a:gd name="T84" fmla="*/ 20 w 156"/>
                <a:gd name="T85" fmla="*/ 30 h 163"/>
                <a:gd name="T86" fmla="*/ 14 w 156"/>
                <a:gd name="T87" fmla="*/ 22 h 163"/>
                <a:gd name="T88" fmla="*/ 11 w 156"/>
                <a:gd name="T89" fmla="*/ 19 h 163"/>
                <a:gd name="T90" fmla="*/ 7 w 156"/>
                <a:gd name="T91" fmla="*/ 12 h 163"/>
                <a:gd name="T92" fmla="*/ 2 w 156"/>
                <a:gd name="T93" fmla="*/ 4 h 163"/>
                <a:gd name="T94" fmla="*/ 0 w 156"/>
                <a:gd name="T95" fmla="*/ 0 h 163"/>
                <a:gd name="T96" fmla="*/ 0 w 156"/>
                <a:gd name="T97" fmla="*/ 0 h 163"/>
                <a:gd name="T98" fmla="*/ 0 w 156"/>
                <a:gd name="T99" fmla="*/ 6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6" h="163">
                  <a:moveTo>
                    <a:pt x="0" y="60"/>
                  </a:moveTo>
                  <a:cubicBezTo>
                    <a:pt x="3" y="62"/>
                    <a:pt x="3" y="62"/>
                    <a:pt x="3" y="62"/>
                  </a:cubicBezTo>
                  <a:cubicBezTo>
                    <a:pt x="7" y="62"/>
                    <a:pt x="18" y="65"/>
                    <a:pt x="20" y="69"/>
                  </a:cubicBezTo>
                  <a:cubicBezTo>
                    <a:pt x="21" y="71"/>
                    <a:pt x="23" y="70"/>
                    <a:pt x="24" y="72"/>
                  </a:cubicBezTo>
                  <a:cubicBezTo>
                    <a:pt x="28" y="78"/>
                    <a:pt x="28" y="77"/>
                    <a:pt x="34" y="79"/>
                  </a:cubicBezTo>
                  <a:cubicBezTo>
                    <a:pt x="37" y="79"/>
                    <a:pt x="37" y="83"/>
                    <a:pt x="38" y="85"/>
                  </a:cubicBezTo>
                  <a:cubicBezTo>
                    <a:pt x="40" y="88"/>
                    <a:pt x="42" y="88"/>
                    <a:pt x="44" y="89"/>
                  </a:cubicBezTo>
                  <a:cubicBezTo>
                    <a:pt x="46" y="90"/>
                    <a:pt x="46" y="92"/>
                    <a:pt x="47" y="93"/>
                  </a:cubicBezTo>
                  <a:cubicBezTo>
                    <a:pt x="52" y="96"/>
                    <a:pt x="58" y="98"/>
                    <a:pt x="62" y="102"/>
                  </a:cubicBezTo>
                  <a:cubicBezTo>
                    <a:pt x="63" y="103"/>
                    <a:pt x="68" y="109"/>
                    <a:pt x="68" y="110"/>
                  </a:cubicBezTo>
                  <a:cubicBezTo>
                    <a:pt x="69" y="115"/>
                    <a:pt x="68" y="114"/>
                    <a:pt x="72" y="116"/>
                  </a:cubicBezTo>
                  <a:cubicBezTo>
                    <a:pt x="77" y="118"/>
                    <a:pt x="80" y="125"/>
                    <a:pt x="84" y="127"/>
                  </a:cubicBezTo>
                  <a:cubicBezTo>
                    <a:pt x="86" y="128"/>
                    <a:pt x="87" y="132"/>
                    <a:pt x="88" y="134"/>
                  </a:cubicBezTo>
                  <a:cubicBezTo>
                    <a:pt x="88" y="137"/>
                    <a:pt x="95" y="134"/>
                    <a:pt x="95" y="136"/>
                  </a:cubicBezTo>
                  <a:cubicBezTo>
                    <a:pt x="96" y="139"/>
                    <a:pt x="96" y="141"/>
                    <a:pt x="98" y="143"/>
                  </a:cubicBezTo>
                  <a:cubicBezTo>
                    <a:pt x="102" y="145"/>
                    <a:pt x="104" y="140"/>
                    <a:pt x="107" y="143"/>
                  </a:cubicBezTo>
                  <a:cubicBezTo>
                    <a:pt x="108" y="144"/>
                    <a:pt x="110" y="144"/>
                    <a:pt x="111" y="145"/>
                  </a:cubicBezTo>
                  <a:cubicBezTo>
                    <a:pt x="112" y="146"/>
                    <a:pt x="113" y="148"/>
                    <a:pt x="114" y="148"/>
                  </a:cubicBezTo>
                  <a:cubicBezTo>
                    <a:pt x="116" y="149"/>
                    <a:pt x="116" y="150"/>
                    <a:pt x="117" y="152"/>
                  </a:cubicBezTo>
                  <a:cubicBezTo>
                    <a:pt x="119" y="154"/>
                    <a:pt x="121" y="154"/>
                    <a:pt x="123" y="155"/>
                  </a:cubicBezTo>
                  <a:cubicBezTo>
                    <a:pt x="125" y="157"/>
                    <a:pt x="127" y="162"/>
                    <a:pt x="130" y="163"/>
                  </a:cubicBezTo>
                  <a:cubicBezTo>
                    <a:pt x="130" y="163"/>
                    <a:pt x="130" y="163"/>
                    <a:pt x="130" y="163"/>
                  </a:cubicBezTo>
                  <a:cubicBezTo>
                    <a:pt x="131" y="161"/>
                    <a:pt x="133" y="160"/>
                    <a:pt x="134" y="159"/>
                  </a:cubicBezTo>
                  <a:cubicBezTo>
                    <a:pt x="135" y="157"/>
                    <a:pt x="134" y="155"/>
                    <a:pt x="135" y="154"/>
                  </a:cubicBezTo>
                  <a:cubicBezTo>
                    <a:pt x="137" y="152"/>
                    <a:pt x="135" y="149"/>
                    <a:pt x="136" y="147"/>
                  </a:cubicBezTo>
                  <a:cubicBezTo>
                    <a:pt x="136" y="144"/>
                    <a:pt x="138" y="135"/>
                    <a:pt x="140" y="135"/>
                  </a:cubicBezTo>
                  <a:cubicBezTo>
                    <a:pt x="149" y="132"/>
                    <a:pt x="145" y="130"/>
                    <a:pt x="148" y="124"/>
                  </a:cubicBezTo>
                  <a:cubicBezTo>
                    <a:pt x="151" y="120"/>
                    <a:pt x="156" y="116"/>
                    <a:pt x="156" y="112"/>
                  </a:cubicBezTo>
                  <a:cubicBezTo>
                    <a:pt x="156" y="111"/>
                    <a:pt x="155" y="109"/>
                    <a:pt x="155" y="108"/>
                  </a:cubicBezTo>
                  <a:cubicBezTo>
                    <a:pt x="155" y="108"/>
                    <a:pt x="155" y="107"/>
                    <a:pt x="155" y="10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2" y="92"/>
                    <a:pt x="141" y="96"/>
                    <a:pt x="138" y="93"/>
                  </a:cubicBezTo>
                  <a:cubicBezTo>
                    <a:pt x="137" y="92"/>
                    <a:pt x="137" y="90"/>
                    <a:pt x="135" y="90"/>
                  </a:cubicBezTo>
                  <a:cubicBezTo>
                    <a:pt x="132" y="90"/>
                    <a:pt x="132" y="92"/>
                    <a:pt x="129" y="89"/>
                  </a:cubicBezTo>
                  <a:cubicBezTo>
                    <a:pt x="125" y="85"/>
                    <a:pt x="122" y="88"/>
                    <a:pt x="120" y="86"/>
                  </a:cubicBezTo>
                  <a:cubicBezTo>
                    <a:pt x="117" y="84"/>
                    <a:pt x="118" y="85"/>
                    <a:pt x="115" y="84"/>
                  </a:cubicBezTo>
                  <a:cubicBezTo>
                    <a:pt x="111" y="83"/>
                    <a:pt x="111" y="78"/>
                    <a:pt x="105" y="78"/>
                  </a:cubicBezTo>
                  <a:cubicBezTo>
                    <a:pt x="103" y="79"/>
                    <a:pt x="100" y="74"/>
                    <a:pt x="97" y="73"/>
                  </a:cubicBezTo>
                  <a:cubicBezTo>
                    <a:pt x="91" y="65"/>
                    <a:pt x="74" y="55"/>
                    <a:pt x="63" y="55"/>
                  </a:cubicBezTo>
                  <a:cubicBezTo>
                    <a:pt x="59" y="55"/>
                    <a:pt x="57" y="52"/>
                    <a:pt x="53" y="52"/>
                  </a:cubicBezTo>
                  <a:cubicBezTo>
                    <a:pt x="51" y="51"/>
                    <a:pt x="43" y="49"/>
                    <a:pt x="42" y="47"/>
                  </a:cubicBezTo>
                  <a:cubicBezTo>
                    <a:pt x="38" y="39"/>
                    <a:pt x="35" y="38"/>
                    <a:pt x="26" y="34"/>
                  </a:cubicBezTo>
                  <a:cubicBezTo>
                    <a:pt x="23" y="30"/>
                    <a:pt x="24" y="30"/>
                    <a:pt x="20" y="30"/>
                  </a:cubicBezTo>
                  <a:cubicBezTo>
                    <a:pt x="18" y="29"/>
                    <a:pt x="16" y="24"/>
                    <a:pt x="14" y="22"/>
                  </a:cubicBezTo>
                  <a:cubicBezTo>
                    <a:pt x="13" y="21"/>
                    <a:pt x="12" y="21"/>
                    <a:pt x="11" y="19"/>
                  </a:cubicBezTo>
                  <a:cubicBezTo>
                    <a:pt x="10" y="16"/>
                    <a:pt x="10" y="15"/>
                    <a:pt x="7" y="12"/>
                  </a:cubicBezTo>
                  <a:cubicBezTo>
                    <a:pt x="5" y="10"/>
                    <a:pt x="3" y="7"/>
                    <a:pt x="2" y="4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5" name="Freeform 25">
              <a:extLst>
                <a:ext uri="{FF2B5EF4-FFF2-40B4-BE49-F238E27FC236}">
                  <a16:creationId xmlns:a16="http://schemas.microsoft.com/office/drawing/2014/main" id="{2B54B3F8-74B8-3747-15D8-304A0071D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957" y="1021432"/>
              <a:ext cx="612775" cy="536576"/>
            </a:xfrm>
            <a:custGeom>
              <a:avLst/>
              <a:gdLst>
                <a:gd name="T0" fmla="*/ 156 w 163"/>
                <a:gd name="T1" fmla="*/ 117 h 143"/>
                <a:gd name="T2" fmla="*/ 156 w 163"/>
                <a:gd name="T3" fmla="*/ 113 h 143"/>
                <a:gd name="T4" fmla="*/ 158 w 163"/>
                <a:gd name="T5" fmla="*/ 109 h 143"/>
                <a:gd name="T6" fmla="*/ 163 w 163"/>
                <a:gd name="T7" fmla="*/ 101 h 143"/>
                <a:gd name="T8" fmla="*/ 163 w 163"/>
                <a:gd name="T9" fmla="*/ 101 h 143"/>
                <a:gd name="T10" fmla="*/ 157 w 163"/>
                <a:gd name="T11" fmla="*/ 93 h 143"/>
                <a:gd name="T12" fmla="*/ 151 w 163"/>
                <a:gd name="T13" fmla="*/ 90 h 143"/>
                <a:gd name="T14" fmla="*/ 148 w 163"/>
                <a:gd name="T15" fmla="*/ 86 h 143"/>
                <a:gd name="T16" fmla="*/ 144 w 163"/>
                <a:gd name="T17" fmla="*/ 83 h 143"/>
                <a:gd name="T18" fmla="*/ 141 w 163"/>
                <a:gd name="T19" fmla="*/ 81 h 143"/>
                <a:gd name="T20" fmla="*/ 132 w 163"/>
                <a:gd name="T21" fmla="*/ 81 h 143"/>
                <a:gd name="T22" fmla="*/ 129 w 163"/>
                <a:gd name="T23" fmla="*/ 74 h 143"/>
                <a:gd name="T24" fmla="*/ 122 w 163"/>
                <a:gd name="T25" fmla="*/ 72 h 143"/>
                <a:gd name="T26" fmla="*/ 118 w 163"/>
                <a:gd name="T27" fmla="*/ 65 h 143"/>
                <a:gd name="T28" fmla="*/ 106 w 163"/>
                <a:gd name="T29" fmla="*/ 55 h 143"/>
                <a:gd name="T30" fmla="*/ 102 w 163"/>
                <a:gd name="T31" fmla="*/ 49 h 143"/>
                <a:gd name="T32" fmla="*/ 96 w 163"/>
                <a:gd name="T33" fmla="*/ 41 h 143"/>
                <a:gd name="T34" fmla="*/ 82 w 163"/>
                <a:gd name="T35" fmla="*/ 33 h 143"/>
                <a:gd name="T36" fmla="*/ 79 w 163"/>
                <a:gd name="T37" fmla="*/ 29 h 143"/>
                <a:gd name="T38" fmla="*/ 73 w 163"/>
                <a:gd name="T39" fmla="*/ 25 h 143"/>
                <a:gd name="T40" fmla="*/ 68 w 163"/>
                <a:gd name="T41" fmla="*/ 18 h 143"/>
                <a:gd name="T42" fmla="*/ 59 w 163"/>
                <a:gd name="T43" fmla="*/ 12 h 143"/>
                <a:gd name="T44" fmla="*/ 55 w 163"/>
                <a:gd name="T45" fmla="*/ 8 h 143"/>
                <a:gd name="T46" fmla="*/ 38 w 163"/>
                <a:gd name="T47" fmla="*/ 1 h 143"/>
                <a:gd name="T48" fmla="*/ 35 w 163"/>
                <a:gd name="T49" fmla="*/ 0 h 143"/>
                <a:gd name="T50" fmla="*/ 35 w 163"/>
                <a:gd name="T51" fmla="*/ 0 h 143"/>
                <a:gd name="T52" fmla="*/ 35 w 163"/>
                <a:gd name="T53" fmla="*/ 11 h 143"/>
                <a:gd name="T54" fmla="*/ 0 w 163"/>
                <a:gd name="T55" fmla="*/ 56 h 143"/>
                <a:gd name="T56" fmla="*/ 0 w 163"/>
                <a:gd name="T57" fmla="*/ 56 h 143"/>
                <a:gd name="T58" fmla="*/ 54 w 163"/>
                <a:gd name="T59" fmla="*/ 56 h 143"/>
                <a:gd name="T60" fmla="*/ 55 w 163"/>
                <a:gd name="T61" fmla="*/ 143 h 143"/>
                <a:gd name="T62" fmla="*/ 55 w 163"/>
                <a:gd name="T63" fmla="*/ 143 h 143"/>
                <a:gd name="T64" fmla="*/ 147 w 163"/>
                <a:gd name="T65" fmla="*/ 143 h 143"/>
                <a:gd name="T66" fmla="*/ 147 w 163"/>
                <a:gd name="T67" fmla="*/ 143 h 143"/>
                <a:gd name="T68" fmla="*/ 148 w 163"/>
                <a:gd name="T69" fmla="*/ 137 h 143"/>
                <a:gd name="T70" fmla="*/ 148 w 163"/>
                <a:gd name="T71" fmla="*/ 127 h 143"/>
                <a:gd name="T72" fmla="*/ 152 w 163"/>
                <a:gd name="T73" fmla="*/ 118 h 143"/>
                <a:gd name="T74" fmla="*/ 156 w 163"/>
                <a:gd name="T75" fmla="*/ 11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3" h="143">
                  <a:moveTo>
                    <a:pt x="156" y="117"/>
                  </a:moveTo>
                  <a:cubicBezTo>
                    <a:pt x="156" y="116"/>
                    <a:pt x="156" y="114"/>
                    <a:pt x="156" y="113"/>
                  </a:cubicBezTo>
                  <a:cubicBezTo>
                    <a:pt x="154" y="109"/>
                    <a:pt x="157" y="112"/>
                    <a:pt x="158" y="109"/>
                  </a:cubicBezTo>
                  <a:cubicBezTo>
                    <a:pt x="159" y="106"/>
                    <a:pt x="161" y="103"/>
                    <a:pt x="163" y="101"/>
                  </a:cubicBezTo>
                  <a:cubicBezTo>
                    <a:pt x="163" y="101"/>
                    <a:pt x="163" y="101"/>
                    <a:pt x="163" y="101"/>
                  </a:cubicBezTo>
                  <a:cubicBezTo>
                    <a:pt x="161" y="100"/>
                    <a:pt x="159" y="95"/>
                    <a:pt x="157" y="93"/>
                  </a:cubicBezTo>
                  <a:cubicBezTo>
                    <a:pt x="155" y="92"/>
                    <a:pt x="152" y="92"/>
                    <a:pt x="151" y="90"/>
                  </a:cubicBezTo>
                  <a:cubicBezTo>
                    <a:pt x="150" y="88"/>
                    <a:pt x="150" y="87"/>
                    <a:pt x="148" y="86"/>
                  </a:cubicBezTo>
                  <a:cubicBezTo>
                    <a:pt x="146" y="86"/>
                    <a:pt x="146" y="84"/>
                    <a:pt x="144" y="83"/>
                  </a:cubicBezTo>
                  <a:cubicBezTo>
                    <a:pt x="143" y="82"/>
                    <a:pt x="142" y="82"/>
                    <a:pt x="141" y="81"/>
                  </a:cubicBezTo>
                  <a:cubicBezTo>
                    <a:pt x="138" y="78"/>
                    <a:pt x="136" y="83"/>
                    <a:pt x="132" y="81"/>
                  </a:cubicBezTo>
                  <a:cubicBezTo>
                    <a:pt x="130" y="79"/>
                    <a:pt x="130" y="77"/>
                    <a:pt x="129" y="74"/>
                  </a:cubicBezTo>
                  <a:cubicBezTo>
                    <a:pt x="129" y="73"/>
                    <a:pt x="122" y="75"/>
                    <a:pt x="122" y="72"/>
                  </a:cubicBezTo>
                  <a:cubicBezTo>
                    <a:pt x="121" y="70"/>
                    <a:pt x="120" y="66"/>
                    <a:pt x="118" y="65"/>
                  </a:cubicBezTo>
                  <a:cubicBezTo>
                    <a:pt x="114" y="63"/>
                    <a:pt x="111" y="57"/>
                    <a:pt x="106" y="55"/>
                  </a:cubicBezTo>
                  <a:cubicBezTo>
                    <a:pt x="103" y="53"/>
                    <a:pt x="104" y="54"/>
                    <a:pt x="102" y="49"/>
                  </a:cubicBezTo>
                  <a:cubicBezTo>
                    <a:pt x="102" y="48"/>
                    <a:pt x="97" y="42"/>
                    <a:pt x="96" y="41"/>
                  </a:cubicBezTo>
                  <a:cubicBezTo>
                    <a:pt x="92" y="37"/>
                    <a:pt x="86" y="35"/>
                    <a:pt x="82" y="33"/>
                  </a:cubicBezTo>
                  <a:cubicBezTo>
                    <a:pt x="80" y="32"/>
                    <a:pt x="80" y="30"/>
                    <a:pt x="79" y="29"/>
                  </a:cubicBezTo>
                  <a:cubicBezTo>
                    <a:pt x="77" y="27"/>
                    <a:pt x="74" y="27"/>
                    <a:pt x="73" y="25"/>
                  </a:cubicBezTo>
                  <a:cubicBezTo>
                    <a:pt x="71" y="22"/>
                    <a:pt x="72" y="19"/>
                    <a:pt x="68" y="18"/>
                  </a:cubicBezTo>
                  <a:cubicBezTo>
                    <a:pt x="63" y="17"/>
                    <a:pt x="63" y="17"/>
                    <a:pt x="59" y="12"/>
                  </a:cubicBezTo>
                  <a:cubicBezTo>
                    <a:pt x="58" y="10"/>
                    <a:pt x="56" y="10"/>
                    <a:pt x="55" y="8"/>
                  </a:cubicBezTo>
                  <a:cubicBezTo>
                    <a:pt x="53" y="5"/>
                    <a:pt x="42" y="1"/>
                    <a:pt x="38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147" y="143"/>
                    <a:pt x="147" y="143"/>
                    <a:pt x="147" y="143"/>
                  </a:cubicBezTo>
                  <a:cubicBezTo>
                    <a:pt x="147" y="143"/>
                    <a:pt x="147" y="143"/>
                    <a:pt x="147" y="143"/>
                  </a:cubicBezTo>
                  <a:cubicBezTo>
                    <a:pt x="148" y="137"/>
                    <a:pt x="148" y="137"/>
                    <a:pt x="148" y="137"/>
                  </a:cubicBezTo>
                  <a:cubicBezTo>
                    <a:pt x="149" y="133"/>
                    <a:pt x="149" y="130"/>
                    <a:pt x="148" y="127"/>
                  </a:cubicBezTo>
                  <a:cubicBezTo>
                    <a:pt x="146" y="122"/>
                    <a:pt x="148" y="120"/>
                    <a:pt x="152" y="118"/>
                  </a:cubicBezTo>
                  <a:cubicBezTo>
                    <a:pt x="156" y="117"/>
                    <a:pt x="156" y="117"/>
                    <a:pt x="156" y="117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6" name="Freeform 26">
              <a:extLst>
                <a:ext uri="{FF2B5EF4-FFF2-40B4-BE49-F238E27FC236}">
                  <a16:creationId xmlns:a16="http://schemas.microsoft.com/office/drawing/2014/main" id="{0548F0E0-8116-D80E-8511-35194D354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326" y="714377"/>
              <a:ext cx="368300" cy="393700"/>
            </a:xfrm>
            <a:custGeom>
              <a:avLst/>
              <a:gdLst>
                <a:gd name="T0" fmla="*/ 0 w 98"/>
                <a:gd name="T1" fmla="*/ 72 h 105"/>
                <a:gd name="T2" fmla="*/ 3 w 98"/>
                <a:gd name="T3" fmla="*/ 72 h 105"/>
                <a:gd name="T4" fmla="*/ 8 w 98"/>
                <a:gd name="T5" fmla="*/ 81 h 105"/>
                <a:gd name="T6" fmla="*/ 12 w 98"/>
                <a:gd name="T7" fmla="*/ 83 h 105"/>
                <a:gd name="T8" fmla="*/ 19 w 98"/>
                <a:gd name="T9" fmla="*/ 86 h 105"/>
                <a:gd name="T10" fmla="*/ 24 w 98"/>
                <a:gd name="T11" fmla="*/ 86 h 105"/>
                <a:gd name="T12" fmla="*/ 28 w 98"/>
                <a:gd name="T13" fmla="*/ 73 h 105"/>
                <a:gd name="T14" fmla="*/ 26 w 98"/>
                <a:gd name="T15" fmla="*/ 62 h 105"/>
                <a:gd name="T16" fmla="*/ 37 w 98"/>
                <a:gd name="T17" fmla="*/ 60 h 105"/>
                <a:gd name="T18" fmla="*/ 39 w 98"/>
                <a:gd name="T19" fmla="*/ 67 h 105"/>
                <a:gd name="T20" fmla="*/ 39 w 98"/>
                <a:gd name="T21" fmla="*/ 77 h 105"/>
                <a:gd name="T22" fmla="*/ 46 w 98"/>
                <a:gd name="T23" fmla="*/ 83 h 105"/>
                <a:gd name="T24" fmla="*/ 51 w 98"/>
                <a:gd name="T25" fmla="*/ 90 h 105"/>
                <a:gd name="T26" fmla="*/ 54 w 98"/>
                <a:gd name="T27" fmla="*/ 96 h 105"/>
                <a:gd name="T28" fmla="*/ 62 w 98"/>
                <a:gd name="T29" fmla="*/ 98 h 105"/>
                <a:gd name="T30" fmla="*/ 75 w 98"/>
                <a:gd name="T31" fmla="*/ 101 h 105"/>
                <a:gd name="T32" fmla="*/ 82 w 98"/>
                <a:gd name="T33" fmla="*/ 103 h 105"/>
                <a:gd name="T34" fmla="*/ 88 w 98"/>
                <a:gd name="T35" fmla="*/ 98 h 105"/>
                <a:gd name="T36" fmla="*/ 96 w 98"/>
                <a:gd name="T37" fmla="*/ 93 h 105"/>
                <a:gd name="T38" fmla="*/ 97 w 98"/>
                <a:gd name="T39" fmla="*/ 85 h 105"/>
                <a:gd name="T40" fmla="*/ 97 w 98"/>
                <a:gd name="T41" fmla="*/ 63 h 105"/>
                <a:gd name="T42" fmla="*/ 91 w 98"/>
                <a:gd name="T43" fmla="*/ 64 h 105"/>
                <a:gd name="T44" fmla="*/ 90 w 98"/>
                <a:gd name="T45" fmla="*/ 67 h 105"/>
                <a:gd name="T46" fmla="*/ 87 w 98"/>
                <a:gd name="T47" fmla="*/ 65 h 105"/>
                <a:gd name="T48" fmla="*/ 84 w 98"/>
                <a:gd name="T49" fmla="*/ 63 h 105"/>
                <a:gd name="T50" fmla="*/ 82 w 98"/>
                <a:gd name="T51" fmla="*/ 62 h 105"/>
                <a:gd name="T52" fmla="*/ 71 w 98"/>
                <a:gd name="T53" fmla="*/ 58 h 105"/>
                <a:gd name="T54" fmla="*/ 68 w 98"/>
                <a:gd name="T55" fmla="*/ 53 h 105"/>
                <a:gd name="T56" fmla="*/ 69 w 98"/>
                <a:gd name="T57" fmla="*/ 50 h 105"/>
                <a:gd name="T58" fmla="*/ 69 w 98"/>
                <a:gd name="T59" fmla="*/ 46 h 105"/>
                <a:gd name="T60" fmla="*/ 64 w 98"/>
                <a:gd name="T61" fmla="*/ 41 h 105"/>
                <a:gd name="T62" fmla="*/ 62 w 98"/>
                <a:gd name="T63" fmla="*/ 35 h 105"/>
                <a:gd name="T64" fmla="*/ 61 w 98"/>
                <a:gd name="T65" fmla="*/ 24 h 105"/>
                <a:gd name="T66" fmla="*/ 63 w 98"/>
                <a:gd name="T67" fmla="*/ 20 h 105"/>
                <a:gd name="T68" fmla="*/ 63 w 98"/>
                <a:gd name="T69" fmla="*/ 12 h 105"/>
                <a:gd name="T70" fmla="*/ 63 w 98"/>
                <a:gd name="T71" fmla="*/ 12 h 105"/>
                <a:gd name="T72" fmla="*/ 53 w 98"/>
                <a:gd name="T73" fmla="*/ 12 h 105"/>
                <a:gd name="T74" fmla="*/ 47 w 98"/>
                <a:gd name="T75" fmla="*/ 13 h 105"/>
                <a:gd name="T76" fmla="*/ 42 w 98"/>
                <a:gd name="T77" fmla="*/ 8 h 105"/>
                <a:gd name="T78" fmla="*/ 37 w 98"/>
                <a:gd name="T79" fmla="*/ 6 h 105"/>
                <a:gd name="T80" fmla="*/ 31 w 98"/>
                <a:gd name="T81" fmla="*/ 2 h 105"/>
                <a:gd name="T82" fmla="*/ 31 w 98"/>
                <a:gd name="T83" fmla="*/ 6 h 105"/>
                <a:gd name="T84" fmla="*/ 29 w 98"/>
                <a:gd name="T85" fmla="*/ 12 h 105"/>
                <a:gd name="T86" fmla="*/ 21 w 98"/>
                <a:gd name="T87" fmla="*/ 15 h 105"/>
                <a:gd name="T88" fmla="*/ 17 w 98"/>
                <a:gd name="T89" fmla="*/ 17 h 105"/>
                <a:gd name="T90" fmla="*/ 15 w 98"/>
                <a:gd name="T91" fmla="*/ 16 h 105"/>
                <a:gd name="T92" fmla="*/ 15 w 98"/>
                <a:gd name="T93" fmla="*/ 19 h 105"/>
                <a:gd name="T94" fmla="*/ 14 w 98"/>
                <a:gd name="T95" fmla="*/ 22 h 105"/>
                <a:gd name="T96" fmla="*/ 9 w 98"/>
                <a:gd name="T97" fmla="*/ 27 h 105"/>
                <a:gd name="T98" fmla="*/ 6 w 98"/>
                <a:gd name="T99" fmla="*/ 28 h 105"/>
                <a:gd name="T100" fmla="*/ 3 w 98"/>
                <a:gd name="T101" fmla="*/ 34 h 105"/>
                <a:gd name="T102" fmla="*/ 1 w 98"/>
                <a:gd name="T103" fmla="*/ 38 h 105"/>
                <a:gd name="T104" fmla="*/ 1 w 98"/>
                <a:gd name="T105" fmla="*/ 38 h 105"/>
                <a:gd name="T106" fmla="*/ 8 w 98"/>
                <a:gd name="T107" fmla="*/ 45 h 105"/>
                <a:gd name="T108" fmla="*/ 0 w 98"/>
                <a:gd name="T109" fmla="*/ 7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8" h="105">
                  <a:moveTo>
                    <a:pt x="0" y="72"/>
                  </a:moveTo>
                  <a:cubicBezTo>
                    <a:pt x="3" y="72"/>
                    <a:pt x="3" y="72"/>
                    <a:pt x="3" y="72"/>
                  </a:cubicBezTo>
                  <a:cubicBezTo>
                    <a:pt x="7" y="74"/>
                    <a:pt x="5" y="80"/>
                    <a:pt x="8" y="81"/>
                  </a:cubicBezTo>
                  <a:cubicBezTo>
                    <a:pt x="10" y="82"/>
                    <a:pt x="11" y="83"/>
                    <a:pt x="12" y="83"/>
                  </a:cubicBezTo>
                  <a:cubicBezTo>
                    <a:pt x="14" y="85"/>
                    <a:pt x="17" y="85"/>
                    <a:pt x="19" y="86"/>
                  </a:cubicBezTo>
                  <a:cubicBezTo>
                    <a:pt x="21" y="87"/>
                    <a:pt x="23" y="90"/>
                    <a:pt x="24" y="86"/>
                  </a:cubicBezTo>
                  <a:cubicBezTo>
                    <a:pt x="26" y="82"/>
                    <a:pt x="28" y="78"/>
                    <a:pt x="28" y="73"/>
                  </a:cubicBezTo>
                  <a:cubicBezTo>
                    <a:pt x="27" y="69"/>
                    <a:pt x="25" y="65"/>
                    <a:pt x="26" y="62"/>
                  </a:cubicBezTo>
                  <a:cubicBezTo>
                    <a:pt x="27" y="55"/>
                    <a:pt x="32" y="59"/>
                    <a:pt x="37" y="60"/>
                  </a:cubicBezTo>
                  <a:cubicBezTo>
                    <a:pt x="39" y="61"/>
                    <a:pt x="39" y="66"/>
                    <a:pt x="39" y="67"/>
                  </a:cubicBezTo>
                  <a:cubicBezTo>
                    <a:pt x="39" y="71"/>
                    <a:pt x="38" y="73"/>
                    <a:pt x="39" y="77"/>
                  </a:cubicBezTo>
                  <a:cubicBezTo>
                    <a:pt x="39" y="77"/>
                    <a:pt x="45" y="82"/>
                    <a:pt x="46" y="83"/>
                  </a:cubicBezTo>
                  <a:cubicBezTo>
                    <a:pt x="49" y="85"/>
                    <a:pt x="48" y="88"/>
                    <a:pt x="51" y="90"/>
                  </a:cubicBezTo>
                  <a:cubicBezTo>
                    <a:pt x="52" y="91"/>
                    <a:pt x="51" y="96"/>
                    <a:pt x="54" y="96"/>
                  </a:cubicBezTo>
                  <a:cubicBezTo>
                    <a:pt x="57" y="96"/>
                    <a:pt x="60" y="100"/>
                    <a:pt x="62" y="98"/>
                  </a:cubicBezTo>
                  <a:cubicBezTo>
                    <a:pt x="66" y="96"/>
                    <a:pt x="74" y="105"/>
                    <a:pt x="75" y="101"/>
                  </a:cubicBezTo>
                  <a:cubicBezTo>
                    <a:pt x="77" y="94"/>
                    <a:pt x="78" y="102"/>
                    <a:pt x="82" y="103"/>
                  </a:cubicBezTo>
                  <a:cubicBezTo>
                    <a:pt x="84" y="104"/>
                    <a:pt x="87" y="100"/>
                    <a:pt x="88" y="98"/>
                  </a:cubicBezTo>
                  <a:cubicBezTo>
                    <a:pt x="89" y="95"/>
                    <a:pt x="96" y="98"/>
                    <a:pt x="96" y="93"/>
                  </a:cubicBezTo>
                  <a:cubicBezTo>
                    <a:pt x="96" y="91"/>
                    <a:pt x="98" y="86"/>
                    <a:pt x="97" y="85"/>
                  </a:cubicBezTo>
                  <a:cubicBezTo>
                    <a:pt x="97" y="63"/>
                    <a:pt x="97" y="63"/>
                    <a:pt x="97" y="63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4"/>
                    <a:pt x="90" y="66"/>
                    <a:pt x="90" y="67"/>
                  </a:cubicBezTo>
                  <a:cubicBezTo>
                    <a:pt x="88" y="67"/>
                    <a:pt x="88" y="66"/>
                    <a:pt x="87" y="65"/>
                  </a:cubicBezTo>
                  <a:cubicBezTo>
                    <a:pt x="86" y="64"/>
                    <a:pt x="85" y="63"/>
                    <a:pt x="84" y="63"/>
                  </a:cubicBezTo>
                  <a:cubicBezTo>
                    <a:pt x="84" y="64"/>
                    <a:pt x="83" y="62"/>
                    <a:pt x="82" y="62"/>
                  </a:cubicBezTo>
                  <a:cubicBezTo>
                    <a:pt x="77" y="62"/>
                    <a:pt x="74" y="63"/>
                    <a:pt x="71" y="58"/>
                  </a:cubicBezTo>
                  <a:cubicBezTo>
                    <a:pt x="70" y="56"/>
                    <a:pt x="68" y="55"/>
                    <a:pt x="68" y="53"/>
                  </a:cubicBezTo>
                  <a:cubicBezTo>
                    <a:pt x="69" y="52"/>
                    <a:pt x="69" y="51"/>
                    <a:pt x="69" y="50"/>
                  </a:cubicBezTo>
                  <a:cubicBezTo>
                    <a:pt x="70" y="48"/>
                    <a:pt x="69" y="48"/>
                    <a:pt x="69" y="46"/>
                  </a:cubicBezTo>
                  <a:cubicBezTo>
                    <a:pt x="69" y="44"/>
                    <a:pt x="66" y="42"/>
                    <a:pt x="64" y="41"/>
                  </a:cubicBezTo>
                  <a:cubicBezTo>
                    <a:pt x="63" y="40"/>
                    <a:pt x="63" y="37"/>
                    <a:pt x="62" y="35"/>
                  </a:cubicBezTo>
                  <a:cubicBezTo>
                    <a:pt x="62" y="32"/>
                    <a:pt x="60" y="27"/>
                    <a:pt x="61" y="24"/>
                  </a:cubicBezTo>
                  <a:cubicBezTo>
                    <a:pt x="62" y="22"/>
                    <a:pt x="63" y="22"/>
                    <a:pt x="63" y="20"/>
                  </a:cubicBezTo>
                  <a:cubicBezTo>
                    <a:pt x="63" y="18"/>
                    <a:pt x="63" y="13"/>
                    <a:pt x="63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0" y="12"/>
                    <a:pt x="56" y="12"/>
                    <a:pt x="53" y="12"/>
                  </a:cubicBezTo>
                  <a:cubicBezTo>
                    <a:pt x="51" y="11"/>
                    <a:pt x="50" y="13"/>
                    <a:pt x="47" y="13"/>
                  </a:cubicBezTo>
                  <a:cubicBezTo>
                    <a:pt x="45" y="12"/>
                    <a:pt x="44" y="10"/>
                    <a:pt x="42" y="8"/>
                  </a:cubicBezTo>
                  <a:cubicBezTo>
                    <a:pt x="40" y="6"/>
                    <a:pt x="40" y="7"/>
                    <a:pt x="37" y="6"/>
                  </a:cubicBezTo>
                  <a:cubicBezTo>
                    <a:pt x="36" y="5"/>
                    <a:pt x="36" y="0"/>
                    <a:pt x="31" y="2"/>
                  </a:cubicBezTo>
                  <a:cubicBezTo>
                    <a:pt x="31" y="3"/>
                    <a:pt x="31" y="4"/>
                    <a:pt x="31" y="6"/>
                  </a:cubicBezTo>
                  <a:cubicBezTo>
                    <a:pt x="29" y="6"/>
                    <a:pt x="30" y="11"/>
                    <a:pt x="29" y="12"/>
                  </a:cubicBezTo>
                  <a:cubicBezTo>
                    <a:pt x="27" y="13"/>
                    <a:pt x="24" y="14"/>
                    <a:pt x="21" y="15"/>
                  </a:cubicBezTo>
                  <a:cubicBezTo>
                    <a:pt x="20" y="16"/>
                    <a:pt x="19" y="17"/>
                    <a:pt x="17" y="17"/>
                  </a:cubicBezTo>
                  <a:cubicBezTo>
                    <a:pt x="16" y="17"/>
                    <a:pt x="16" y="16"/>
                    <a:pt x="15" y="16"/>
                  </a:cubicBezTo>
                  <a:cubicBezTo>
                    <a:pt x="15" y="17"/>
                    <a:pt x="15" y="18"/>
                    <a:pt x="15" y="19"/>
                  </a:cubicBezTo>
                  <a:cubicBezTo>
                    <a:pt x="15" y="20"/>
                    <a:pt x="15" y="21"/>
                    <a:pt x="14" y="22"/>
                  </a:cubicBezTo>
                  <a:cubicBezTo>
                    <a:pt x="14" y="24"/>
                    <a:pt x="12" y="26"/>
                    <a:pt x="9" y="27"/>
                  </a:cubicBezTo>
                  <a:cubicBezTo>
                    <a:pt x="8" y="27"/>
                    <a:pt x="6" y="27"/>
                    <a:pt x="6" y="28"/>
                  </a:cubicBezTo>
                  <a:cubicBezTo>
                    <a:pt x="8" y="32"/>
                    <a:pt x="6" y="34"/>
                    <a:pt x="3" y="34"/>
                  </a:cubicBezTo>
                  <a:cubicBezTo>
                    <a:pt x="3" y="35"/>
                    <a:pt x="1" y="37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0" y="72"/>
                    <a:pt x="0" y="72"/>
                    <a:pt x="0" y="7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sp>
          <p:nvSpPr>
            <p:cNvPr id="347" name="Freeform 27">
              <a:extLst>
                <a:ext uri="{FF2B5EF4-FFF2-40B4-BE49-F238E27FC236}">
                  <a16:creationId xmlns:a16="http://schemas.microsoft.com/office/drawing/2014/main" id="{D258F5AA-8DB8-BEB7-6A1A-8BDED4C63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350" y="750889"/>
              <a:ext cx="782638" cy="601664"/>
            </a:xfrm>
            <a:custGeom>
              <a:avLst/>
              <a:gdLst>
                <a:gd name="T0" fmla="*/ 96 w 208"/>
                <a:gd name="T1" fmla="*/ 149 h 160"/>
                <a:gd name="T2" fmla="*/ 107 w 208"/>
                <a:gd name="T3" fmla="*/ 145 h 160"/>
                <a:gd name="T4" fmla="*/ 117 w 208"/>
                <a:gd name="T5" fmla="*/ 151 h 160"/>
                <a:gd name="T6" fmla="*/ 128 w 208"/>
                <a:gd name="T7" fmla="*/ 150 h 160"/>
                <a:gd name="T8" fmla="*/ 136 w 208"/>
                <a:gd name="T9" fmla="*/ 150 h 160"/>
                <a:gd name="T10" fmla="*/ 148 w 208"/>
                <a:gd name="T11" fmla="*/ 130 h 160"/>
                <a:gd name="T12" fmla="*/ 153 w 208"/>
                <a:gd name="T13" fmla="*/ 132 h 160"/>
                <a:gd name="T14" fmla="*/ 155 w 208"/>
                <a:gd name="T15" fmla="*/ 130 h 160"/>
                <a:gd name="T16" fmla="*/ 168 w 208"/>
                <a:gd name="T17" fmla="*/ 131 h 160"/>
                <a:gd name="T18" fmla="*/ 172 w 208"/>
                <a:gd name="T19" fmla="*/ 129 h 160"/>
                <a:gd name="T20" fmla="*/ 208 w 208"/>
                <a:gd name="T21" fmla="*/ 85 h 160"/>
                <a:gd name="T22" fmla="*/ 208 w 208"/>
                <a:gd name="T23" fmla="*/ 75 h 160"/>
                <a:gd name="T24" fmla="*/ 208 w 208"/>
                <a:gd name="T25" fmla="*/ 17 h 160"/>
                <a:gd name="T26" fmla="*/ 197 w 208"/>
                <a:gd name="T27" fmla="*/ 9 h 160"/>
                <a:gd name="T28" fmla="*/ 196 w 208"/>
                <a:gd name="T29" fmla="*/ 8 h 160"/>
                <a:gd name="T30" fmla="*/ 190 w 208"/>
                <a:gd name="T31" fmla="*/ 5 h 160"/>
                <a:gd name="T32" fmla="*/ 192 w 208"/>
                <a:gd name="T33" fmla="*/ 1 h 160"/>
                <a:gd name="T34" fmla="*/ 151 w 208"/>
                <a:gd name="T35" fmla="*/ 6 h 160"/>
                <a:gd name="T36" fmla="*/ 147 w 208"/>
                <a:gd name="T37" fmla="*/ 16 h 160"/>
                <a:gd name="T38" fmla="*/ 142 w 208"/>
                <a:gd name="T39" fmla="*/ 28 h 160"/>
                <a:gd name="T40" fmla="*/ 136 w 208"/>
                <a:gd name="T41" fmla="*/ 16 h 160"/>
                <a:gd name="T42" fmla="*/ 133 w 208"/>
                <a:gd name="T43" fmla="*/ 8 h 160"/>
                <a:gd name="T44" fmla="*/ 112 w 208"/>
                <a:gd name="T45" fmla="*/ 4 h 160"/>
                <a:gd name="T46" fmla="*/ 112 w 208"/>
                <a:gd name="T47" fmla="*/ 11 h 160"/>
                <a:gd name="T48" fmla="*/ 111 w 208"/>
                <a:gd name="T49" fmla="*/ 26 h 160"/>
                <a:gd name="T50" fmla="*/ 118 w 208"/>
                <a:gd name="T51" fmla="*/ 37 h 160"/>
                <a:gd name="T52" fmla="*/ 117 w 208"/>
                <a:gd name="T53" fmla="*/ 43 h 160"/>
                <a:gd name="T54" fmla="*/ 131 w 208"/>
                <a:gd name="T55" fmla="*/ 53 h 160"/>
                <a:gd name="T56" fmla="*/ 136 w 208"/>
                <a:gd name="T57" fmla="*/ 55 h 160"/>
                <a:gd name="T58" fmla="*/ 141 w 208"/>
                <a:gd name="T59" fmla="*/ 54 h 160"/>
                <a:gd name="T60" fmla="*/ 147 w 208"/>
                <a:gd name="T61" fmla="*/ 74 h 160"/>
                <a:gd name="T62" fmla="*/ 137 w 208"/>
                <a:gd name="T63" fmla="*/ 88 h 160"/>
                <a:gd name="T64" fmla="*/ 124 w 208"/>
                <a:gd name="T65" fmla="*/ 90 h 160"/>
                <a:gd name="T66" fmla="*/ 103 w 208"/>
                <a:gd name="T67" fmla="*/ 85 h 160"/>
                <a:gd name="T68" fmla="*/ 95 w 208"/>
                <a:gd name="T69" fmla="*/ 72 h 160"/>
                <a:gd name="T70" fmla="*/ 87 w 208"/>
                <a:gd name="T71" fmla="*/ 57 h 160"/>
                <a:gd name="T72" fmla="*/ 73 w 208"/>
                <a:gd name="T73" fmla="*/ 53 h 160"/>
                <a:gd name="T74" fmla="*/ 72 w 208"/>
                <a:gd name="T75" fmla="*/ 76 h 160"/>
                <a:gd name="T76" fmla="*/ 59 w 208"/>
                <a:gd name="T77" fmla="*/ 73 h 160"/>
                <a:gd name="T78" fmla="*/ 50 w 208"/>
                <a:gd name="T79" fmla="*/ 62 h 160"/>
                <a:gd name="T80" fmla="*/ 47 w 208"/>
                <a:gd name="T81" fmla="*/ 62 h 160"/>
                <a:gd name="T82" fmla="*/ 13 w 208"/>
                <a:gd name="T83" fmla="*/ 83 h 160"/>
                <a:gd name="T84" fmla="*/ 7 w 208"/>
                <a:gd name="T85" fmla="*/ 90 h 160"/>
                <a:gd name="T86" fmla="*/ 6 w 208"/>
                <a:gd name="T87" fmla="*/ 103 h 160"/>
                <a:gd name="T88" fmla="*/ 5 w 208"/>
                <a:gd name="T89" fmla="*/ 112 h 160"/>
                <a:gd name="T90" fmla="*/ 26 w 208"/>
                <a:gd name="T91" fmla="*/ 115 h 160"/>
                <a:gd name="T92" fmla="*/ 67 w 208"/>
                <a:gd name="T93" fmla="*/ 129 h 160"/>
                <a:gd name="T94" fmla="*/ 62 w 208"/>
                <a:gd name="T95" fmla="*/ 140 h 160"/>
                <a:gd name="T96" fmla="*/ 67 w 208"/>
                <a:gd name="T97" fmla="*/ 146 h 160"/>
                <a:gd name="T98" fmla="*/ 79 w 208"/>
                <a:gd name="T99" fmla="*/ 14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8" h="160">
                  <a:moveTo>
                    <a:pt x="84" y="150"/>
                  </a:moveTo>
                  <a:cubicBezTo>
                    <a:pt x="89" y="148"/>
                    <a:pt x="93" y="159"/>
                    <a:pt x="96" y="149"/>
                  </a:cubicBezTo>
                  <a:cubicBezTo>
                    <a:pt x="96" y="147"/>
                    <a:pt x="96" y="144"/>
                    <a:pt x="98" y="144"/>
                  </a:cubicBezTo>
                  <a:cubicBezTo>
                    <a:pt x="99" y="144"/>
                    <a:pt x="106" y="146"/>
                    <a:pt x="107" y="145"/>
                  </a:cubicBezTo>
                  <a:cubicBezTo>
                    <a:pt x="110" y="141"/>
                    <a:pt x="110" y="146"/>
                    <a:pt x="111" y="148"/>
                  </a:cubicBezTo>
                  <a:cubicBezTo>
                    <a:pt x="113" y="151"/>
                    <a:pt x="114" y="150"/>
                    <a:pt x="117" y="151"/>
                  </a:cubicBezTo>
                  <a:cubicBezTo>
                    <a:pt x="119" y="151"/>
                    <a:pt x="120" y="152"/>
                    <a:pt x="122" y="152"/>
                  </a:cubicBezTo>
                  <a:cubicBezTo>
                    <a:pt x="125" y="152"/>
                    <a:pt x="126" y="149"/>
                    <a:pt x="128" y="150"/>
                  </a:cubicBezTo>
                  <a:cubicBezTo>
                    <a:pt x="131" y="150"/>
                    <a:pt x="133" y="150"/>
                    <a:pt x="136" y="150"/>
                  </a:cubicBezTo>
                  <a:cubicBezTo>
                    <a:pt x="136" y="150"/>
                    <a:pt x="136" y="150"/>
                    <a:pt x="136" y="150"/>
                  </a:cubicBezTo>
                  <a:cubicBezTo>
                    <a:pt x="144" y="129"/>
                    <a:pt x="144" y="129"/>
                    <a:pt x="144" y="129"/>
                  </a:cubicBezTo>
                  <a:cubicBezTo>
                    <a:pt x="145" y="129"/>
                    <a:pt x="147" y="129"/>
                    <a:pt x="148" y="130"/>
                  </a:cubicBezTo>
                  <a:cubicBezTo>
                    <a:pt x="149" y="130"/>
                    <a:pt x="150" y="130"/>
                    <a:pt x="150" y="131"/>
                  </a:cubicBezTo>
                  <a:cubicBezTo>
                    <a:pt x="151" y="132"/>
                    <a:pt x="151" y="132"/>
                    <a:pt x="153" y="132"/>
                  </a:cubicBezTo>
                  <a:cubicBezTo>
                    <a:pt x="153" y="132"/>
                    <a:pt x="154" y="131"/>
                    <a:pt x="154" y="131"/>
                  </a:cubicBezTo>
                  <a:cubicBezTo>
                    <a:pt x="154" y="130"/>
                    <a:pt x="155" y="130"/>
                    <a:pt x="155" y="130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8" y="131"/>
                    <a:pt x="168" y="131"/>
                    <a:pt x="168" y="131"/>
                  </a:cubicBezTo>
                  <a:cubicBezTo>
                    <a:pt x="171" y="131"/>
                    <a:pt x="171" y="131"/>
                    <a:pt x="171" y="131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172" y="129"/>
                    <a:pt x="172" y="129"/>
                    <a:pt x="172" y="129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8" y="17"/>
                    <a:pt x="208" y="17"/>
                    <a:pt x="208" y="17"/>
                  </a:cubicBezTo>
                  <a:cubicBezTo>
                    <a:pt x="208" y="17"/>
                    <a:pt x="208" y="17"/>
                    <a:pt x="208" y="17"/>
                  </a:cubicBezTo>
                  <a:cubicBezTo>
                    <a:pt x="207" y="16"/>
                    <a:pt x="206" y="16"/>
                    <a:pt x="204" y="14"/>
                  </a:cubicBezTo>
                  <a:cubicBezTo>
                    <a:pt x="202" y="13"/>
                    <a:pt x="199" y="12"/>
                    <a:pt x="197" y="9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7" y="9"/>
                    <a:pt x="196" y="8"/>
                    <a:pt x="196" y="8"/>
                  </a:cubicBezTo>
                  <a:cubicBezTo>
                    <a:pt x="195" y="7"/>
                    <a:pt x="194" y="7"/>
                    <a:pt x="194" y="7"/>
                  </a:cubicBezTo>
                  <a:cubicBezTo>
                    <a:pt x="193" y="6"/>
                    <a:pt x="191" y="6"/>
                    <a:pt x="190" y="5"/>
                  </a:cubicBezTo>
                  <a:cubicBezTo>
                    <a:pt x="190" y="5"/>
                    <a:pt x="190" y="4"/>
                    <a:pt x="190" y="3"/>
                  </a:cubicBezTo>
                  <a:cubicBezTo>
                    <a:pt x="190" y="2"/>
                    <a:pt x="191" y="2"/>
                    <a:pt x="192" y="1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150" y="8"/>
                    <a:pt x="149" y="9"/>
                    <a:pt x="149" y="12"/>
                  </a:cubicBezTo>
                  <a:cubicBezTo>
                    <a:pt x="149" y="14"/>
                    <a:pt x="149" y="15"/>
                    <a:pt x="147" y="16"/>
                  </a:cubicBezTo>
                  <a:cubicBezTo>
                    <a:pt x="144" y="18"/>
                    <a:pt x="144" y="23"/>
                    <a:pt x="144" y="27"/>
                  </a:cubicBezTo>
                  <a:cubicBezTo>
                    <a:pt x="144" y="31"/>
                    <a:pt x="143" y="31"/>
                    <a:pt x="142" y="28"/>
                  </a:cubicBezTo>
                  <a:cubicBezTo>
                    <a:pt x="142" y="27"/>
                    <a:pt x="141" y="26"/>
                    <a:pt x="140" y="25"/>
                  </a:cubicBezTo>
                  <a:cubicBezTo>
                    <a:pt x="138" y="22"/>
                    <a:pt x="139" y="19"/>
                    <a:pt x="136" y="16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3" y="10"/>
                    <a:pt x="136" y="8"/>
                    <a:pt x="133" y="8"/>
                  </a:cubicBezTo>
                  <a:cubicBezTo>
                    <a:pt x="130" y="6"/>
                    <a:pt x="127" y="8"/>
                    <a:pt x="124" y="6"/>
                  </a:cubicBezTo>
                  <a:cubicBezTo>
                    <a:pt x="121" y="4"/>
                    <a:pt x="117" y="3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5"/>
                    <a:pt x="112" y="9"/>
                    <a:pt x="112" y="11"/>
                  </a:cubicBezTo>
                  <a:cubicBezTo>
                    <a:pt x="112" y="13"/>
                    <a:pt x="111" y="14"/>
                    <a:pt x="110" y="16"/>
                  </a:cubicBezTo>
                  <a:cubicBezTo>
                    <a:pt x="108" y="18"/>
                    <a:pt x="111" y="23"/>
                    <a:pt x="111" y="26"/>
                  </a:cubicBezTo>
                  <a:cubicBezTo>
                    <a:pt x="112" y="28"/>
                    <a:pt x="112" y="31"/>
                    <a:pt x="113" y="32"/>
                  </a:cubicBezTo>
                  <a:cubicBezTo>
                    <a:pt x="115" y="33"/>
                    <a:pt x="118" y="35"/>
                    <a:pt x="118" y="37"/>
                  </a:cubicBezTo>
                  <a:cubicBezTo>
                    <a:pt x="118" y="38"/>
                    <a:pt x="119" y="39"/>
                    <a:pt x="118" y="41"/>
                  </a:cubicBezTo>
                  <a:cubicBezTo>
                    <a:pt x="118" y="41"/>
                    <a:pt x="118" y="42"/>
                    <a:pt x="117" y="43"/>
                  </a:cubicBezTo>
                  <a:cubicBezTo>
                    <a:pt x="117" y="46"/>
                    <a:pt x="119" y="47"/>
                    <a:pt x="120" y="49"/>
                  </a:cubicBezTo>
                  <a:cubicBezTo>
                    <a:pt x="123" y="53"/>
                    <a:pt x="126" y="53"/>
                    <a:pt x="131" y="53"/>
                  </a:cubicBezTo>
                  <a:cubicBezTo>
                    <a:pt x="132" y="53"/>
                    <a:pt x="133" y="54"/>
                    <a:pt x="133" y="53"/>
                  </a:cubicBezTo>
                  <a:cubicBezTo>
                    <a:pt x="135" y="53"/>
                    <a:pt x="135" y="54"/>
                    <a:pt x="136" y="55"/>
                  </a:cubicBezTo>
                  <a:cubicBezTo>
                    <a:pt x="138" y="56"/>
                    <a:pt x="137" y="57"/>
                    <a:pt x="139" y="57"/>
                  </a:cubicBezTo>
                  <a:cubicBezTo>
                    <a:pt x="139" y="56"/>
                    <a:pt x="140" y="54"/>
                    <a:pt x="141" y="54"/>
                  </a:cubicBezTo>
                  <a:cubicBezTo>
                    <a:pt x="147" y="53"/>
                    <a:pt x="147" y="53"/>
                    <a:pt x="147" y="53"/>
                  </a:cubicBezTo>
                  <a:cubicBezTo>
                    <a:pt x="147" y="74"/>
                    <a:pt x="147" y="74"/>
                    <a:pt x="147" y="74"/>
                  </a:cubicBezTo>
                  <a:cubicBezTo>
                    <a:pt x="148" y="76"/>
                    <a:pt x="146" y="81"/>
                    <a:pt x="146" y="83"/>
                  </a:cubicBezTo>
                  <a:cubicBezTo>
                    <a:pt x="145" y="87"/>
                    <a:pt x="139" y="85"/>
                    <a:pt x="137" y="88"/>
                  </a:cubicBezTo>
                  <a:cubicBezTo>
                    <a:pt x="137" y="89"/>
                    <a:pt x="133" y="93"/>
                    <a:pt x="131" y="93"/>
                  </a:cubicBezTo>
                  <a:cubicBezTo>
                    <a:pt x="127" y="92"/>
                    <a:pt x="126" y="83"/>
                    <a:pt x="124" y="90"/>
                  </a:cubicBezTo>
                  <a:cubicBezTo>
                    <a:pt x="123" y="95"/>
                    <a:pt x="115" y="86"/>
                    <a:pt x="111" y="88"/>
                  </a:cubicBezTo>
                  <a:cubicBezTo>
                    <a:pt x="108" y="89"/>
                    <a:pt x="106" y="85"/>
                    <a:pt x="103" y="85"/>
                  </a:cubicBezTo>
                  <a:cubicBezTo>
                    <a:pt x="100" y="85"/>
                    <a:pt x="101" y="81"/>
                    <a:pt x="99" y="80"/>
                  </a:cubicBezTo>
                  <a:cubicBezTo>
                    <a:pt x="96" y="78"/>
                    <a:pt x="97" y="75"/>
                    <a:pt x="95" y="72"/>
                  </a:cubicBezTo>
                  <a:cubicBezTo>
                    <a:pt x="93" y="71"/>
                    <a:pt x="87" y="67"/>
                    <a:pt x="87" y="67"/>
                  </a:cubicBezTo>
                  <a:cubicBezTo>
                    <a:pt x="86" y="63"/>
                    <a:pt x="87" y="61"/>
                    <a:pt x="87" y="57"/>
                  </a:cubicBezTo>
                  <a:cubicBezTo>
                    <a:pt x="87" y="56"/>
                    <a:pt x="87" y="51"/>
                    <a:pt x="85" y="51"/>
                  </a:cubicBezTo>
                  <a:cubicBezTo>
                    <a:pt x="80" y="49"/>
                    <a:pt x="75" y="46"/>
                    <a:pt x="73" y="53"/>
                  </a:cubicBezTo>
                  <a:cubicBezTo>
                    <a:pt x="73" y="55"/>
                    <a:pt x="75" y="59"/>
                    <a:pt x="75" y="63"/>
                  </a:cubicBezTo>
                  <a:cubicBezTo>
                    <a:pt x="76" y="68"/>
                    <a:pt x="73" y="71"/>
                    <a:pt x="72" y="76"/>
                  </a:cubicBezTo>
                  <a:cubicBezTo>
                    <a:pt x="71" y="80"/>
                    <a:pt x="68" y="77"/>
                    <a:pt x="67" y="76"/>
                  </a:cubicBezTo>
                  <a:cubicBezTo>
                    <a:pt x="65" y="74"/>
                    <a:pt x="62" y="74"/>
                    <a:pt x="59" y="73"/>
                  </a:cubicBezTo>
                  <a:cubicBezTo>
                    <a:pt x="58" y="72"/>
                    <a:pt x="58" y="71"/>
                    <a:pt x="56" y="71"/>
                  </a:cubicBezTo>
                  <a:cubicBezTo>
                    <a:pt x="52" y="70"/>
                    <a:pt x="54" y="64"/>
                    <a:pt x="50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2" y="85"/>
                    <a:pt x="10" y="87"/>
                    <a:pt x="9" y="87"/>
                  </a:cubicBezTo>
                  <a:cubicBezTo>
                    <a:pt x="7" y="87"/>
                    <a:pt x="8" y="89"/>
                    <a:pt x="7" y="90"/>
                  </a:cubicBezTo>
                  <a:cubicBezTo>
                    <a:pt x="7" y="91"/>
                    <a:pt x="5" y="91"/>
                    <a:pt x="5" y="92"/>
                  </a:cubicBezTo>
                  <a:cubicBezTo>
                    <a:pt x="5" y="97"/>
                    <a:pt x="0" y="98"/>
                    <a:pt x="6" y="103"/>
                  </a:cubicBezTo>
                  <a:cubicBezTo>
                    <a:pt x="9" y="106"/>
                    <a:pt x="11" y="110"/>
                    <a:pt x="5" y="110"/>
                  </a:cubicBezTo>
                  <a:cubicBezTo>
                    <a:pt x="5" y="110"/>
                    <a:pt x="5" y="111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26" y="115"/>
                    <a:pt x="26" y="115"/>
                    <a:pt x="26" y="115"/>
                  </a:cubicBezTo>
                  <a:cubicBezTo>
                    <a:pt x="67" y="116"/>
                    <a:pt x="67" y="116"/>
                    <a:pt x="67" y="116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4" y="130"/>
                    <a:pt x="59" y="131"/>
                    <a:pt x="59" y="136"/>
                  </a:cubicBezTo>
                  <a:cubicBezTo>
                    <a:pt x="59" y="138"/>
                    <a:pt x="61" y="139"/>
                    <a:pt x="62" y="140"/>
                  </a:cubicBezTo>
                  <a:cubicBezTo>
                    <a:pt x="64" y="141"/>
                    <a:pt x="64" y="142"/>
                    <a:pt x="64" y="144"/>
                  </a:cubicBezTo>
                  <a:cubicBezTo>
                    <a:pt x="65" y="145"/>
                    <a:pt x="66" y="145"/>
                    <a:pt x="67" y="146"/>
                  </a:cubicBezTo>
                  <a:cubicBezTo>
                    <a:pt x="68" y="147"/>
                    <a:pt x="73" y="160"/>
                    <a:pt x="75" y="154"/>
                  </a:cubicBezTo>
                  <a:cubicBezTo>
                    <a:pt x="76" y="151"/>
                    <a:pt x="76" y="148"/>
                    <a:pt x="79" y="146"/>
                  </a:cubicBezTo>
                  <a:cubicBezTo>
                    <a:pt x="82" y="144"/>
                    <a:pt x="83" y="148"/>
                    <a:pt x="84" y="15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58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grpSp>
          <p:nvGrpSpPr>
            <p:cNvPr id="348" name="Grupo 347">
              <a:extLst>
                <a:ext uri="{FF2B5EF4-FFF2-40B4-BE49-F238E27FC236}">
                  <a16:creationId xmlns:a16="http://schemas.microsoft.com/office/drawing/2014/main" id="{D3AB3540-25DB-BD3F-C8F8-875414423386}"/>
                </a:ext>
              </a:extLst>
            </p:cNvPr>
            <p:cNvGrpSpPr/>
            <p:nvPr/>
          </p:nvGrpSpPr>
          <p:grpSpPr>
            <a:xfrm>
              <a:off x="4812567" y="5354538"/>
              <a:ext cx="373601" cy="233463"/>
              <a:chOff x="5615837" y="3535363"/>
              <a:chExt cx="2909995" cy="1818451"/>
            </a:xfrm>
            <a:grpFill/>
          </p:grpSpPr>
          <p:sp>
            <p:nvSpPr>
              <p:cNvPr id="349" name="Freeform 31">
                <a:extLst>
                  <a:ext uri="{FF2B5EF4-FFF2-40B4-BE49-F238E27FC236}">
                    <a16:creationId xmlns:a16="http://schemas.microsoft.com/office/drawing/2014/main" id="{74D5C615-6524-A438-B2B4-E00E864A45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9448" y="3829905"/>
                <a:ext cx="1696384" cy="1465631"/>
              </a:xfrm>
              <a:custGeom>
                <a:avLst/>
                <a:gdLst>
                  <a:gd name="T0" fmla="*/ 830 w 910"/>
                  <a:gd name="T1" fmla="*/ 361 h 785"/>
                  <a:gd name="T2" fmla="*/ 759 w 910"/>
                  <a:gd name="T3" fmla="*/ 385 h 785"/>
                  <a:gd name="T4" fmla="*/ 701 w 910"/>
                  <a:gd name="T5" fmla="*/ 409 h 785"/>
                  <a:gd name="T6" fmla="*/ 616 w 910"/>
                  <a:gd name="T7" fmla="*/ 460 h 785"/>
                  <a:gd name="T8" fmla="*/ 545 w 910"/>
                  <a:gd name="T9" fmla="*/ 458 h 785"/>
                  <a:gd name="T10" fmla="*/ 433 w 910"/>
                  <a:gd name="T11" fmla="*/ 440 h 785"/>
                  <a:gd name="T12" fmla="*/ 483 w 910"/>
                  <a:gd name="T13" fmla="*/ 465 h 785"/>
                  <a:gd name="T14" fmla="*/ 526 w 910"/>
                  <a:gd name="T15" fmla="*/ 511 h 785"/>
                  <a:gd name="T16" fmla="*/ 511 w 910"/>
                  <a:gd name="T17" fmla="*/ 536 h 785"/>
                  <a:gd name="T18" fmla="*/ 523 w 910"/>
                  <a:gd name="T19" fmla="*/ 597 h 785"/>
                  <a:gd name="T20" fmla="*/ 510 w 910"/>
                  <a:gd name="T21" fmla="*/ 609 h 785"/>
                  <a:gd name="T22" fmla="*/ 467 w 910"/>
                  <a:gd name="T23" fmla="*/ 605 h 785"/>
                  <a:gd name="T24" fmla="*/ 459 w 910"/>
                  <a:gd name="T25" fmla="*/ 553 h 785"/>
                  <a:gd name="T26" fmla="*/ 374 w 910"/>
                  <a:gd name="T27" fmla="*/ 569 h 785"/>
                  <a:gd name="T28" fmla="*/ 340 w 910"/>
                  <a:gd name="T29" fmla="*/ 542 h 785"/>
                  <a:gd name="T30" fmla="*/ 276 w 910"/>
                  <a:gd name="T31" fmla="*/ 551 h 785"/>
                  <a:gd name="T32" fmla="*/ 302 w 910"/>
                  <a:gd name="T33" fmla="*/ 544 h 785"/>
                  <a:gd name="T34" fmla="*/ 325 w 910"/>
                  <a:gd name="T35" fmla="*/ 583 h 785"/>
                  <a:gd name="T36" fmla="*/ 326 w 910"/>
                  <a:gd name="T37" fmla="*/ 639 h 785"/>
                  <a:gd name="T38" fmla="*/ 346 w 910"/>
                  <a:gd name="T39" fmla="*/ 668 h 785"/>
                  <a:gd name="T40" fmla="*/ 414 w 910"/>
                  <a:gd name="T41" fmla="*/ 614 h 785"/>
                  <a:gd name="T42" fmla="*/ 428 w 910"/>
                  <a:gd name="T43" fmla="*/ 648 h 785"/>
                  <a:gd name="T44" fmla="*/ 307 w 910"/>
                  <a:gd name="T45" fmla="*/ 673 h 785"/>
                  <a:gd name="T46" fmla="*/ 238 w 910"/>
                  <a:gd name="T47" fmla="*/ 630 h 785"/>
                  <a:gd name="T48" fmla="*/ 211 w 910"/>
                  <a:gd name="T49" fmla="*/ 688 h 785"/>
                  <a:gd name="T50" fmla="*/ 227 w 910"/>
                  <a:gd name="T51" fmla="*/ 733 h 785"/>
                  <a:gd name="T52" fmla="*/ 101 w 910"/>
                  <a:gd name="T53" fmla="*/ 668 h 785"/>
                  <a:gd name="T54" fmla="*/ 84 w 910"/>
                  <a:gd name="T55" fmla="*/ 649 h 785"/>
                  <a:gd name="T56" fmla="*/ 48 w 910"/>
                  <a:gd name="T57" fmla="*/ 714 h 785"/>
                  <a:gd name="T58" fmla="*/ 44 w 910"/>
                  <a:gd name="T59" fmla="*/ 749 h 785"/>
                  <a:gd name="T60" fmla="*/ 84 w 910"/>
                  <a:gd name="T61" fmla="*/ 758 h 785"/>
                  <a:gd name="T62" fmla="*/ 18 w 910"/>
                  <a:gd name="T63" fmla="*/ 739 h 785"/>
                  <a:gd name="T64" fmla="*/ 29 w 910"/>
                  <a:gd name="T65" fmla="*/ 640 h 785"/>
                  <a:gd name="T66" fmla="*/ 31 w 910"/>
                  <a:gd name="T67" fmla="*/ 621 h 785"/>
                  <a:gd name="T68" fmla="*/ 53 w 910"/>
                  <a:gd name="T69" fmla="*/ 552 h 785"/>
                  <a:gd name="T70" fmla="*/ 88 w 910"/>
                  <a:gd name="T71" fmla="*/ 587 h 785"/>
                  <a:gd name="T72" fmla="*/ 90 w 910"/>
                  <a:gd name="T73" fmla="*/ 534 h 785"/>
                  <a:gd name="T74" fmla="*/ 64 w 910"/>
                  <a:gd name="T75" fmla="*/ 513 h 785"/>
                  <a:gd name="T76" fmla="*/ 64 w 910"/>
                  <a:gd name="T77" fmla="*/ 464 h 785"/>
                  <a:gd name="T78" fmla="*/ 101 w 910"/>
                  <a:gd name="T79" fmla="*/ 444 h 785"/>
                  <a:gd name="T80" fmla="*/ 126 w 910"/>
                  <a:gd name="T81" fmla="*/ 426 h 785"/>
                  <a:gd name="T82" fmla="*/ 183 w 910"/>
                  <a:gd name="T83" fmla="*/ 384 h 785"/>
                  <a:gd name="T84" fmla="*/ 202 w 910"/>
                  <a:gd name="T85" fmla="*/ 361 h 785"/>
                  <a:gd name="T86" fmla="*/ 229 w 910"/>
                  <a:gd name="T87" fmla="*/ 345 h 785"/>
                  <a:gd name="T88" fmla="*/ 338 w 910"/>
                  <a:gd name="T89" fmla="*/ 291 h 785"/>
                  <a:gd name="T90" fmla="*/ 295 w 910"/>
                  <a:gd name="T91" fmla="*/ 208 h 785"/>
                  <a:gd name="T92" fmla="*/ 337 w 910"/>
                  <a:gd name="T93" fmla="*/ 175 h 785"/>
                  <a:gd name="T94" fmla="*/ 345 w 910"/>
                  <a:gd name="T95" fmla="*/ 129 h 785"/>
                  <a:gd name="T96" fmla="*/ 413 w 910"/>
                  <a:gd name="T97" fmla="*/ 87 h 785"/>
                  <a:gd name="T98" fmla="*/ 373 w 910"/>
                  <a:gd name="T99" fmla="*/ 0 h 785"/>
                  <a:gd name="T100" fmla="*/ 498 w 910"/>
                  <a:gd name="T101" fmla="*/ 60 h 785"/>
                  <a:gd name="T102" fmla="*/ 641 w 910"/>
                  <a:gd name="T103" fmla="*/ 82 h 785"/>
                  <a:gd name="T104" fmla="*/ 756 w 910"/>
                  <a:gd name="T105" fmla="*/ 98 h 785"/>
                  <a:gd name="T106" fmla="*/ 835 w 910"/>
                  <a:gd name="T107" fmla="*/ 110 h 785"/>
                  <a:gd name="T108" fmla="*/ 903 w 910"/>
                  <a:gd name="T109" fmla="*/ 197 h 785"/>
                  <a:gd name="T110" fmla="*/ 807 w 910"/>
                  <a:gd name="T111" fmla="*/ 220 h 785"/>
                  <a:gd name="T112" fmla="*/ 770 w 910"/>
                  <a:gd name="T113" fmla="*/ 218 h 785"/>
                  <a:gd name="T114" fmla="*/ 859 w 910"/>
                  <a:gd name="T115" fmla="*/ 262 h 785"/>
                  <a:gd name="T116" fmla="*/ 856 w 910"/>
                  <a:gd name="T117" fmla="*/ 308 h 785"/>
                  <a:gd name="T118" fmla="*/ 182 w 910"/>
                  <a:gd name="T119" fmla="*/ 648 h 785"/>
                  <a:gd name="T120" fmla="*/ 195 w 910"/>
                  <a:gd name="T121" fmla="*/ 613 h 785"/>
                  <a:gd name="T122" fmla="*/ 611 w 910"/>
                  <a:gd name="T123" fmla="*/ 151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10" h="785">
                    <a:moveTo>
                      <a:pt x="910" y="318"/>
                    </a:moveTo>
                    <a:cubicBezTo>
                      <a:pt x="888" y="332"/>
                      <a:pt x="859" y="336"/>
                      <a:pt x="842" y="358"/>
                    </a:cubicBezTo>
                    <a:cubicBezTo>
                      <a:pt x="840" y="361"/>
                      <a:pt x="834" y="360"/>
                      <a:pt x="830" y="361"/>
                    </a:cubicBezTo>
                    <a:cubicBezTo>
                      <a:pt x="803" y="367"/>
                      <a:pt x="774" y="360"/>
                      <a:pt x="747" y="372"/>
                    </a:cubicBezTo>
                    <a:cubicBezTo>
                      <a:pt x="737" y="377"/>
                      <a:pt x="722" y="369"/>
                      <a:pt x="708" y="371"/>
                    </a:cubicBezTo>
                    <a:cubicBezTo>
                      <a:pt x="725" y="375"/>
                      <a:pt x="742" y="380"/>
                      <a:pt x="759" y="385"/>
                    </a:cubicBezTo>
                    <a:cubicBezTo>
                      <a:pt x="759" y="387"/>
                      <a:pt x="759" y="388"/>
                      <a:pt x="759" y="390"/>
                    </a:cubicBezTo>
                    <a:cubicBezTo>
                      <a:pt x="746" y="390"/>
                      <a:pt x="732" y="390"/>
                      <a:pt x="722" y="390"/>
                    </a:cubicBezTo>
                    <a:cubicBezTo>
                      <a:pt x="713" y="398"/>
                      <a:pt x="707" y="404"/>
                      <a:pt x="701" y="409"/>
                    </a:cubicBezTo>
                    <a:cubicBezTo>
                      <a:pt x="699" y="411"/>
                      <a:pt x="695" y="412"/>
                      <a:pt x="695" y="414"/>
                    </a:cubicBezTo>
                    <a:cubicBezTo>
                      <a:pt x="694" y="448"/>
                      <a:pt x="665" y="437"/>
                      <a:pt x="648" y="445"/>
                    </a:cubicBezTo>
                    <a:cubicBezTo>
                      <a:pt x="637" y="449"/>
                      <a:pt x="624" y="452"/>
                      <a:pt x="616" y="460"/>
                    </a:cubicBezTo>
                    <a:cubicBezTo>
                      <a:pt x="602" y="476"/>
                      <a:pt x="586" y="476"/>
                      <a:pt x="577" y="457"/>
                    </a:cubicBezTo>
                    <a:cubicBezTo>
                      <a:pt x="575" y="454"/>
                      <a:pt x="573" y="452"/>
                      <a:pt x="574" y="453"/>
                    </a:cubicBezTo>
                    <a:cubicBezTo>
                      <a:pt x="562" y="456"/>
                      <a:pt x="553" y="459"/>
                      <a:pt x="545" y="458"/>
                    </a:cubicBezTo>
                    <a:cubicBezTo>
                      <a:pt x="522" y="456"/>
                      <a:pt x="499" y="451"/>
                      <a:pt x="476" y="449"/>
                    </a:cubicBezTo>
                    <a:cubicBezTo>
                      <a:pt x="470" y="448"/>
                      <a:pt x="463" y="449"/>
                      <a:pt x="457" y="450"/>
                    </a:cubicBezTo>
                    <a:cubicBezTo>
                      <a:pt x="446" y="452"/>
                      <a:pt x="439" y="451"/>
                      <a:pt x="433" y="440"/>
                    </a:cubicBezTo>
                    <a:cubicBezTo>
                      <a:pt x="428" y="431"/>
                      <a:pt x="415" y="428"/>
                      <a:pt x="402" y="420"/>
                    </a:cubicBezTo>
                    <a:cubicBezTo>
                      <a:pt x="415" y="435"/>
                      <a:pt x="423" y="450"/>
                      <a:pt x="436" y="457"/>
                    </a:cubicBezTo>
                    <a:cubicBezTo>
                      <a:pt x="449" y="464"/>
                      <a:pt x="465" y="462"/>
                      <a:pt x="483" y="465"/>
                    </a:cubicBezTo>
                    <a:cubicBezTo>
                      <a:pt x="479" y="471"/>
                      <a:pt x="476" y="475"/>
                      <a:pt x="473" y="479"/>
                    </a:cubicBezTo>
                    <a:cubicBezTo>
                      <a:pt x="484" y="489"/>
                      <a:pt x="496" y="459"/>
                      <a:pt x="505" y="480"/>
                    </a:cubicBezTo>
                    <a:cubicBezTo>
                      <a:pt x="509" y="492"/>
                      <a:pt x="526" y="492"/>
                      <a:pt x="526" y="511"/>
                    </a:cubicBezTo>
                    <a:cubicBezTo>
                      <a:pt x="525" y="532"/>
                      <a:pt x="530" y="532"/>
                      <a:pt x="525" y="547"/>
                    </a:cubicBezTo>
                    <a:cubicBezTo>
                      <a:pt x="521" y="542"/>
                      <a:pt x="518" y="538"/>
                      <a:pt x="515" y="534"/>
                    </a:cubicBezTo>
                    <a:cubicBezTo>
                      <a:pt x="513" y="535"/>
                      <a:pt x="511" y="535"/>
                      <a:pt x="511" y="536"/>
                    </a:cubicBezTo>
                    <a:cubicBezTo>
                      <a:pt x="509" y="542"/>
                      <a:pt x="505" y="548"/>
                      <a:pt x="506" y="554"/>
                    </a:cubicBezTo>
                    <a:cubicBezTo>
                      <a:pt x="507" y="565"/>
                      <a:pt x="511" y="576"/>
                      <a:pt x="515" y="587"/>
                    </a:cubicBezTo>
                    <a:cubicBezTo>
                      <a:pt x="516" y="591"/>
                      <a:pt x="522" y="593"/>
                      <a:pt x="523" y="597"/>
                    </a:cubicBezTo>
                    <a:cubicBezTo>
                      <a:pt x="525" y="603"/>
                      <a:pt x="526" y="610"/>
                      <a:pt x="526" y="616"/>
                    </a:cubicBezTo>
                    <a:cubicBezTo>
                      <a:pt x="526" y="618"/>
                      <a:pt x="522" y="620"/>
                      <a:pt x="520" y="622"/>
                    </a:cubicBezTo>
                    <a:cubicBezTo>
                      <a:pt x="516" y="617"/>
                      <a:pt x="513" y="613"/>
                      <a:pt x="510" y="609"/>
                    </a:cubicBezTo>
                    <a:cubicBezTo>
                      <a:pt x="502" y="608"/>
                      <a:pt x="495" y="606"/>
                      <a:pt x="487" y="605"/>
                    </a:cubicBezTo>
                    <a:cubicBezTo>
                      <a:pt x="486" y="610"/>
                      <a:pt x="483" y="616"/>
                      <a:pt x="480" y="627"/>
                    </a:cubicBezTo>
                    <a:cubicBezTo>
                      <a:pt x="474" y="616"/>
                      <a:pt x="470" y="609"/>
                      <a:pt x="467" y="605"/>
                    </a:cubicBezTo>
                    <a:cubicBezTo>
                      <a:pt x="475" y="596"/>
                      <a:pt x="484" y="590"/>
                      <a:pt x="484" y="583"/>
                    </a:cubicBezTo>
                    <a:cubicBezTo>
                      <a:pt x="484" y="577"/>
                      <a:pt x="478" y="566"/>
                      <a:pt x="465" y="569"/>
                    </a:cubicBezTo>
                    <a:cubicBezTo>
                      <a:pt x="465" y="570"/>
                      <a:pt x="461" y="559"/>
                      <a:pt x="459" y="553"/>
                    </a:cubicBezTo>
                    <a:cubicBezTo>
                      <a:pt x="432" y="546"/>
                      <a:pt x="420" y="551"/>
                      <a:pt x="410" y="570"/>
                    </a:cubicBezTo>
                    <a:cubicBezTo>
                      <a:pt x="401" y="578"/>
                      <a:pt x="392" y="587"/>
                      <a:pt x="383" y="595"/>
                    </a:cubicBezTo>
                    <a:cubicBezTo>
                      <a:pt x="381" y="588"/>
                      <a:pt x="378" y="580"/>
                      <a:pt x="374" y="569"/>
                    </a:cubicBezTo>
                    <a:cubicBezTo>
                      <a:pt x="369" y="574"/>
                      <a:pt x="366" y="577"/>
                      <a:pt x="360" y="584"/>
                    </a:cubicBezTo>
                    <a:cubicBezTo>
                      <a:pt x="358" y="575"/>
                      <a:pt x="357" y="568"/>
                      <a:pt x="354" y="562"/>
                    </a:cubicBezTo>
                    <a:cubicBezTo>
                      <a:pt x="351" y="555"/>
                      <a:pt x="346" y="545"/>
                      <a:pt x="340" y="542"/>
                    </a:cubicBezTo>
                    <a:cubicBezTo>
                      <a:pt x="325" y="534"/>
                      <a:pt x="310" y="529"/>
                      <a:pt x="294" y="524"/>
                    </a:cubicBezTo>
                    <a:cubicBezTo>
                      <a:pt x="289" y="523"/>
                      <a:pt x="284" y="524"/>
                      <a:pt x="278" y="524"/>
                    </a:cubicBezTo>
                    <a:cubicBezTo>
                      <a:pt x="277" y="533"/>
                      <a:pt x="277" y="540"/>
                      <a:pt x="276" y="551"/>
                    </a:cubicBezTo>
                    <a:cubicBezTo>
                      <a:pt x="280" y="547"/>
                      <a:pt x="282" y="544"/>
                      <a:pt x="284" y="542"/>
                    </a:cubicBezTo>
                    <a:cubicBezTo>
                      <a:pt x="288" y="538"/>
                      <a:pt x="292" y="535"/>
                      <a:pt x="295" y="532"/>
                    </a:cubicBezTo>
                    <a:cubicBezTo>
                      <a:pt x="297" y="536"/>
                      <a:pt x="298" y="541"/>
                      <a:pt x="302" y="544"/>
                    </a:cubicBezTo>
                    <a:cubicBezTo>
                      <a:pt x="309" y="551"/>
                      <a:pt x="317" y="557"/>
                      <a:pt x="326" y="564"/>
                    </a:cubicBezTo>
                    <a:cubicBezTo>
                      <a:pt x="322" y="567"/>
                      <a:pt x="317" y="570"/>
                      <a:pt x="313" y="574"/>
                    </a:cubicBezTo>
                    <a:cubicBezTo>
                      <a:pt x="317" y="577"/>
                      <a:pt x="324" y="579"/>
                      <a:pt x="325" y="583"/>
                    </a:cubicBezTo>
                    <a:cubicBezTo>
                      <a:pt x="327" y="588"/>
                      <a:pt x="324" y="594"/>
                      <a:pt x="323" y="601"/>
                    </a:cubicBezTo>
                    <a:cubicBezTo>
                      <a:pt x="334" y="602"/>
                      <a:pt x="347" y="602"/>
                      <a:pt x="366" y="603"/>
                    </a:cubicBezTo>
                    <a:cubicBezTo>
                      <a:pt x="350" y="617"/>
                      <a:pt x="338" y="628"/>
                      <a:pt x="326" y="639"/>
                    </a:cubicBezTo>
                    <a:cubicBezTo>
                      <a:pt x="326" y="640"/>
                      <a:pt x="327" y="641"/>
                      <a:pt x="328" y="642"/>
                    </a:cubicBezTo>
                    <a:cubicBezTo>
                      <a:pt x="332" y="640"/>
                      <a:pt x="336" y="638"/>
                      <a:pt x="343" y="635"/>
                    </a:cubicBezTo>
                    <a:cubicBezTo>
                      <a:pt x="344" y="648"/>
                      <a:pt x="345" y="659"/>
                      <a:pt x="346" y="668"/>
                    </a:cubicBezTo>
                    <a:cubicBezTo>
                      <a:pt x="368" y="663"/>
                      <a:pt x="390" y="658"/>
                      <a:pt x="417" y="652"/>
                    </a:cubicBezTo>
                    <a:cubicBezTo>
                      <a:pt x="408" y="644"/>
                      <a:pt x="406" y="642"/>
                      <a:pt x="405" y="641"/>
                    </a:cubicBezTo>
                    <a:cubicBezTo>
                      <a:pt x="408" y="631"/>
                      <a:pt x="410" y="622"/>
                      <a:pt x="414" y="614"/>
                    </a:cubicBezTo>
                    <a:cubicBezTo>
                      <a:pt x="416" y="609"/>
                      <a:pt x="421" y="606"/>
                      <a:pt x="424" y="602"/>
                    </a:cubicBezTo>
                    <a:cubicBezTo>
                      <a:pt x="426" y="607"/>
                      <a:pt x="432" y="613"/>
                      <a:pt x="430" y="617"/>
                    </a:cubicBezTo>
                    <a:cubicBezTo>
                      <a:pt x="427" y="627"/>
                      <a:pt x="429" y="637"/>
                      <a:pt x="428" y="648"/>
                    </a:cubicBezTo>
                    <a:cubicBezTo>
                      <a:pt x="428" y="657"/>
                      <a:pt x="412" y="669"/>
                      <a:pt x="401" y="674"/>
                    </a:cubicBezTo>
                    <a:cubicBezTo>
                      <a:pt x="384" y="681"/>
                      <a:pt x="365" y="688"/>
                      <a:pt x="346" y="688"/>
                    </a:cubicBezTo>
                    <a:cubicBezTo>
                      <a:pt x="333" y="688"/>
                      <a:pt x="320" y="679"/>
                      <a:pt x="307" y="673"/>
                    </a:cubicBezTo>
                    <a:cubicBezTo>
                      <a:pt x="300" y="670"/>
                      <a:pt x="293" y="665"/>
                      <a:pt x="286" y="662"/>
                    </a:cubicBezTo>
                    <a:cubicBezTo>
                      <a:pt x="282" y="660"/>
                      <a:pt x="277" y="658"/>
                      <a:pt x="273" y="658"/>
                    </a:cubicBezTo>
                    <a:cubicBezTo>
                      <a:pt x="244" y="664"/>
                      <a:pt x="240" y="661"/>
                      <a:pt x="238" y="630"/>
                    </a:cubicBezTo>
                    <a:cubicBezTo>
                      <a:pt x="218" y="632"/>
                      <a:pt x="221" y="651"/>
                      <a:pt x="214" y="660"/>
                    </a:cubicBezTo>
                    <a:cubicBezTo>
                      <a:pt x="220" y="667"/>
                      <a:pt x="226" y="674"/>
                      <a:pt x="235" y="684"/>
                    </a:cubicBezTo>
                    <a:cubicBezTo>
                      <a:pt x="223" y="686"/>
                      <a:pt x="218" y="687"/>
                      <a:pt x="211" y="688"/>
                    </a:cubicBezTo>
                    <a:cubicBezTo>
                      <a:pt x="216" y="703"/>
                      <a:pt x="218" y="718"/>
                      <a:pt x="192" y="718"/>
                    </a:cubicBezTo>
                    <a:cubicBezTo>
                      <a:pt x="193" y="720"/>
                      <a:pt x="194" y="722"/>
                      <a:pt x="194" y="724"/>
                    </a:cubicBezTo>
                    <a:cubicBezTo>
                      <a:pt x="205" y="727"/>
                      <a:pt x="215" y="730"/>
                      <a:pt x="227" y="733"/>
                    </a:cubicBezTo>
                    <a:cubicBezTo>
                      <a:pt x="232" y="747"/>
                      <a:pt x="230" y="749"/>
                      <a:pt x="197" y="756"/>
                    </a:cubicBezTo>
                    <a:cubicBezTo>
                      <a:pt x="182" y="743"/>
                      <a:pt x="174" y="719"/>
                      <a:pt x="148" y="723"/>
                    </a:cubicBezTo>
                    <a:cubicBezTo>
                      <a:pt x="136" y="701"/>
                      <a:pt x="99" y="703"/>
                      <a:pt x="101" y="668"/>
                    </a:cubicBezTo>
                    <a:cubicBezTo>
                      <a:pt x="94" y="671"/>
                      <a:pt x="90" y="672"/>
                      <a:pt x="85" y="674"/>
                    </a:cubicBezTo>
                    <a:cubicBezTo>
                      <a:pt x="87" y="670"/>
                      <a:pt x="90" y="666"/>
                      <a:pt x="90" y="662"/>
                    </a:cubicBezTo>
                    <a:cubicBezTo>
                      <a:pt x="89" y="658"/>
                      <a:pt x="87" y="653"/>
                      <a:pt x="84" y="649"/>
                    </a:cubicBezTo>
                    <a:cubicBezTo>
                      <a:pt x="80" y="642"/>
                      <a:pt x="75" y="636"/>
                      <a:pt x="68" y="629"/>
                    </a:cubicBezTo>
                    <a:cubicBezTo>
                      <a:pt x="72" y="651"/>
                      <a:pt x="71" y="672"/>
                      <a:pt x="70" y="694"/>
                    </a:cubicBezTo>
                    <a:cubicBezTo>
                      <a:pt x="49" y="692"/>
                      <a:pt x="49" y="693"/>
                      <a:pt x="48" y="714"/>
                    </a:cubicBezTo>
                    <a:cubicBezTo>
                      <a:pt x="51" y="713"/>
                      <a:pt x="55" y="713"/>
                      <a:pt x="59" y="713"/>
                    </a:cubicBezTo>
                    <a:cubicBezTo>
                      <a:pt x="62" y="713"/>
                      <a:pt x="65" y="713"/>
                      <a:pt x="74" y="714"/>
                    </a:cubicBezTo>
                    <a:cubicBezTo>
                      <a:pt x="62" y="728"/>
                      <a:pt x="53" y="738"/>
                      <a:pt x="44" y="749"/>
                    </a:cubicBezTo>
                    <a:cubicBezTo>
                      <a:pt x="45" y="751"/>
                      <a:pt x="46" y="753"/>
                      <a:pt x="47" y="754"/>
                    </a:cubicBezTo>
                    <a:cubicBezTo>
                      <a:pt x="56" y="751"/>
                      <a:pt x="65" y="749"/>
                      <a:pt x="75" y="745"/>
                    </a:cubicBezTo>
                    <a:cubicBezTo>
                      <a:pt x="78" y="748"/>
                      <a:pt x="81" y="753"/>
                      <a:pt x="84" y="758"/>
                    </a:cubicBezTo>
                    <a:cubicBezTo>
                      <a:pt x="77" y="765"/>
                      <a:pt x="71" y="770"/>
                      <a:pt x="64" y="776"/>
                    </a:cubicBezTo>
                    <a:cubicBezTo>
                      <a:pt x="54" y="785"/>
                      <a:pt x="33" y="779"/>
                      <a:pt x="16" y="765"/>
                    </a:cubicBezTo>
                    <a:cubicBezTo>
                      <a:pt x="5" y="755"/>
                      <a:pt x="0" y="749"/>
                      <a:pt x="18" y="739"/>
                    </a:cubicBezTo>
                    <a:cubicBezTo>
                      <a:pt x="26" y="735"/>
                      <a:pt x="32" y="720"/>
                      <a:pt x="34" y="709"/>
                    </a:cubicBezTo>
                    <a:cubicBezTo>
                      <a:pt x="37" y="692"/>
                      <a:pt x="36" y="675"/>
                      <a:pt x="36" y="658"/>
                    </a:cubicBezTo>
                    <a:cubicBezTo>
                      <a:pt x="36" y="652"/>
                      <a:pt x="33" y="643"/>
                      <a:pt x="29" y="640"/>
                    </a:cubicBezTo>
                    <a:cubicBezTo>
                      <a:pt x="5" y="627"/>
                      <a:pt x="5" y="624"/>
                      <a:pt x="24" y="601"/>
                    </a:cubicBezTo>
                    <a:cubicBezTo>
                      <a:pt x="26" y="605"/>
                      <a:pt x="28" y="608"/>
                      <a:pt x="29" y="611"/>
                    </a:cubicBezTo>
                    <a:cubicBezTo>
                      <a:pt x="30" y="614"/>
                      <a:pt x="31" y="617"/>
                      <a:pt x="31" y="621"/>
                    </a:cubicBezTo>
                    <a:cubicBezTo>
                      <a:pt x="40" y="621"/>
                      <a:pt x="48" y="621"/>
                      <a:pt x="57" y="621"/>
                    </a:cubicBezTo>
                    <a:cubicBezTo>
                      <a:pt x="45" y="594"/>
                      <a:pt x="22" y="568"/>
                      <a:pt x="51" y="534"/>
                    </a:cubicBezTo>
                    <a:cubicBezTo>
                      <a:pt x="52" y="543"/>
                      <a:pt x="52" y="547"/>
                      <a:pt x="53" y="552"/>
                    </a:cubicBezTo>
                    <a:cubicBezTo>
                      <a:pt x="54" y="562"/>
                      <a:pt x="52" y="574"/>
                      <a:pt x="70" y="573"/>
                    </a:cubicBezTo>
                    <a:cubicBezTo>
                      <a:pt x="74" y="573"/>
                      <a:pt x="79" y="584"/>
                      <a:pt x="84" y="591"/>
                    </a:cubicBezTo>
                    <a:cubicBezTo>
                      <a:pt x="85" y="589"/>
                      <a:pt x="87" y="588"/>
                      <a:pt x="88" y="587"/>
                    </a:cubicBezTo>
                    <a:cubicBezTo>
                      <a:pt x="85" y="579"/>
                      <a:pt x="83" y="572"/>
                      <a:pt x="80" y="562"/>
                    </a:cubicBezTo>
                    <a:cubicBezTo>
                      <a:pt x="90" y="561"/>
                      <a:pt x="98" y="561"/>
                      <a:pt x="104" y="560"/>
                    </a:cubicBezTo>
                    <a:cubicBezTo>
                      <a:pt x="100" y="551"/>
                      <a:pt x="95" y="542"/>
                      <a:pt x="90" y="534"/>
                    </a:cubicBezTo>
                    <a:cubicBezTo>
                      <a:pt x="89" y="532"/>
                      <a:pt x="85" y="531"/>
                      <a:pt x="82" y="530"/>
                    </a:cubicBezTo>
                    <a:cubicBezTo>
                      <a:pt x="78" y="541"/>
                      <a:pt x="70" y="542"/>
                      <a:pt x="65" y="533"/>
                    </a:cubicBezTo>
                    <a:cubicBezTo>
                      <a:pt x="62" y="527"/>
                      <a:pt x="64" y="518"/>
                      <a:pt x="64" y="513"/>
                    </a:cubicBezTo>
                    <a:cubicBezTo>
                      <a:pt x="59" y="505"/>
                      <a:pt x="50" y="497"/>
                      <a:pt x="50" y="489"/>
                    </a:cubicBezTo>
                    <a:cubicBezTo>
                      <a:pt x="50" y="480"/>
                      <a:pt x="59" y="472"/>
                      <a:pt x="64" y="464"/>
                    </a:cubicBezTo>
                    <a:cubicBezTo>
                      <a:pt x="64" y="464"/>
                      <a:pt x="64" y="464"/>
                      <a:pt x="64" y="464"/>
                    </a:cubicBezTo>
                    <a:cubicBezTo>
                      <a:pt x="75" y="483"/>
                      <a:pt x="95" y="487"/>
                      <a:pt x="117" y="498"/>
                    </a:cubicBezTo>
                    <a:cubicBezTo>
                      <a:pt x="107" y="486"/>
                      <a:pt x="97" y="479"/>
                      <a:pt x="95" y="470"/>
                    </a:cubicBezTo>
                    <a:cubicBezTo>
                      <a:pt x="92" y="463"/>
                      <a:pt x="98" y="453"/>
                      <a:pt x="101" y="444"/>
                    </a:cubicBezTo>
                    <a:cubicBezTo>
                      <a:pt x="117" y="452"/>
                      <a:pt x="130" y="459"/>
                      <a:pt x="146" y="467"/>
                    </a:cubicBezTo>
                    <a:cubicBezTo>
                      <a:pt x="136" y="452"/>
                      <a:pt x="128" y="442"/>
                      <a:pt x="121" y="431"/>
                    </a:cubicBezTo>
                    <a:cubicBezTo>
                      <a:pt x="123" y="430"/>
                      <a:pt x="124" y="428"/>
                      <a:pt x="126" y="426"/>
                    </a:cubicBezTo>
                    <a:cubicBezTo>
                      <a:pt x="131" y="427"/>
                      <a:pt x="136" y="427"/>
                      <a:pt x="138" y="428"/>
                    </a:cubicBezTo>
                    <a:cubicBezTo>
                      <a:pt x="141" y="412"/>
                      <a:pt x="144" y="397"/>
                      <a:pt x="147" y="379"/>
                    </a:cubicBezTo>
                    <a:cubicBezTo>
                      <a:pt x="156" y="396"/>
                      <a:pt x="169" y="398"/>
                      <a:pt x="183" y="384"/>
                    </a:cubicBezTo>
                    <a:cubicBezTo>
                      <a:pt x="186" y="390"/>
                      <a:pt x="188" y="395"/>
                      <a:pt x="190" y="399"/>
                    </a:cubicBezTo>
                    <a:cubicBezTo>
                      <a:pt x="192" y="399"/>
                      <a:pt x="194" y="399"/>
                      <a:pt x="196" y="399"/>
                    </a:cubicBezTo>
                    <a:cubicBezTo>
                      <a:pt x="198" y="387"/>
                      <a:pt x="200" y="375"/>
                      <a:pt x="202" y="361"/>
                    </a:cubicBezTo>
                    <a:cubicBezTo>
                      <a:pt x="208" y="365"/>
                      <a:pt x="215" y="369"/>
                      <a:pt x="224" y="375"/>
                    </a:cubicBezTo>
                    <a:cubicBezTo>
                      <a:pt x="225" y="368"/>
                      <a:pt x="224" y="364"/>
                      <a:pt x="225" y="360"/>
                    </a:cubicBezTo>
                    <a:cubicBezTo>
                      <a:pt x="226" y="355"/>
                      <a:pt x="227" y="345"/>
                      <a:pt x="229" y="345"/>
                    </a:cubicBezTo>
                    <a:cubicBezTo>
                      <a:pt x="249" y="342"/>
                      <a:pt x="255" y="315"/>
                      <a:pt x="280" y="319"/>
                    </a:cubicBezTo>
                    <a:cubicBezTo>
                      <a:pt x="292" y="321"/>
                      <a:pt x="306" y="306"/>
                      <a:pt x="319" y="299"/>
                    </a:cubicBezTo>
                    <a:cubicBezTo>
                      <a:pt x="324" y="297"/>
                      <a:pt x="329" y="295"/>
                      <a:pt x="338" y="291"/>
                    </a:cubicBezTo>
                    <a:cubicBezTo>
                      <a:pt x="326" y="279"/>
                      <a:pt x="317" y="265"/>
                      <a:pt x="303" y="255"/>
                    </a:cubicBezTo>
                    <a:cubicBezTo>
                      <a:pt x="291" y="246"/>
                      <a:pt x="275" y="243"/>
                      <a:pt x="261" y="234"/>
                    </a:cubicBezTo>
                    <a:cubicBezTo>
                      <a:pt x="280" y="233"/>
                      <a:pt x="291" y="225"/>
                      <a:pt x="295" y="208"/>
                    </a:cubicBezTo>
                    <a:cubicBezTo>
                      <a:pt x="297" y="197"/>
                      <a:pt x="302" y="186"/>
                      <a:pt x="306" y="173"/>
                    </a:cubicBezTo>
                    <a:cubicBezTo>
                      <a:pt x="312" y="178"/>
                      <a:pt x="319" y="185"/>
                      <a:pt x="325" y="190"/>
                    </a:cubicBezTo>
                    <a:cubicBezTo>
                      <a:pt x="329" y="185"/>
                      <a:pt x="334" y="179"/>
                      <a:pt x="337" y="175"/>
                    </a:cubicBezTo>
                    <a:cubicBezTo>
                      <a:pt x="334" y="174"/>
                      <a:pt x="326" y="172"/>
                      <a:pt x="319" y="169"/>
                    </a:cubicBezTo>
                    <a:cubicBezTo>
                      <a:pt x="291" y="157"/>
                      <a:pt x="291" y="154"/>
                      <a:pt x="307" y="128"/>
                    </a:cubicBezTo>
                    <a:cubicBezTo>
                      <a:pt x="321" y="105"/>
                      <a:pt x="330" y="125"/>
                      <a:pt x="345" y="129"/>
                    </a:cubicBezTo>
                    <a:cubicBezTo>
                      <a:pt x="349" y="120"/>
                      <a:pt x="354" y="111"/>
                      <a:pt x="360" y="97"/>
                    </a:cubicBezTo>
                    <a:cubicBezTo>
                      <a:pt x="368" y="97"/>
                      <a:pt x="381" y="97"/>
                      <a:pt x="394" y="95"/>
                    </a:cubicBezTo>
                    <a:cubicBezTo>
                      <a:pt x="401" y="94"/>
                      <a:pt x="407" y="90"/>
                      <a:pt x="413" y="87"/>
                    </a:cubicBezTo>
                    <a:cubicBezTo>
                      <a:pt x="411" y="81"/>
                      <a:pt x="408" y="76"/>
                      <a:pt x="405" y="70"/>
                    </a:cubicBezTo>
                    <a:cubicBezTo>
                      <a:pt x="395" y="50"/>
                      <a:pt x="383" y="31"/>
                      <a:pt x="372" y="11"/>
                    </a:cubicBezTo>
                    <a:cubicBezTo>
                      <a:pt x="371" y="8"/>
                      <a:pt x="373" y="4"/>
                      <a:pt x="373" y="0"/>
                    </a:cubicBezTo>
                    <a:cubicBezTo>
                      <a:pt x="378" y="1"/>
                      <a:pt x="384" y="0"/>
                      <a:pt x="386" y="3"/>
                    </a:cubicBezTo>
                    <a:cubicBezTo>
                      <a:pt x="400" y="22"/>
                      <a:pt x="420" y="33"/>
                      <a:pt x="441" y="41"/>
                    </a:cubicBezTo>
                    <a:cubicBezTo>
                      <a:pt x="460" y="48"/>
                      <a:pt x="479" y="57"/>
                      <a:pt x="498" y="60"/>
                    </a:cubicBezTo>
                    <a:cubicBezTo>
                      <a:pt x="510" y="62"/>
                      <a:pt x="525" y="57"/>
                      <a:pt x="536" y="50"/>
                    </a:cubicBezTo>
                    <a:cubicBezTo>
                      <a:pt x="558" y="36"/>
                      <a:pt x="578" y="45"/>
                      <a:pt x="598" y="52"/>
                    </a:cubicBezTo>
                    <a:cubicBezTo>
                      <a:pt x="614" y="58"/>
                      <a:pt x="630" y="69"/>
                      <a:pt x="641" y="82"/>
                    </a:cubicBezTo>
                    <a:cubicBezTo>
                      <a:pt x="651" y="93"/>
                      <a:pt x="655" y="109"/>
                      <a:pt x="661" y="122"/>
                    </a:cubicBezTo>
                    <a:cubicBezTo>
                      <a:pt x="664" y="103"/>
                      <a:pt x="679" y="106"/>
                      <a:pt x="695" y="105"/>
                    </a:cubicBezTo>
                    <a:cubicBezTo>
                      <a:pt x="716" y="105"/>
                      <a:pt x="736" y="100"/>
                      <a:pt x="756" y="98"/>
                    </a:cubicBezTo>
                    <a:cubicBezTo>
                      <a:pt x="761" y="97"/>
                      <a:pt x="766" y="98"/>
                      <a:pt x="771" y="98"/>
                    </a:cubicBezTo>
                    <a:cubicBezTo>
                      <a:pt x="781" y="98"/>
                      <a:pt x="792" y="101"/>
                      <a:pt x="800" y="98"/>
                    </a:cubicBezTo>
                    <a:cubicBezTo>
                      <a:pt x="817" y="91"/>
                      <a:pt x="826" y="99"/>
                      <a:pt x="835" y="110"/>
                    </a:cubicBezTo>
                    <a:cubicBezTo>
                      <a:pt x="842" y="118"/>
                      <a:pt x="848" y="125"/>
                      <a:pt x="855" y="133"/>
                    </a:cubicBezTo>
                    <a:cubicBezTo>
                      <a:pt x="849" y="149"/>
                      <a:pt x="859" y="169"/>
                      <a:pt x="877" y="177"/>
                    </a:cubicBezTo>
                    <a:cubicBezTo>
                      <a:pt x="886" y="181"/>
                      <a:pt x="894" y="190"/>
                      <a:pt x="903" y="197"/>
                    </a:cubicBezTo>
                    <a:cubicBezTo>
                      <a:pt x="898" y="202"/>
                      <a:pt x="892" y="205"/>
                      <a:pt x="892" y="206"/>
                    </a:cubicBezTo>
                    <a:cubicBezTo>
                      <a:pt x="898" y="230"/>
                      <a:pt x="880" y="225"/>
                      <a:pt x="868" y="225"/>
                    </a:cubicBezTo>
                    <a:cubicBezTo>
                      <a:pt x="848" y="225"/>
                      <a:pt x="827" y="224"/>
                      <a:pt x="807" y="220"/>
                    </a:cubicBezTo>
                    <a:cubicBezTo>
                      <a:pt x="800" y="219"/>
                      <a:pt x="795" y="211"/>
                      <a:pt x="790" y="206"/>
                    </a:cubicBezTo>
                    <a:cubicBezTo>
                      <a:pt x="786" y="203"/>
                      <a:pt x="783" y="200"/>
                      <a:pt x="783" y="200"/>
                    </a:cubicBezTo>
                    <a:cubicBezTo>
                      <a:pt x="777" y="208"/>
                      <a:pt x="772" y="213"/>
                      <a:pt x="770" y="218"/>
                    </a:cubicBezTo>
                    <a:cubicBezTo>
                      <a:pt x="767" y="225"/>
                      <a:pt x="764" y="233"/>
                      <a:pt x="766" y="239"/>
                    </a:cubicBezTo>
                    <a:cubicBezTo>
                      <a:pt x="768" y="243"/>
                      <a:pt x="777" y="247"/>
                      <a:pt x="784" y="248"/>
                    </a:cubicBezTo>
                    <a:cubicBezTo>
                      <a:pt x="809" y="253"/>
                      <a:pt x="834" y="257"/>
                      <a:pt x="859" y="262"/>
                    </a:cubicBezTo>
                    <a:cubicBezTo>
                      <a:pt x="861" y="262"/>
                      <a:pt x="863" y="264"/>
                      <a:pt x="865" y="264"/>
                    </a:cubicBezTo>
                    <a:cubicBezTo>
                      <a:pt x="893" y="263"/>
                      <a:pt x="895" y="265"/>
                      <a:pt x="903" y="293"/>
                    </a:cubicBezTo>
                    <a:cubicBezTo>
                      <a:pt x="888" y="298"/>
                      <a:pt x="873" y="303"/>
                      <a:pt x="856" y="308"/>
                    </a:cubicBezTo>
                    <a:cubicBezTo>
                      <a:pt x="875" y="315"/>
                      <a:pt x="895" y="294"/>
                      <a:pt x="910" y="314"/>
                    </a:cubicBezTo>
                    <a:cubicBezTo>
                      <a:pt x="910" y="315"/>
                      <a:pt x="910" y="316"/>
                      <a:pt x="910" y="318"/>
                    </a:cubicBezTo>
                    <a:close/>
                    <a:moveTo>
                      <a:pt x="182" y="648"/>
                    </a:moveTo>
                    <a:cubicBezTo>
                      <a:pt x="188" y="649"/>
                      <a:pt x="196" y="649"/>
                      <a:pt x="202" y="650"/>
                    </a:cubicBezTo>
                    <a:cubicBezTo>
                      <a:pt x="206" y="640"/>
                      <a:pt x="209" y="633"/>
                      <a:pt x="213" y="625"/>
                    </a:cubicBezTo>
                    <a:cubicBezTo>
                      <a:pt x="207" y="621"/>
                      <a:pt x="201" y="617"/>
                      <a:pt x="195" y="613"/>
                    </a:cubicBezTo>
                    <a:cubicBezTo>
                      <a:pt x="191" y="625"/>
                      <a:pt x="187" y="635"/>
                      <a:pt x="182" y="648"/>
                    </a:cubicBezTo>
                    <a:close/>
                    <a:moveTo>
                      <a:pt x="611" y="200"/>
                    </a:moveTo>
                    <a:cubicBezTo>
                      <a:pt x="629" y="194"/>
                      <a:pt x="629" y="187"/>
                      <a:pt x="611" y="151"/>
                    </a:cubicBezTo>
                    <a:cubicBezTo>
                      <a:pt x="603" y="152"/>
                      <a:pt x="595" y="154"/>
                      <a:pt x="585" y="156"/>
                    </a:cubicBezTo>
                    <a:cubicBezTo>
                      <a:pt x="615" y="165"/>
                      <a:pt x="616" y="170"/>
                      <a:pt x="611" y="20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0" name="Freeform 32">
                <a:extLst>
                  <a:ext uri="{FF2B5EF4-FFF2-40B4-BE49-F238E27FC236}">
                    <a16:creationId xmlns:a16="http://schemas.microsoft.com/office/drawing/2014/main" id="{DF0E4DA3-CDDA-67E2-46BA-3EC622C386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4500" y="3535363"/>
                <a:ext cx="242565" cy="117345"/>
              </a:xfrm>
              <a:custGeom>
                <a:avLst/>
                <a:gdLst>
                  <a:gd name="T0" fmla="*/ 8 w 130"/>
                  <a:gd name="T1" fmla="*/ 0 h 63"/>
                  <a:gd name="T2" fmla="*/ 16 w 130"/>
                  <a:gd name="T3" fmla="*/ 6 h 63"/>
                  <a:gd name="T4" fmla="*/ 77 w 130"/>
                  <a:gd name="T5" fmla="*/ 40 h 63"/>
                  <a:gd name="T6" fmla="*/ 87 w 130"/>
                  <a:gd name="T7" fmla="*/ 42 h 63"/>
                  <a:gd name="T8" fmla="*/ 84 w 130"/>
                  <a:gd name="T9" fmla="*/ 20 h 63"/>
                  <a:gd name="T10" fmla="*/ 130 w 130"/>
                  <a:gd name="T11" fmla="*/ 57 h 63"/>
                  <a:gd name="T12" fmla="*/ 126 w 130"/>
                  <a:gd name="T13" fmla="*/ 63 h 63"/>
                  <a:gd name="T14" fmla="*/ 95 w 130"/>
                  <a:gd name="T15" fmla="*/ 56 h 63"/>
                  <a:gd name="T16" fmla="*/ 28 w 130"/>
                  <a:gd name="T17" fmla="*/ 20 h 63"/>
                  <a:gd name="T18" fmla="*/ 21 w 130"/>
                  <a:gd name="T19" fmla="*/ 17 h 63"/>
                  <a:gd name="T20" fmla="*/ 0 w 130"/>
                  <a:gd name="T21" fmla="*/ 0 h 63"/>
                  <a:gd name="T22" fmla="*/ 8 w 130"/>
                  <a:gd name="T2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0" h="63">
                    <a:moveTo>
                      <a:pt x="8" y="0"/>
                    </a:moveTo>
                    <a:cubicBezTo>
                      <a:pt x="11" y="2"/>
                      <a:pt x="13" y="5"/>
                      <a:pt x="16" y="6"/>
                    </a:cubicBezTo>
                    <a:cubicBezTo>
                      <a:pt x="42" y="8"/>
                      <a:pt x="59" y="25"/>
                      <a:pt x="77" y="40"/>
                    </a:cubicBezTo>
                    <a:cubicBezTo>
                      <a:pt x="79" y="42"/>
                      <a:pt x="82" y="41"/>
                      <a:pt x="87" y="42"/>
                    </a:cubicBezTo>
                    <a:cubicBezTo>
                      <a:pt x="86" y="35"/>
                      <a:pt x="85" y="29"/>
                      <a:pt x="84" y="20"/>
                    </a:cubicBezTo>
                    <a:cubicBezTo>
                      <a:pt x="114" y="18"/>
                      <a:pt x="110" y="50"/>
                      <a:pt x="130" y="57"/>
                    </a:cubicBezTo>
                    <a:cubicBezTo>
                      <a:pt x="128" y="59"/>
                      <a:pt x="127" y="61"/>
                      <a:pt x="126" y="63"/>
                    </a:cubicBezTo>
                    <a:cubicBezTo>
                      <a:pt x="116" y="61"/>
                      <a:pt x="105" y="59"/>
                      <a:pt x="95" y="56"/>
                    </a:cubicBezTo>
                    <a:cubicBezTo>
                      <a:pt x="70" y="48"/>
                      <a:pt x="43" y="45"/>
                      <a:pt x="28" y="20"/>
                    </a:cubicBezTo>
                    <a:cubicBezTo>
                      <a:pt x="27" y="18"/>
                      <a:pt x="23" y="17"/>
                      <a:pt x="21" y="17"/>
                    </a:cubicBezTo>
                    <a:cubicBezTo>
                      <a:pt x="5" y="22"/>
                      <a:pt x="1" y="12"/>
                      <a:pt x="0" y="0"/>
                    </a:cubicBezTo>
                    <a:cubicBezTo>
                      <a:pt x="3" y="0"/>
                      <a:pt x="5" y="0"/>
                      <a:pt x="8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1" name="Freeform 33">
                <a:extLst>
                  <a:ext uri="{FF2B5EF4-FFF2-40B4-BE49-F238E27FC236}">
                    <a16:creationId xmlns:a16="http://schemas.microsoft.com/office/drawing/2014/main" id="{03582140-9B07-C5FC-B7C2-0B6C2A5F3A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5837" y="3824394"/>
                <a:ext cx="1735759" cy="1297882"/>
              </a:xfrm>
              <a:custGeom>
                <a:avLst/>
                <a:gdLst>
                  <a:gd name="T0" fmla="*/ 40 w 931"/>
                  <a:gd name="T1" fmla="*/ 393 h 695"/>
                  <a:gd name="T2" fmla="*/ 95 w 931"/>
                  <a:gd name="T3" fmla="*/ 375 h 695"/>
                  <a:gd name="T4" fmla="*/ 196 w 931"/>
                  <a:gd name="T5" fmla="*/ 361 h 695"/>
                  <a:gd name="T6" fmla="*/ 204 w 931"/>
                  <a:gd name="T7" fmla="*/ 484 h 695"/>
                  <a:gd name="T8" fmla="*/ 385 w 931"/>
                  <a:gd name="T9" fmla="*/ 489 h 695"/>
                  <a:gd name="T10" fmla="*/ 322 w 931"/>
                  <a:gd name="T11" fmla="*/ 459 h 695"/>
                  <a:gd name="T12" fmla="*/ 375 w 931"/>
                  <a:gd name="T13" fmla="*/ 422 h 695"/>
                  <a:gd name="T14" fmla="*/ 381 w 931"/>
                  <a:gd name="T15" fmla="*/ 376 h 695"/>
                  <a:gd name="T16" fmla="*/ 373 w 931"/>
                  <a:gd name="T17" fmla="*/ 384 h 695"/>
                  <a:gd name="T18" fmla="*/ 330 w 931"/>
                  <a:gd name="T19" fmla="*/ 369 h 695"/>
                  <a:gd name="T20" fmla="*/ 289 w 931"/>
                  <a:gd name="T21" fmla="*/ 245 h 695"/>
                  <a:gd name="T22" fmla="*/ 332 w 931"/>
                  <a:gd name="T23" fmla="*/ 300 h 695"/>
                  <a:gd name="T24" fmla="*/ 469 w 931"/>
                  <a:gd name="T25" fmla="*/ 286 h 695"/>
                  <a:gd name="T26" fmla="*/ 378 w 931"/>
                  <a:gd name="T27" fmla="*/ 237 h 695"/>
                  <a:gd name="T28" fmla="*/ 407 w 931"/>
                  <a:gd name="T29" fmla="*/ 176 h 695"/>
                  <a:gd name="T30" fmla="*/ 305 w 931"/>
                  <a:gd name="T31" fmla="*/ 104 h 695"/>
                  <a:gd name="T32" fmla="*/ 259 w 931"/>
                  <a:gd name="T33" fmla="*/ 56 h 695"/>
                  <a:gd name="T34" fmla="*/ 510 w 931"/>
                  <a:gd name="T35" fmla="*/ 164 h 695"/>
                  <a:gd name="T36" fmla="*/ 500 w 931"/>
                  <a:gd name="T37" fmla="*/ 120 h 695"/>
                  <a:gd name="T38" fmla="*/ 476 w 931"/>
                  <a:gd name="T39" fmla="*/ 74 h 695"/>
                  <a:gd name="T40" fmla="*/ 526 w 931"/>
                  <a:gd name="T41" fmla="*/ 49 h 695"/>
                  <a:gd name="T42" fmla="*/ 564 w 931"/>
                  <a:gd name="T43" fmla="*/ 64 h 695"/>
                  <a:gd name="T44" fmla="*/ 538 w 931"/>
                  <a:gd name="T45" fmla="*/ 128 h 695"/>
                  <a:gd name="T46" fmla="*/ 602 w 931"/>
                  <a:gd name="T47" fmla="*/ 108 h 695"/>
                  <a:gd name="T48" fmla="*/ 640 w 931"/>
                  <a:gd name="T49" fmla="*/ 67 h 695"/>
                  <a:gd name="T50" fmla="*/ 683 w 931"/>
                  <a:gd name="T51" fmla="*/ 55 h 695"/>
                  <a:gd name="T52" fmla="*/ 619 w 931"/>
                  <a:gd name="T53" fmla="*/ 6 h 695"/>
                  <a:gd name="T54" fmla="*/ 664 w 931"/>
                  <a:gd name="T55" fmla="*/ 12 h 695"/>
                  <a:gd name="T56" fmla="*/ 763 w 931"/>
                  <a:gd name="T57" fmla="*/ 50 h 695"/>
                  <a:gd name="T58" fmla="*/ 899 w 931"/>
                  <a:gd name="T59" fmla="*/ 101 h 695"/>
                  <a:gd name="T60" fmla="*/ 910 w 931"/>
                  <a:gd name="T61" fmla="*/ 141 h 695"/>
                  <a:gd name="T62" fmla="*/ 906 w 931"/>
                  <a:gd name="T63" fmla="*/ 167 h 695"/>
                  <a:gd name="T64" fmla="*/ 800 w 931"/>
                  <a:gd name="T65" fmla="*/ 275 h 695"/>
                  <a:gd name="T66" fmla="*/ 759 w 931"/>
                  <a:gd name="T67" fmla="*/ 367 h 695"/>
                  <a:gd name="T68" fmla="*/ 791 w 931"/>
                  <a:gd name="T69" fmla="*/ 346 h 695"/>
                  <a:gd name="T70" fmla="*/ 717 w 931"/>
                  <a:gd name="T71" fmla="*/ 376 h 695"/>
                  <a:gd name="T72" fmla="*/ 597 w 931"/>
                  <a:gd name="T73" fmla="*/ 519 h 695"/>
                  <a:gd name="T74" fmla="*/ 559 w 931"/>
                  <a:gd name="T75" fmla="*/ 498 h 695"/>
                  <a:gd name="T76" fmla="*/ 505 w 931"/>
                  <a:gd name="T77" fmla="*/ 524 h 695"/>
                  <a:gd name="T78" fmla="*/ 419 w 931"/>
                  <a:gd name="T79" fmla="*/ 636 h 695"/>
                  <a:gd name="T80" fmla="*/ 363 w 931"/>
                  <a:gd name="T81" fmla="*/ 661 h 695"/>
                  <a:gd name="T82" fmla="*/ 281 w 931"/>
                  <a:gd name="T83" fmla="*/ 647 h 695"/>
                  <a:gd name="T84" fmla="*/ 198 w 931"/>
                  <a:gd name="T85" fmla="*/ 598 h 695"/>
                  <a:gd name="T86" fmla="*/ 136 w 931"/>
                  <a:gd name="T87" fmla="*/ 560 h 695"/>
                  <a:gd name="T88" fmla="*/ 175 w 931"/>
                  <a:gd name="T89" fmla="*/ 525 h 695"/>
                  <a:gd name="T90" fmla="*/ 254 w 931"/>
                  <a:gd name="T91" fmla="*/ 522 h 695"/>
                  <a:gd name="T92" fmla="*/ 201 w 931"/>
                  <a:gd name="T93" fmla="*/ 496 h 695"/>
                  <a:gd name="T94" fmla="*/ 134 w 931"/>
                  <a:gd name="T95" fmla="*/ 495 h 695"/>
                  <a:gd name="T96" fmla="*/ 60 w 931"/>
                  <a:gd name="T97" fmla="*/ 451 h 695"/>
                  <a:gd name="T98" fmla="*/ 17 w 931"/>
                  <a:gd name="T99" fmla="*/ 391 h 695"/>
                  <a:gd name="T100" fmla="*/ 690 w 931"/>
                  <a:gd name="T101" fmla="*/ 64 h 695"/>
                  <a:gd name="T102" fmla="*/ 733 w 931"/>
                  <a:gd name="T103" fmla="*/ 90 h 695"/>
                  <a:gd name="T104" fmla="*/ 764 w 931"/>
                  <a:gd name="T105" fmla="*/ 130 h 695"/>
                  <a:gd name="T106" fmla="*/ 818 w 931"/>
                  <a:gd name="T107" fmla="*/ 104 h 695"/>
                  <a:gd name="T108" fmla="*/ 752 w 931"/>
                  <a:gd name="T109" fmla="*/ 71 h 695"/>
                  <a:gd name="T110" fmla="*/ 430 w 931"/>
                  <a:gd name="T111" fmla="*/ 333 h 695"/>
                  <a:gd name="T112" fmla="*/ 466 w 931"/>
                  <a:gd name="T113" fmla="*/ 346 h 695"/>
                  <a:gd name="T114" fmla="*/ 786 w 931"/>
                  <a:gd name="T115" fmla="*/ 143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31" h="695">
                    <a:moveTo>
                      <a:pt x="41" y="375"/>
                    </a:moveTo>
                    <a:cubicBezTo>
                      <a:pt x="39" y="380"/>
                      <a:pt x="37" y="385"/>
                      <a:pt x="36" y="390"/>
                    </a:cubicBezTo>
                    <a:cubicBezTo>
                      <a:pt x="37" y="391"/>
                      <a:pt x="39" y="392"/>
                      <a:pt x="40" y="393"/>
                    </a:cubicBezTo>
                    <a:cubicBezTo>
                      <a:pt x="45" y="388"/>
                      <a:pt x="51" y="383"/>
                      <a:pt x="56" y="378"/>
                    </a:cubicBezTo>
                    <a:cubicBezTo>
                      <a:pt x="79" y="379"/>
                      <a:pt x="72" y="400"/>
                      <a:pt x="79" y="416"/>
                    </a:cubicBezTo>
                    <a:cubicBezTo>
                      <a:pt x="85" y="402"/>
                      <a:pt x="89" y="391"/>
                      <a:pt x="95" y="375"/>
                    </a:cubicBezTo>
                    <a:cubicBezTo>
                      <a:pt x="116" y="372"/>
                      <a:pt x="144" y="368"/>
                      <a:pt x="169" y="365"/>
                    </a:cubicBezTo>
                    <a:cubicBezTo>
                      <a:pt x="177" y="373"/>
                      <a:pt x="183" y="381"/>
                      <a:pt x="189" y="388"/>
                    </a:cubicBezTo>
                    <a:cubicBezTo>
                      <a:pt x="192" y="377"/>
                      <a:pt x="191" y="367"/>
                      <a:pt x="196" y="361"/>
                    </a:cubicBezTo>
                    <a:cubicBezTo>
                      <a:pt x="200" y="356"/>
                      <a:pt x="211" y="357"/>
                      <a:pt x="223" y="355"/>
                    </a:cubicBezTo>
                    <a:cubicBezTo>
                      <a:pt x="219" y="395"/>
                      <a:pt x="203" y="431"/>
                      <a:pt x="225" y="465"/>
                    </a:cubicBezTo>
                    <a:cubicBezTo>
                      <a:pt x="218" y="471"/>
                      <a:pt x="213" y="475"/>
                      <a:pt x="204" y="484"/>
                    </a:cubicBezTo>
                    <a:cubicBezTo>
                      <a:pt x="230" y="486"/>
                      <a:pt x="250" y="487"/>
                      <a:pt x="271" y="489"/>
                    </a:cubicBezTo>
                    <a:cubicBezTo>
                      <a:pt x="291" y="490"/>
                      <a:pt x="314" y="501"/>
                      <a:pt x="331" y="494"/>
                    </a:cubicBezTo>
                    <a:cubicBezTo>
                      <a:pt x="350" y="486"/>
                      <a:pt x="369" y="505"/>
                      <a:pt x="385" y="489"/>
                    </a:cubicBezTo>
                    <a:cubicBezTo>
                      <a:pt x="359" y="483"/>
                      <a:pt x="333" y="477"/>
                      <a:pt x="306" y="471"/>
                    </a:cubicBezTo>
                    <a:cubicBezTo>
                      <a:pt x="306" y="468"/>
                      <a:pt x="306" y="465"/>
                      <a:pt x="305" y="462"/>
                    </a:cubicBezTo>
                    <a:cubicBezTo>
                      <a:pt x="311" y="461"/>
                      <a:pt x="316" y="458"/>
                      <a:pt x="322" y="459"/>
                    </a:cubicBezTo>
                    <a:cubicBezTo>
                      <a:pt x="327" y="459"/>
                      <a:pt x="332" y="461"/>
                      <a:pt x="337" y="463"/>
                    </a:cubicBezTo>
                    <a:cubicBezTo>
                      <a:pt x="360" y="471"/>
                      <a:pt x="379" y="460"/>
                      <a:pt x="382" y="436"/>
                    </a:cubicBezTo>
                    <a:cubicBezTo>
                      <a:pt x="382" y="432"/>
                      <a:pt x="377" y="426"/>
                      <a:pt x="375" y="422"/>
                    </a:cubicBezTo>
                    <a:cubicBezTo>
                      <a:pt x="370" y="414"/>
                      <a:pt x="365" y="406"/>
                      <a:pt x="360" y="398"/>
                    </a:cubicBezTo>
                    <a:cubicBezTo>
                      <a:pt x="363" y="398"/>
                      <a:pt x="365" y="398"/>
                      <a:pt x="368" y="398"/>
                    </a:cubicBezTo>
                    <a:cubicBezTo>
                      <a:pt x="372" y="391"/>
                      <a:pt x="378" y="384"/>
                      <a:pt x="381" y="376"/>
                    </a:cubicBezTo>
                    <a:cubicBezTo>
                      <a:pt x="382" y="373"/>
                      <a:pt x="377" y="368"/>
                      <a:pt x="375" y="363"/>
                    </a:cubicBezTo>
                    <a:cubicBezTo>
                      <a:pt x="373" y="364"/>
                      <a:pt x="372" y="365"/>
                      <a:pt x="370" y="365"/>
                    </a:cubicBezTo>
                    <a:cubicBezTo>
                      <a:pt x="371" y="370"/>
                      <a:pt x="372" y="375"/>
                      <a:pt x="373" y="384"/>
                    </a:cubicBezTo>
                    <a:cubicBezTo>
                      <a:pt x="370" y="377"/>
                      <a:pt x="368" y="373"/>
                      <a:pt x="367" y="371"/>
                    </a:cubicBezTo>
                    <a:cubicBezTo>
                      <a:pt x="360" y="376"/>
                      <a:pt x="355" y="383"/>
                      <a:pt x="348" y="385"/>
                    </a:cubicBezTo>
                    <a:cubicBezTo>
                      <a:pt x="336" y="388"/>
                      <a:pt x="335" y="377"/>
                      <a:pt x="330" y="369"/>
                    </a:cubicBezTo>
                    <a:cubicBezTo>
                      <a:pt x="317" y="344"/>
                      <a:pt x="299" y="322"/>
                      <a:pt x="287" y="297"/>
                    </a:cubicBezTo>
                    <a:cubicBezTo>
                      <a:pt x="281" y="282"/>
                      <a:pt x="283" y="264"/>
                      <a:pt x="281" y="247"/>
                    </a:cubicBezTo>
                    <a:cubicBezTo>
                      <a:pt x="284" y="246"/>
                      <a:pt x="286" y="246"/>
                      <a:pt x="289" y="245"/>
                    </a:cubicBezTo>
                    <a:cubicBezTo>
                      <a:pt x="293" y="255"/>
                      <a:pt x="297" y="265"/>
                      <a:pt x="302" y="275"/>
                    </a:cubicBezTo>
                    <a:cubicBezTo>
                      <a:pt x="307" y="282"/>
                      <a:pt x="313" y="288"/>
                      <a:pt x="320" y="293"/>
                    </a:cubicBezTo>
                    <a:cubicBezTo>
                      <a:pt x="323" y="296"/>
                      <a:pt x="329" y="297"/>
                      <a:pt x="332" y="300"/>
                    </a:cubicBezTo>
                    <a:cubicBezTo>
                      <a:pt x="358" y="323"/>
                      <a:pt x="383" y="314"/>
                      <a:pt x="409" y="300"/>
                    </a:cubicBezTo>
                    <a:cubicBezTo>
                      <a:pt x="419" y="295"/>
                      <a:pt x="433" y="294"/>
                      <a:pt x="444" y="295"/>
                    </a:cubicBezTo>
                    <a:cubicBezTo>
                      <a:pt x="454" y="295"/>
                      <a:pt x="463" y="300"/>
                      <a:pt x="469" y="286"/>
                    </a:cubicBezTo>
                    <a:cubicBezTo>
                      <a:pt x="470" y="282"/>
                      <a:pt x="480" y="282"/>
                      <a:pt x="484" y="280"/>
                    </a:cubicBezTo>
                    <a:cubicBezTo>
                      <a:pt x="459" y="243"/>
                      <a:pt x="417" y="231"/>
                      <a:pt x="377" y="209"/>
                    </a:cubicBezTo>
                    <a:cubicBezTo>
                      <a:pt x="377" y="220"/>
                      <a:pt x="378" y="227"/>
                      <a:pt x="378" y="237"/>
                    </a:cubicBezTo>
                    <a:cubicBezTo>
                      <a:pt x="351" y="218"/>
                      <a:pt x="366" y="186"/>
                      <a:pt x="348" y="168"/>
                    </a:cubicBezTo>
                    <a:cubicBezTo>
                      <a:pt x="349" y="166"/>
                      <a:pt x="351" y="164"/>
                      <a:pt x="352" y="162"/>
                    </a:cubicBezTo>
                    <a:cubicBezTo>
                      <a:pt x="370" y="167"/>
                      <a:pt x="388" y="171"/>
                      <a:pt x="407" y="176"/>
                    </a:cubicBezTo>
                    <a:cubicBezTo>
                      <a:pt x="399" y="154"/>
                      <a:pt x="389" y="150"/>
                      <a:pt x="368" y="151"/>
                    </a:cubicBezTo>
                    <a:cubicBezTo>
                      <a:pt x="344" y="153"/>
                      <a:pt x="321" y="142"/>
                      <a:pt x="303" y="126"/>
                    </a:cubicBezTo>
                    <a:cubicBezTo>
                      <a:pt x="300" y="123"/>
                      <a:pt x="304" y="113"/>
                      <a:pt x="305" y="104"/>
                    </a:cubicBezTo>
                    <a:cubicBezTo>
                      <a:pt x="299" y="95"/>
                      <a:pt x="291" y="88"/>
                      <a:pt x="279" y="100"/>
                    </a:cubicBezTo>
                    <a:cubicBezTo>
                      <a:pt x="269" y="85"/>
                      <a:pt x="259" y="72"/>
                      <a:pt x="249" y="57"/>
                    </a:cubicBezTo>
                    <a:cubicBezTo>
                      <a:pt x="253" y="57"/>
                      <a:pt x="256" y="55"/>
                      <a:pt x="259" y="56"/>
                    </a:cubicBezTo>
                    <a:cubicBezTo>
                      <a:pt x="302" y="71"/>
                      <a:pt x="347" y="80"/>
                      <a:pt x="385" y="108"/>
                    </a:cubicBezTo>
                    <a:cubicBezTo>
                      <a:pt x="406" y="123"/>
                      <a:pt x="427" y="140"/>
                      <a:pt x="448" y="155"/>
                    </a:cubicBezTo>
                    <a:cubicBezTo>
                      <a:pt x="467" y="168"/>
                      <a:pt x="486" y="182"/>
                      <a:pt x="510" y="164"/>
                    </a:cubicBezTo>
                    <a:cubicBezTo>
                      <a:pt x="512" y="170"/>
                      <a:pt x="514" y="175"/>
                      <a:pt x="515" y="180"/>
                    </a:cubicBezTo>
                    <a:cubicBezTo>
                      <a:pt x="535" y="173"/>
                      <a:pt x="553" y="166"/>
                      <a:pt x="569" y="160"/>
                    </a:cubicBezTo>
                    <a:cubicBezTo>
                      <a:pt x="546" y="147"/>
                      <a:pt x="524" y="134"/>
                      <a:pt x="500" y="120"/>
                    </a:cubicBezTo>
                    <a:cubicBezTo>
                      <a:pt x="473" y="131"/>
                      <a:pt x="463" y="128"/>
                      <a:pt x="443" y="105"/>
                    </a:cubicBezTo>
                    <a:cubicBezTo>
                      <a:pt x="451" y="94"/>
                      <a:pt x="458" y="82"/>
                      <a:pt x="465" y="71"/>
                    </a:cubicBezTo>
                    <a:cubicBezTo>
                      <a:pt x="469" y="72"/>
                      <a:pt x="472" y="73"/>
                      <a:pt x="476" y="74"/>
                    </a:cubicBezTo>
                    <a:cubicBezTo>
                      <a:pt x="462" y="59"/>
                      <a:pt x="448" y="44"/>
                      <a:pt x="431" y="26"/>
                    </a:cubicBezTo>
                    <a:cubicBezTo>
                      <a:pt x="450" y="20"/>
                      <a:pt x="463" y="12"/>
                      <a:pt x="472" y="34"/>
                    </a:cubicBezTo>
                    <a:cubicBezTo>
                      <a:pt x="479" y="51"/>
                      <a:pt x="501" y="55"/>
                      <a:pt x="526" y="49"/>
                    </a:cubicBezTo>
                    <a:cubicBezTo>
                      <a:pt x="534" y="47"/>
                      <a:pt x="543" y="49"/>
                      <a:pt x="557" y="49"/>
                    </a:cubicBezTo>
                    <a:cubicBezTo>
                      <a:pt x="585" y="29"/>
                      <a:pt x="591" y="30"/>
                      <a:pt x="625" y="55"/>
                    </a:cubicBezTo>
                    <a:cubicBezTo>
                      <a:pt x="616" y="93"/>
                      <a:pt x="602" y="99"/>
                      <a:pt x="564" y="64"/>
                    </a:cubicBezTo>
                    <a:cubicBezTo>
                      <a:pt x="558" y="74"/>
                      <a:pt x="552" y="84"/>
                      <a:pt x="547" y="94"/>
                    </a:cubicBezTo>
                    <a:cubicBezTo>
                      <a:pt x="541" y="103"/>
                      <a:pt x="536" y="113"/>
                      <a:pt x="531" y="123"/>
                    </a:cubicBezTo>
                    <a:cubicBezTo>
                      <a:pt x="533" y="125"/>
                      <a:pt x="536" y="126"/>
                      <a:pt x="538" y="128"/>
                    </a:cubicBezTo>
                    <a:cubicBezTo>
                      <a:pt x="544" y="120"/>
                      <a:pt x="550" y="111"/>
                      <a:pt x="557" y="105"/>
                    </a:cubicBezTo>
                    <a:cubicBezTo>
                      <a:pt x="563" y="101"/>
                      <a:pt x="571" y="98"/>
                      <a:pt x="578" y="99"/>
                    </a:cubicBezTo>
                    <a:cubicBezTo>
                      <a:pt x="586" y="99"/>
                      <a:pt x="593" y="105"/>
                      <a:pt x="602" y="108"/>
                    </a:cubicBezTo>
                    <a:cubicBezTo>
                      <a:pt x="610" y="94"/>
                      <a:pt x="619" y="78"/>
                      <a:pt x="642" y="86"/>
                    </a:cubicBezTo>
                    <a:cubicBezTo>
                      <a:pt x="638" y="84"/>
                      <a:pt x="635" y="81"/>
                      <a:pt x="631" y="78"/>
                    </a:cubicBezTo>
                    <a:cubicBezTo>
                      <a:pt x="634" y="74"/>
                      <a:pt x="637" y="70"/>
                      <a:pt x="640" y="67"/>
                    </a:cubicBezTo>
                    <a:cubicBezTo>
                      <a:pt x="642" y="67"/>
                      <a:pt x="644" y="67"/>
                      <a:pt x="645" y="68"/>
                    </a:cubicBezTo>
                    <a:cubicBezTo>
                      <a:pt x="651" y="71"/>
                      <a:pt x="659" y="79"/>
                      <a:pt x="662" y="77"/>
                    </a:cubicBezTo>
                    <a:cubicBezTo>
                      <a:pt x="670" y="72"/>
                      <a:pt x="677" y="63"/>
                      <a:pt x="683" y="55"/>
                    </a:cubicBezTo>
                    <a:cubicBezTo>
                      <a:pt x="684" y="54"/>
                      <a:pt x="680" y="47"/>
                      <a:pt x="676" y="45"/>
                    </a:cubicBezTo>
                    <a:cubicBezTo>
                      <a:pt x="664" y="38"/>
                      <a:pt x="652" y="32"/>
                      <a:pt x="640" y="24"/>
                    </a:cubicBezTo>
                    <a:cubicBezTo>
                      <a:pt x="632" y="19"/>
                      <a:pt x="626" y="12"/>
                      <a:pt x="619" y="6"/>
                    </a:cubicBezTo>
                    <a:cubicBezTo>
                      <a:pt x="621" y="4"/>
                      <a:pt x="622" y="2"/>
                      <a:pt x="623" y="0"/>
                    </a:cubicBezTo>
                    <a:cubicBezTo>
                      <a:pt x="630" y="2"/>
                      <a:pt x="636" y="4"/>
                      <a:pt x="642" y="6"/>
                    </a:cubicBezTo>
                    <a:cubicBezTo>
                      <a:pt x="649" y="8"/>
                      <a:pt x="657" y="13"/>
                      <a:pt x="664" y="12"/>
                    </a:cubicBezTo>
                    <a:cubicBezTo>
                      <a:pt x="677" y="11"/>
                      <a:pt x="689" y="8"/>
                      <a:pt x="702" y="20"/>
                    </a:cubicBezTo>
                    <a:cubicBezTo>
                      <a:pt x="707" y="25"/>
                      <a:pt x="721" y="24"/>
                      <a:pt x="730" y="23"/>
                    </a:cubicBezTo>
                    <a:cubicBezTo>
                      <a:pt x="764" y="19"/>
                      <a:pt x="764" y="19"/>
                      <a:pt x="763" y="50"/>
                    </a:cubicBezTo>
                    <a:cubicBezTo>
                      <a:pt x="772" y="43"/>
                      <a:pt x="781" y="35"/>
                      <a:pt x="792" y="31"/>
                    </a:cubicBezTo>
                    <a:cubicBezTo>
                      <a:pt x="796" y="29"/>
                      <a:pt x="808" y="33"/>
                      <a:pt x="810" y="37"/>
                    </a:cubicBezTo>
                    <a:cubicBezTo>
                      <a:pt x="829" y="74"/>
                      <a:pt x="865" y="86"/>
                      <a:pt x="899" y="101"/>
                    </a:cubicBezTo>
                    <a:cubicBezTo>
                      <a:pt x="909" y="106"/>
                      <a:pt x="919" y="110"/>
                      <a:pt x="931" y="116"/>
                    </a:cubicBezTo>
                    <a:cubicBezTo>
                      <a:pt x="923" y="124"/>
                      <a:pt x="915" y="130"/>
                      <a:pt x="908" y="137"/>
                    </a:cubicBezTo>
                    <a:cubicBezTo>
                      <a:pt x="909" y="138"/>
                      <a:pt x="909" y="140"/>
                      <a:pt x="910" y="141"/>
                    </a:cubicBezTo>
                    <a:cubicBezTo>
                      <a:pt x="916" y="140"/>
                      <a:pt x="921" y="138"/>
                      <a:pt x="927" y="137"/>
                    </a:cubicBezTo>
                    <a:cubicBezTo>
                      <a:pt x="928" y="138"/>
                      <a:pt x="930" y="139"/>
                      <a:pt x="931" y="140"/>
                    </a:cubicBezTo>
                    <a:cubicBezTo>
                      <a:pt x="923" y="149"/>
                      <a:pt x="915" y="159"/>
                      <a:pt x="906" y="167"/>
                    </a:cubicBezTo>
                    <a:cubicBezTo>
                      <a:pt x="880" y="190"/>
                      <a:pt x="857" y="214"/>
                      <a:pt x="846" y="248"/>
                    </a:cubicBezTo>
                    <a:cubicBezTo>
                      <a:pt x="843" y="259"/>
                      <a:pt x="830" y="268"/>
                      <a:pt x="820" y="276"/>
                    </a:cubicBezTo>
                    <a:cubicBezTo>
                      <a:pt x="816" y="279"/>
                      <a:pt x="807" y="275"/>
                      <a:pt x="800" y="275"/>
                    </a:cubicBezTo>
                    <a:cubicBezTo>
                      <a:pt x="799" y="272"/>
                      <a:pt x="798" y="270"/>
                      <a:pt x="797" y="268"/>
                    </a:cubicBezTo>
                    <a:cubicBezTo>
                      <a:pt x="778" y="297"/>
                      <a:pt x="759" y="325"/>
                      <a:pt x="740" y="355"/>
                    </a:cubicBezTo>
                    <a:cubicBezTo>
                      <a:pt x="748" y="360"/>
                      <a:pt x="753" y="363"/>
                      <a:pt x="759" y="367"/>
                    </a:cubicBezTo>
                    <a:cubicBezTo>
                      <a:pt x="769" y="354"/>
                      <a:pt x="778" y="343"/>
                      <a:pt x="788" y="331"/>
                    </a:cubicBezTo>
                    <a:cubicBezTo>
                      <a:pt x="789" y="331"/>
                      <a:pt x="791" y="331"/>
                      <a:pt x="793" y="331"/>
                    </a:cubicBezTo>
                    <a:cubicBezTo>
                      <a:pt x="792" y="336"/>
                      <a:pt x="793" y="341"/>
                      <a:pt x="791" y="346"/>
                    </a:cubicBezTo>
                    <a:cubicBezTo>
                      <a:pt x="787" y="356"/>
                      <a:pt x="784" y="368"/>
                      <a:pt x="776" y="375"/>
                    </a:cubicBezTo>
                    <a:cubicBezTo>
                      <a:pt x="768" y="383"/>
                      <a:pt x="756" y="389"/>
                      <a:pt x="746" y="389"/>
                    </a:cubicBezTo>
                    <a:cubicBezTo>
                      <a:pt x="737" y="390"/>
                      <a:pt x="728" y="382"/>
                      <a:pt x="717" y="376"/>
                    </a:cubicBezTo>
                    <a:cubicBezTo>
                      <a:pt x="699" y="398"/>
                      <a:pt x="679" y="419"/>
                      <a:pt x="663" y="443"/>
                    </a:cubicBezTo>
                    <a:cubicBezTo>
                      <a:pt x="652" y="459"/>
                      <a:pt x="641" y="478"/>
                      <a:pt x="655" y="499"/>
                    </a:cubicBezTo>
                    <a:cubicBezTo>
                      <a:pt x="634" y="504"/>
                      <a:pt x="612" y="498"/>
                      <a:pt x="597" y="519"/>
                    </a:cubicBezTo>
                    <a:cubicBezTo>
                      <a:pt x="595" y="523"/>
                      <a:pt x="584" y="522"/>
                      <a:pt x="577" y="521"/>
                    </a:cubicBezTo>
                    <a:cubicBezTo>
                      <a:pt x="575" y="521"/>
                      <a:pt x="575" y="512"/>
                      <a:pt x="572" y="509"/>
                    </a:cubicBezTo>
                    <a:cubicBezTo>
                      <a:pt x="569" y="505"/>
                      <a:pt x="564" y="500"/>
                      <a:pt x="559" y="498"/>
                    </a:cubicBezTo>
                    <a:cubicBezTo>
                      <a:pt x="555" y="498"/>
                      <a:pt x="549" y="501"/>
                      <a:pt x="547" y="505"/>
                    </a:cubicBezTo>
                    <a:cubicBezTo>
                      <a:pt x="544" y="509"/>
                      <a:pt x="545" y="515"/>
                      <a:pt x="545" y="522"/>
                    </a:cubicBezTo>
                    <a:cubicBezTo>
                      <a:pt x="531" y="523"/>
                      <a:pt x="518" y="524"/>
                      <a:pt x="505" y="524"/>
                    </a:cubicBezTo>
                    <a:cubicBezTo>
                      <a:pt x="490" y="525"/>
                      <a:pt x="482" y="531"/>
                      <a:pt x="480" y="547"/>
                    </a:cubicBezTo>
                    <a:cubicBezTo>
                      <a:pt x="477" y="580"/>
                      <a:pt x="456" y="605"/>
                      <a:pt x="435" y="629"/>
                    </a:cubicBezTo>
                    <a:cubicBezTo>
                      <a:pt x="431" y="633"/>
                      <a:pt x="424" y="634"/>
                      <a:pt x="419" y="636"/>
                    </a:cubicBezTo>
                    <a:cubicBezTo>
                      <a:pt x="416" y="638"/>
                      <a:pt x="410" y="641"/>
                      <a:pt x="410" y="642"/>
                    </a:cubicBezTo>
                    <a:cubicBezTo>
                      <a:pt x="415" y="665"/>
                      <a:pt x="394" y="665"/>
                      <a:pt x="384" y="673"/>
                    </a:cubicBezTo>
                    <a:cubicBezTo>
                      <a:pt x="375" y="680"/>
                      <a:pt x="365" y="676"/>
                      <a:pt x="363" y="661"/>
                    </a:cubicBezTo>
                    <a:cubicBezTo>
                      <a:pt x="351" y="672"/>
                      <a:pt x="340" y="683"/>
                      <a:pt x="328" y="692"/>
                    </a:cubicBezTo>
                    <a:cubicBezTo>
                      <a:pt x="323" y="695"/>
                      <a:pt x="310" y="695"/>
                      <a:pt x="307" y="691"/>
                    </a:cubicBezTo>
                    <a:cubicBezTo>
                      <a:pt x="298" y="679"/>
                      <a:pt x="291" y="665"/>
                      <a:pt x="281" y="647"/>
                    </a:cubicBezTo>
                    <a:cubicBezTo>
                      <a:pt x="279" y="647"/>
                      <a:pt x="272" y="649"/>
                      <a:pt x="265" y="651"/>
                    </a:cubicBezTo>
                    <a:cubicBezTo>
                      <a:pt x="248" y="657"/>
                      <a:pt x="233" y="650"/>
                      <a:pt x="230" y="633"/>
                    </a:cubicBezTo>
                    <a:cubicBezTo>
                      <a:pt x="227" y="613"/>
                      <a:pt x="212" y="607"/>
                      <a:pt x="198" y="598"/>
                    </a:cubicBezTo>
                    <a:cubicBezTo>
                      <a:pt x="192" y="593"/>
                      <a:pt x="185" y="589"/>
                      <a:pt x="177" y="585"/>
                    </a:cubicBezTo>
                    <a:cubicBezTo>
                      <a:pt x="169" y="581"/>
                      <a:pt x="160" y="579"/>
                      <a:pt x="151" y="574"/>
                    </a:cubicBezTo>
                    <a:cubicBezTo>
                      <a:pt x="145" y="571"/>
                      <a:pt x="136" y="565"/>
                      <a:pt x="136" y="560"/>
                    </a:cubicBezTo>
                    <a:cubicBezTo>
                      <a:pt x="135" y="544"/>
                      <a:pt x="131" y="532"/>
                      <a:pt x="111" y="530"/>
                    </a:cubicBezTo>
                    <a:cubicBezTo>
                      <a:pt x="112" y="527"/>
                      <a:pt x="113" y="524"/>
                      <a:pt x="114" y="522"/>
                    </a:cubicBezTo>
                    <a:cubicBezTo>
                      <a:pt x="135" y="523"/>
                      <a:pt x="155" y="523"/>
                      <a:pt x="175" y="525"/>
                    </a:cubicBezTo>
                    <a:cubicBezTo>
                      <a:pt x="178" y="525"/>
                      <a:pt x="180" y="533"/>
                      <a:pt x="183" y="539"/>
                    </a:cubicBezTo>
                    <a:cubicBezTo>
                      <a:pt x="204" y="536"/>
                      <a:pt x="230" y="532"/>
                      <a:pt x="255" y="528"/>
                    </a:cubicBezTo>
                    <a:cubicBezTo>
                      <a:pt x="255" y="526"/>
                      <a:pt x="254" y="524"/>
                      <a:pt x="254" y="522"/>
                    </a:cubicBezTo>
                    <a:cubicBezTo>
                      <a:pt x="227" y="522"/>
                      <a:pt x="201" y="522"/>
                      <a:pt x="174" y="522"/>
                    </a:cubicBezTo>
                    <a:cubicBezTo>
                      <a:pt x="173" y="520"/>
                      <a:pt x="173" y="517"/>
                      <a:pt x="172" y="515"/>
                    </a:cubicBezTo>
                    <a:cubicBezTo>
                      <a:pt x="182" y="508"/>
                      <a:pt x="192" y="502"/>
                      <a:pt x="201" y="496"/>
                    </a:cubicBezTo>
                    <a:cubicBezTo>
                      <a:pt x="200" y="495"/>
                      <a:pt x="200" y="493"/>
                      <a:pt x="199" y="491"/>
                    </a:cubicBezTo>
                    <a:cubicBezTo>
                      <a:pt x="191" y="494"/>
                      <a:pt x="183" y="497"/>
                      <a:pt x="177" y="501"/>
                    </a:cubicBezTo>
                    <a:cubicBezTo>
                      <a:pt x="162" y="514"/>
                      <a:pt x="146" y="511"/>
                      <a:pt x="134" y="495"/>
                    </a:cubicBezTo>
                    <a:cubicBezTo>
                      <a:pt x="125" y="482"/>
                      <a:pt x="115" y="471"/>
                      <a:pt x="103" y="461"/>
                    </a:cubicBezTo>
                    <a:cubicBezTo>
                      <a:pt x="99" y="458"/>
                      <a:pt x="90" y="463"/>
                      <a:pt x="83" y="463"/>
                    </a:cubicBezTo>
                    <a:cubicBezTo>
                      <a:pt x="73" y="464"/>
                      <a:pt x="61" y="469"/>
                      <a:pt x="60" y="451"/>
                    </a:cubicBezTo>
                    <a:cubicBezTo>
                      <a:pt x="60" y="447"/>
                      <a:pt x="52" y="443"/>
                      <a:pt x="47" y="440"/>
                    </a:cubicBezTo>
                    <a:cubicBezTo>
                      <a:pt x="38" y="434"/>
                      <a:pt x="28" y="430"/>
                      <a:pt x="19" y="423"/>
                    </a:cubicBezTo>
                    <a:cubicBezTo>
                      <a:pt x="1" y="411"/>
                      <a:pt x="0" y="405"/>
                      <a:pt x="17" y="391"/>
                    </a:cubicBezTo>
                    <a:cubicBezTo>
                      <a:pt x="24" y="385"/>
                      <a:pt x="23" y="365"/>
                      <a:pt x="41" y="375"/>
                    </a:cubicBezTo>
                    <a:close/>
                    <a:moveTo>
                      <a:pt x="752" y="71"/>
                    </a:moveTo>
                    <a:cubicBezTo>
                      <a:pt x="735" y="54"/>
                      <a:pt x="718" y="39"/>
                      <a:pt x="690" y="64"/>
                    </a:cubicBezTo>
                    <a:cubicBezTo>
                      <a:pt x="713" y="67"/>
                      <a:pt x="732" y="69"/>
                      <a:pt x="752" y="71"/>
                    </a:cubicBezTo>
                    <a:cubicBezTo>
                      <a:pt x="748" y="79"/>
                      <a:pt x="743" y="87"/>
                      <a:pt x="739" y="95"/>
                    </a:cubicBezTo>
                    <a:cubicBezTo>
                      <a:pt x="737" y="93"/>
                      <a:pt x="735" y="92"/>
                      <a:pt x="733" y="90"/>
                    </a:cubicBezTo>
                    <a:cubicBezTo>
                      <a:pt x="742" y="91"/>
                      <a:pt x="751" y="92"/>
                      <a:pt x="756" y="93"/>
                    </a:cubicBezTo>
                    <a:cubicBezTo>
                      <a:pt x="757" y="106"/>
                      <a:pt x="757" y="117"/>
                      <a:pt x="758" y="129"/>
                    </a:cubicBezTo>
                    <a:cubicBezTo>
                      <a:pt x="760" y="129"/>
                      <a:pt x="762" y="130"/>
                      <a:pt x="764" y="130"/>
                    </a:cubicBezTo>
                    <a:cubicBezTo>
                      <a:pt x="770" y="126"/>
                      <a:pt x="775" y="120"/>
                      <a:pt x="781" y="117"/>
                    </a:cubicBezTo>
                    <a:cubicBezTo>
                      <a:pt x="788" y="114"/>
                      <a:pt x="795" y="112"/>
                      <a:pt x="802" y="110"/>
                    </a:cubicBezTo>
                    <a:cubicBezTo>
                      <a:pt x="807" y="108"/>
                      <a:pt x="813" y="106"/>
                      <a:pt x="818" y="104"/>
                    </a:cubicBezTo>
                    <a:cubicBezTo>
                      <a:pt x="815" y="99"/>
                      <a:pt x="812" y="90"/>
                      <a:pt x="808" y="88"/>
                    </a:cubicBezTo>
                    <a:cubicBezTo>
                      <a:pt x="797" y="85"/>
                      <a:pt x="785" y="85"/>
                      <a:pt x="774" y="82"/>
                    </a:cubicBezTo>
                    <a:cubicBezTo>
                      <a:pt x="766" y="80"/>
                      <a:pt x="759" y="75"/>
                      <a:pt x="752" y="71"/>
                    </a:cubicBezTo>
                    <a:close/>
                    <a:moveTo>
                      <a:pt x="500" y="350"/>
                    </a:moveTo>
                    <a:cubicBezTo>
                      <a:pt x="497" y="333"/>
                      <a:pt x="501" y="315"/>
                      <a:pt x="479" y="319"/>
                    </a:cubicBezTo>
                    <a:cubicBezTo>
                      <a:pt x="463" y="322"/>
                      <a:pt x="446" y="328"/>
                      <a:pt x="430" y="333"/>
                    </a:cubicBezTo>
                    <a:cubicBezTo>
                      <a:pt x="428" y="357"/>
                      <a:pt x="427" y="384"/>
                      <a:pt x="426" y="410"/>
                    </a:cubicBezTo>
                    <a:cubicBezTo>
                      <a:pt x="435" y="409"/>
                      <a:pt x="445" y="389"/>
                      <a:pt x="440" y="372"/>
                    </a:cubicBezTo>
                    <a:cubicBezTo>
                      <a:pt x="436" y="354"/>
                      <a:pt x="446" y="343"/>
                      <a:pt x="466" y="346"/>
                    </a:cubicBezTo>
                    <a:cubicBezTo>
                      <a:pt x="476" y="347"/>
                      <a:pt x="487" y="349"/>
                      <a:pt x="500" y="350"/>
                    </a:cubicBezTo>
                    <a:close/>
                    <a:moveTo>
                      <a:pt x="840" y="135"/>
                    </a:moveTo>
                    <a:cubicBezTo>
                      <a:pt x="817" y="122"/>
                      <a:pt x="801" y="125"/>
                      <a:pt x="786" y="143"/>
                    </a:cubicBezTo>
                    <a:cubicBezTo>
                      <a:pt x="805" y="154"/>
                      <a:pt x="808" y="153"/>
                      <a:pt x="840" y="13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2" name="Freeform 34">
                <a:extLst>
                  <a:ext uri="{FF2B5EF4-FFF2-40B4-BE49-F238E27FC236}">
                    <a16:creationId xmlns:a16="http://schemas.microsoft.com/office/drawing/2014/main" id="{6EFA9953-1A99-E1B0-9809-6432C695A7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7514" y="4726138"/>
                <a:ext cx="171686" cy="203188"/>
              </a:xfrm>
              <a:custGeom>
                <a:avLst/>
                <a:gdLst>
                  <a:gd name="T0" fmla="*/ 62 w 92"/>
                  <a:gd name="T1" fmla="*/ 45 h 109"/>
                  <a:gd name="T2" fmla="*/ 57 w 92"/>
                  <a:gd name="T3" fmla="*/ 105 h 109"/>
                  <a:gd name="T4" fmla="*/ 35 w 92"/>
                  <a:gd name="T5" fmla="*/ 97 h 109"/>
                  <a:gd name="T6" fmla="*/ 9 w 92"/>
                  <a:gd name="T7" fmla="*/ 63 h 109"/>
                  <a:gd name="T8" fmla="*/ 15 w 92"/>
                  <a:gd name="T9" fmla="*/ 39 h 109"/>
                  <a:gd name="T10" fmla="*/ 23 w 92"/>
                  <a:gd name="T11" fmla="*/ 29 h 109"/>
                  <a:gd name="T12" fmla="*/ 48 w 92"/>
                  <a:gd name="T13" fmla="*/ 0 h 109"/>
                  <a:gd name="T14" fmla="*/ 67 w 92"/>
                  <a:gd name="T15" fmla="*/ 25 h 109"/>
                  <a:gd name="T16" fmla="*/ 76 w 92"/>
                  <a:gd name="T17" fmla="*/ 28 h 109"/>
                  <a:gd name="T18" fmla="*/ 90 w 92"/>
                  <a:gd name="T19" fmla="*/ 41 h 109"/>
                  <a:gd name="T20" fmla="*/ 87 w 92"/>
                  <a:gd name="T21" fmla="*/ 51 h 109"/>
                  <a:gd name="T22" fmla="*/ 62 w 92"/>
                  <a:gd name="T23" fmla="*/ 4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" h="109">
                    <a:moveTo>
                      <a:pt x="62" y="45"/>
                    </a:moveTo>
                    <a:cubicBezTo>
                      <a:pt x="60" y="64"/>
                      <a:pt x="59" y="83"/>
                      <a:pt x="57" y="105"/>
                    </a:cubicBezTo>
                    <a:cubicBezTo>
                      <a:pt x="50" y="108"/>
                      <a:pt x="42" y="109"/>
                      <a:pt x="35" y="97"/>
                    </a:cubicBezTo>
                    <a:cubicBezTo>
                      <a:pt x="28" y="84"/>
                      <a:pt x="17" y="74"/>
                      <a:pt x="9" y="63"/>
                    </a:cubicBezTo>
                    <a:cubicBezTo>
                      <a:pt x="0" y="52"/>
                      <a:pt x="4" y="45"/>
                      <a:pt x="15" y="39"/>
                    </a:cubicBezTo>
                    <a:cubicBezTo>
                      <a:pt x="19" y="37"/>
                      <a:pt x="24" y="30"/>
                      <a:pt x="23" y="29"/>
                    </a:cubicBezTo>
                    <a:cubicBezTo>
                      <a:pt x="8" y="0"/>
                      <a:pt x="30" y="2"/>
                      <a:pt x="48" y="0"/>
                    </a:cubicBezTo>
                    <a:cubicBezTo>
                      <a:pt x="46" y="15"/>
                      <a:pt x="49" y="26"/>
                      <a:pt x="67" y="25"/>
                    </a:cubicBezTo>
                    <a:cubicBezTo>
                      <a:pt x="70" y="24"/>
                      <a:pt x="74" y="27"/>
                      <a:pt x="76" y="28"/>
                    </a:cubicBezTo>
                    <a:cubicBezTo>
                      <a:pt x="81" y="32"/>
                      <a:pt x="87" y="36"/>
                      <a:pt x="90" y="41"/>
                    </a:cubicBezTo>
                    <a:cubicBezTo>
                      <a:pt x="92" y="43"/>
                      <a:pt x="88" y="51"/>
                      <a:pt x="87" y="51"/>
                    </a:cubicBezTo>
                    <a:cubicBezTo>
                      <a:pt x="81" y="50"/>
                      <a:pt x="74" y="48"/>
                      <a:pt x="62" y="4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3" name="Freeform 35">
                <a:extLst>
                  <a:ext uri="{FF2B5EF4-FFF2-40B4-BE49-F238E27FC236}">
                    <a16:creationId xmlns:a16="http://schemas.microsoft.com/office/drawing/2014/main" id="{7ECBCCEF-2D7E-3D76-C934-032B37B0F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9464" y="4363865"/>
                <a:ext cx="104744" cy="160660"/>
              </a:xfrm>
              <a:custGeom>
                <a:avLst/>
                <a:gdLst>
                  <a:gd name="T0" fmla="*/ 28 w 56"/>
                  <a:gd name="T1" fmla="*/ 86 h 86"/>
                  <a:gd name="T2" fmla="*/ 6 w 56"/>
                  <a:gd name="T3" fmla="*/ 51 h 86"/>
                  <a:gd name="T4" fmla="*/ 0 w 56"/>
                  <a:gd name="T5" fmla="*/ 30 h 86"/>
                  <a:gd name="T6" fmla="*/ 45 w 56"/>
                  <a:gd name="T7" fmla="*/ 0 h 86"/>
                  <a:gd name="T8" fmla="*/ 37 w 56"/>
                  <a:gd name="T9" fmla="*/ 60 h 86"/>
                  <a:gd name="T10" fmla="*/ 28 w 56"/>
                  <a:gd name="T11" fmla="*/ 86 h 86"/>
                  <a:gd name="T12" fmla="*/ 28 w 56"/>
                  <a:gd name="T13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86">
                    <a:moveTo>
                      <a:pt x="28" y="86"/>
                    </a:moveTo>
                    <a:cubicBezTo>
                      <a:pt x="13" y="79"/>
                      <a:pt x="6" y="68"/>
                      <a:pt x="6" y="51"/>
                    </a:cubicBezTo>
                    <a:cubicBezTo>
                      <a:pt x="7" y="43"/>
                      <a:pt x="2" y="35"/>
                      <a:pt x="0" y="30"/>
                    </a:cubicBezTo>
                    <a:cubicBezTo>
                      <a:pt x="16" y="19"/>
                      <a:pt x="30" y="10"/>
                      <a:pt x="45" y="0"/>
                    </a:cubicBezTo>
                    <a:cubicBezTo>
                      <a:pt x="56" y="14"/>
                      <a:pt x="53" y="39"/>
                      <a:pt x="37" y="60"/>
                    </a:cubicBezTo>
                    <a:cubicBezTo>
                      <a:pt x="32" y="67"/>
                      <a:pt x="31" y="77"/>
                      <a:pt x="28" y="86"/>
                    </a:cubicBezTo>
                    <a:cubicBezTo>
                      <a:pt x="28" y="86"/>
                      <a:pt x="28" y="86"/>
                      <a:pt x="28" y="86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4" name="Freeform 36">
                <a:extLst>
                  <a:ext uri="{FF2B5EF4-FFF2-40B4-BE49-F238E27FC236}">
                    <a16:creationId xmlns:a16="http://schemas.microsoft.com/office/drawing/2014/main" id="{AFCD3992-D1C9-534A-63D2-5CE6D2975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0437" y="3837782"/>
                <a:ext cx="91356" cy="104744"/>
              </a:xfrm>
              <a:custGeom>
                <a:avLst/>
                <a:gdLst>
                  <a:gd name="T0" fmla="*/ 37 w 49"/>
                  <a:gd name="T1" fmla="*/ 56 h 56"/>
                  <a:gd name="T2" fmla="*/ 3 w 49"/>
                  <a:gd name="T3" fmla="*/ 22 h 56"/>
                  <a:gd name="T4" fmla="*/ 3 w 49"/>
                  <a:gd name="T5" fmla="*/ 0 h 56"/>
                  <a:gd name="T6" fmla="*/ 37 w 49"/>
                  <a:gd name="T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" h="56">
                    <a:moveTo>
                      <a:pt x="37" y="56"/>
                    </a:moveTo>
                    <a:cubicBezTo>
                      <a:pt x="25" y="44"/>
                      <a:pt x="12" y="34"/>
                      <a:pt x="3" y="22"/>
                    </a:cubicBezTo>
                    <a:cubicBezTo>
                      <a:pt x="0" y="18"/>
                      <a:pt x="3" y="8"/>
                      <a:pt x="3" y="0"/>
                    </a:cubicBezTo>
                    <a:cubicBezTo>
                      <a:pt x="32" y="7"/>
                      <a:pt x="49" y="34"/>
                      <a:pt x="37" y="56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5" name="Freeform 37">
                <a:extLst>
                  <a:ext uri="{FF2B5EF4-FFF2-40B4-BE49-F238E27FC236}">
                    <a16:creationId xmlns:a16="http://schemas.microsoft.com/office/drawing/2014/main" id="{1D746F10-6B04-9027-9F2E-3C1CB2A1B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1260" y="4218168"/>
                <a:ext cx="139396" cy="70879"/>
              </a:xfrm>
              <a:custGeom>
                <a:avLst/>
                <a:gdLst>
                  <a:gd name="T0" fmla="*/ 75 w 75"/>
                  <a:gd name="T1" fmla="*/ 30 h 38"/>
                  <a:gd name="T2" fmla="*/ 0 w 75"/>
                  <a:gd name="T3" fmla="*/ 10 h 38"/>
                  <a:gd name="T4" fmla="*/ 75 w 75"/>
                  <a:gd name="T5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38">
                    <a:moveTo>
                      <a:pt x="75" y="30"/>
                    </a:moveTo>
                    <a:cubicBezTo>
                      <a:pt x="50" y="38"/>
                      <a:pt x="16" y="28"/>
                      <a:pt x="0" y="10"/>
                    </a:cubicBezTo>
                    <a:cubicBezTo>
                      <a:pt x="12" y="0"/>
                      <a:pt x="68" y="15"/>
                      <a:pt x="75" y="3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6" name="Freeform 38">
                <a:extLst>
                  <a:ext uri="{FF2B5EF4-FFF2-40B4-BE49-F238E27FC236}">
                    <a16:creationId xmlns:a16="http://schemas.microsoft.com/office/drawing/2014/main" id="{B26408DB-0519-F3CA-7D84-9900CA639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2858" y="4603280"/>
                <a:ext cx="102381" cy="92931"/>
              </a:xfrm>
              <a:custGeom>
                <a:avLst/>
                <a:gdLst>
                  <a:gd name="T0" fmla="*/ 3 w 55"/>
                  <a:gd name="T1" fmla="*/ 50 h 50"/>
                  <a:gd name="T2" fmla="*/ 0 w 55"/>
                  <a:gd name="T3" fmla="*/ 24 h 50"/>
                  <a:gd name="T4" fmla="*/ 37 w 55"/>
                  <a:gd name="T5" fmla="*/ 2 h 50"/>
                  <a:gd name="T6" fmla="*/ 55 w 55"/>
                  <a:gd name="T7" fmla="*/ 14 h 50"/>
                  <a:gd name="T8" fmla="*/ 19 w 55"/>
                  <a:gd name="T9" fmla="*/ 31 h 50"/>
                  <a:gd name="T10" fmla="*/ 34 w 55"/>
                  <a:gd name="T11" fmla="*/ 50 h 50"/>
                  <a:gd name="T12" fmla="*/ 3 w 55"/>
                  <a:gd name="T13" fmla="*/ 50 h 50"/>
                  <a:gd name="T14" fmla="*/ 3 w 55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50">
                    <a:moveTo>
                      <a:pt x="3" y="50"/>
                    </a:moveTo>
                    <a:cubicBezTo>
                      <a:pt x="24" y="42"/>
                      <a:pt x="5" y="35"/>
                      <a:pt x="0" y="24"/>
                    </a:cubicBezTo>
                    <a:cubicBezTo>
                      <a:pt x="12" y="16"/>
                      <a:pt x="24" y="8"/>
                      <a:pt x="37" y="2"/>
                    </a:cubicBezTo>
                    <a:cubicBezTo>
                      <a:pt x="40" y="0"/>
                      <a:pt x="48" y="8"/>
                      <a:pt x="55" y="14"/>
                    </a:cubicBezTo>
                    <a:cubicBezTo>
                      <a:pt x="40" y="21"/>
                      <a:pt x="30" y="26"/>
                      <a:pt x="19" y="31"/>
                    </a:cubicBezTo>
                    <a:cubicBezTo>
                      <a:pt x="23" y="36"/>
                      <a:pt x="26" y="41"/>
                      <a:pt x="34" y="50"/>
                    </a:cubicBezTo>
                    <a:cubicBezTo>
                      <a:pt x="20" y="50"/>
                      <a:pt x="11" y="50"/>
                      <a:pt x="3" y="50"/>
                    </a:cubicBezTo>
                    <a:cubicBezTo>
                      <a:pt x="3" y="50"/>
                      <a:pt x="3" y="50"/>
                      <a:pt x="3" y="5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7" name="Freeform 39">
                <a:extLst>
                  <a:ext uri="{FF2B5EF4-FFF2-40B4-BE49-F238E27FC236}">
                    <a16:creationId xmlns:a16="http://schemas.microsoft.com/office/drawing/2014/main" id="{D04A5C48-8A40-BE9E-FC2D-52D8A94AA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7109" y="5310499"/>
                <a:ext cx="106319" cy="43315"/>
              </a:xfrm>
              <a:custGeom>
                <a:avLst/>
                <a:gdLst>
                  <a:gd name="T0" fmla="*/ 56 w 57"/>
                  <a:gd name="T1" fmla="*/ 17 h 23"/>
                  <a:gd name="T2" fmla="*/ 0 w 57"/>
                  <a:gd name="T3" fmla="*/ 23 h 23"/>
                  <a:gd name="T4" fmla="*/ 33 w 57"/>
                  <a:gd name="T5" fmla="*/ 2 h 23"/>
                  <a:gd name="T6" fmla="*/ 57 w 57"/>
                  <a:gd name="T7" fmla="*/ 9 h 23"/>
                  <a:gd name="T8" fmla="*/ 56 w 57"/>
                  <a:gd name="T9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23">
                    <a:moveTo>
                      <a:pt x="56" y="17"/>
                    </a:moveTo>
                    <a:cubicBezTo>
                      <a:pt x="38" y="19"/>
                      <a:pt x="20" y="21"/>
                      <a:pt x="0" y="23"/>
                    </a:cubicBezTo>
                    <a:cubicBezTo>
                      <a:pt x="5" y="0"/>
                      <a:pt x="22" y="5"/>
                      <a:pt x="33" y="2"/>
                    </a:cubicBezTo>
                    <a:cubicBezTo>
                      <a:pt x="40" y="0"/>
                      <a:pt x="49" y="7"/>
                      <a:pt x="57" y="9"/>
                    </a:cubicBezTo>
                    <a:cubicBezTo>
                      <a:pt x="57" y="12"/>
                      <a:pt x="56" y="14"/>
                      <a:pt x="56" y="17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8" name="Freeform 40">
                <a:extLst>
                  <a:ext uri="{FF2B5EF4-FFF2-40B4-BE49-F238E27FC236}">
                    <a16:creationId xmlns:a16="http://schemas.microsoft.com/office/drawing/2014/main" id="{09C56095-D46B-7C89-2831-7CE0AAC1AA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2432" y="3773990"/>
                <a:ext cx="91356" cy="48828"/>
              </a:xfrm>
              <a:custGeom>
                <a:avLst/>
                <a:gdLst>
                  <a:gd name="T0" fmla="*/ 49 w 49"/>
                  <a:gd name="T1" fmla="*/ 0 h 26"/>
                  <a:gd name="T2" fmla="*/ 0 w 49"/>
                  <a:gd name="T3" fmla="*/ 15 h 26"/>
                  <a:gd name="T4" fmla="*/ 49 w 49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26">
                    <a:moveTo>
                      <a:pt x="49" y="0"/>
                    </a:moveTo>
                    <a:cubicBezTo>
                      <a:pt x="41" y="19"/>
                      <a:pt x="16" y="26"/>
                      <a:pt x="0" y="15"/>
                    </a:cubicBezTo>
                    <a:cubicBezTo>
                      <a:pt x="18" y="9"/>
                      <a:pt x="34" y="5"/>
                      <a:pt x="49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59" name="Freeform 41">
                <a:extLst>
                  <a:ext uri="{FF2B5EF4-FFF2-40B4-BE49-F238E27FC236}">
                    <a16:creationId xmlns:a16="http://schemas.microsoft.com/office/drawing/2014/main" id="{133B572E-BB89-91B5-638C-58664B50F7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4483" y="3625144"/>
                <a:ext cx="65367" cy="70879"/>
              </a:xfrm>
              <a:custGeom>
                <a:avLst/>
                <a:gdLst>
                  <a:gd name="T0" fmla="*/ 0 w 35"/>
                  <a:gd name="T1" fmla="*/ 0 h 38"/>
                  <a:gd name="T2" fmla="*/ 35 w 35"/>
                  <a:gd name="T3" fmla="*/ 38 h 38"/>
                  <a:gd name="T4" fmla="*/ 0 w 35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38">
                    <a:moveTo>
                      <a:pt x="0" y="0"/>
                    </a:moveTo>
                    <a:cubicBezTo>
                      <a:pt x="13" y="14"/>
                      <a:pt x="23" y="25"/>
                      <a:pt x="35" y="38"/>
                    </a:cubicBezTo>
                    <a:cubicBezTo>
                      <a:pt x="12" y="36"/>
                      <a:pt x="2" y="26"/>
                      <a:pt x="0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0" name="Freeform 42">
                <a:extLst>
                  <a:ext uri="{FF2B5EF4-FFF2-40B4-BE49-F238E27FC236}">
                    <a16:creationId xmlns:a16="http://schemas.microsoft.com/office/drawing/2014/main" id="{D8695751-188E-07A6-6BDE-80A1E33C1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7872" y="3723587"/>
                <a:ext cx="65367" cy="55916"/>
              </a:xfrm>
              <a:custGeom>
                <a:avLst/>
                <a:gdLst>
                  <a:gd name="T0" fmla="*/ 0 w 35"/>
                  <a:gd name="T1" fmla="*/ 15 h 30"/>
                  <a:gd name="T2" fmla="*/ 23 w 35"/>
                  <a:gd name="T3" fmla="*/ 1 h 30"/>
                  <a:gd name="T4" fmla="*/ 35 w 35"/>
                  <a:gd name="T5" fmla="*/ 2 h 30"/>
                  <a:gd name="T6" fmla="*/ 31 w 35"/>
                  <a:gd name="T7" fmla="*/ 13 h 30"/>
                  <a:gd name="T8" fmla="*/ 0 w 35"/>
                  <a:gd name="T9" fmla="*/ 1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0">
                    <a:moveTo>
                      <a:pt x="0" y="15"/>
                    </a:moveTo>
                    <a:cubicBezTo>
                      <a:pt x="9" y="10"/>
                      <a:pt x="16" y="5"/>
                      <a:pt x="23" y="1"/>
                    </a:cubicBezTo>
                    <a:cubicBezTo>
                      <a:pt x="27" y="0"/>
                      <a:pt x="31" y="2"/>
                      <a:pt x="35" y="2"/>
                    </a:cubicBezTo>
                    <a:cubicBezTo>
                      <a:pt x="34" y="6"/>
                      <a:pt x="34" y="12"/>
                      <a:pt x="31" y="13"/>
                    </a:cubicBezTo>
                    <a:cubicBezTo>
                      <a:pt x="22" y="17"/>
                      <a:pt x="11" y="30"/>
                      <a:pt x="0" y="1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1" name="Freeform 43">
                <a:extLst>
                  <a:ext uri="{FF2B5EF4-FFF2-40B4-BE49-F238E27FC236}">
                    <a16:creationId xmlns:a16="http://schemas.microsoft.com/office/drawing/2014/main" id="{B2537C52-9931-7570-4A0A-F92EFE507C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0876" y="3667671"/>
                <a:ext cx="80330" cy="43315"/>
              </a:xfrm>
              <a:custGeom>
                <a:avLst/>
                <a:gdLst>
                  <a:gd name="T0" fmla="*/ 40 w 43"/>
                  <a:gd name="T1" fmla="*/ 23 h 23"/>
                  <a:gd name="T2" fmla="*/ 0 w 43"/>
                  <a:gd name="T3" fmla="*/ 7 h 23"/>
                  <a:gd name="T4" fmla="*/ 3 w 43"/>
                  <a:gd name="T5" fmla="*/ 0 h 23"/>
                  <a:gd name="T6" fmla="*/ 43 w 43"/>
                  <a:gd name="T7" fmla="*/ 15 h 23"/>
                  <a:gd name="T8" fmla="*/ 40 w 43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23">
                    <a:moveTo>
                      <a:pt x="40" y="23"/>
                    </a:moveTo>
                    <a:cubicBezTo>
                      <a:pt x="26" y="17"/>
                      <a:pt x="13" y="12"/>
                      <a:pt x="0" y="7"/>
                    </a:cubicBezTo>
                    <a:cubicBezTo>
                      <a:pt x="1" y="4"/>
                      <a:pt x="2" y="2"/>
                      <a:pt x="3" y="0"/>
                    </a:cubicBezTo>
                    <a:cubicBezTo>
                      <a:pt x="16" y="5"/>
                      <a:pt x="30" y="10"/>
                      <a:pt x="43" y="15"/>
                    </a:cubicBezTo>
                    <a:cubicBezTo>
                      <a:pt x="42" y="17"/>
                      <a:pt x="41" y="20"/>
                      <a:pt x="40" y="23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2" name="Freeform 44">
                <a:extLst>
                  <a:ext uri="{FF2B5EF4-FFF2-40B4-BE49-F238E27FC236}">
                    <a16:creationId xmlns:a16="http://schemas.microsoft.com/office/drawing/2014/main" id="{F6103D42-29CD-3316-8A05-86FB786538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4011" y="4935626"/>
                <a:ext cx="46465" cy="61429"/>
              </a:xfrm>
              <a:custGeom>
                <a:avLst/>
                <a:gdLst>
                  <a:gd name="T0" fmla="*/ 22 w 25"/>
                  <a:gd name="T1" fmla="*/ 33 h 33"/>
                  <a:gd name="T2" fmla="*/ 1 w 25"/>
                  <a:gd name="T3" fmla="*/ 7 h 33"/>
                  <a:gd name="T4" fmla="*/ 4 w 25"/>
                  <a:gd name="T5" fmla="*/ 0 h 33"/>
                  <a:gd name="T6" fmla="*/ 16 w 25"/>
                  <a:gd name="T7" fmla="*/ 3 h 33"/>
                  <a:gd name="T8" fmla="*/ 25 w 25"/>
                  <a:gd name="T9" fmla="*/ 32 h 33"/>
                  <a:gd name="T10" fmla="*/ 22 w 25"/>
                  <a:gd name="T11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33">
                    <a:moveTo>
                      <a:pt x="22" y="33"/>
                    </a:moveTo>
                    <a:cubicBezTo>
                      <a:pt x="15" y="25"/>
                      <a:pt x="7" y="16"/>
                      <a:pt x="1" y="7"/>
                    </a:cubicBezTo>
                    <a:cubicBezTo>
                      <a:pt x="0" y="6"/>
                      <a:pt x="3" y="0"/>
                      <a:pt x="4" y="0"/>
                    </a:cubicBezTo>
                    <a:cubicBezTo>
                      <a:pt x="8" y="0"/>
                      <a:pt x="15" y="1"/>
                      <a:pt x="16" y="3"/>
                    </a:cubicBezTo>
                    <a:cubicBezTo>
                      <a:pt x="20" y="12"/>
                      <a:pt x="22" y="22"/>
                      <a:pt x="25" y="32"/>
                    </a:cubicBezTo>
                    <a:cubicBezTo>
                      <a:pt x="24" y="32"/>
                      <a:pt x="23" y="33"/>
                      <a:pt x="22" y="33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3" name="Freeform 45">
                <a:extLst>
                  <a:ext uri="{FF2B5EF4-FFF2-40B4-BE49-F238E27FC236}">
                    <a16:creationId xmlns:a16="http://schemas.microsoft.com/office/drawing/2014/main" id="{AB49AD9B-F224-1175-769C-9BB4596A7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2269" y="4270934"/>
                <a:ext cx="50403" cy="53553"/>
              </a:xfrm>
              <a:custGeom>
                <a:avLst/>
                <a:gdLst>
                  <a:gd name="T0" fmla="*/ 6 w 27"/>
                  <a:gd name="T1" fmla="*/ 0 h 29"/>
                  <a:gd name="T2" fmla="*/ 27 w 27"/>
                  <a:gd name="T3" fmla="*/ 23 h 29"/>
                  <a:gd name="T4" fmla="*/ 21 w 27"/>
                  <a:gd name="T5" fmla="*/ 29 h 29"/>
                  <a:gd name="T6" fmla="*/ 0 w 27"/>
                  <a:gd name="T7" fmla="*/ 5 h 29"/>
                  <a:gd name="T8" fmla="*/ 6 w 27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9">
                    <a:moveTo>
                      <a:pt x="6" y="0"/>
                    </a:moveTo>
                    <a:cubicBezTo>
                      <a:pt x="13" y="8"/>
                      <a:pt x="20" y="15"/>
                      <a:pt x="27" y="23"/>
                    </a:cubicBezTo>
                    <a:cubicBezTo>
                      <a:pt x="25" y="25"/>
                      <a:pt x="23" y="27"/>
                      <a:pt x="21" y="29"/>
                    </a:cubicBezTo>
                    <a:cubicBezTo>
                      <a:pt x="9" y="25"/>
                      <a:pt x="1" y="18"/>
                      <a:pt x="0" y="5"/>
                    </a:cubicBezTo>
                    <a:cubicBezTo>
                      <a:pt x="2" y="3"/>
                      <a:pt x="4" y="2"/>
                      <a:pt x="6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4" name="Freeform 46">
                <a:extLst>
                  <a:ext uri="{FF2B5EF4-FFF2-40B4-BE49-F238E27FC236}">
                    <a16:creationId xmlns:a16="http://schemas.microsoft.com/office/drawing/2014/main" id="{EBE8F280-09E5-41F2-7AD5-2B00D9B1C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8884" y="4974216"/>
                <a:ext cx="57491" cy="69304"/>
              </a:xfrm>
              <a:custGeom>
                <a:avLst/>
                <a:gdLst>
                  <a:gd name="T0" fmla="*/ 0 w 31"/>
                  <a:gd name="T1" fmla="*/ 35 h 37"/>
                  <a:gd name="T2" fmla="*/ 13 w 31"/>
                  <a:gd name="T3" fmla="*/ 0 h 37"/>
                  <a:gd name="T4" fmla="*/ 31 w 31"/>
                  <a:gd name="T5" fmla="*/ 12 h 37"/>
                  <a:gd name="T6" fmla="*/ 20 w 31"/>
                  <a:gd name="T7" fmla="*/ 37 h 37"/>
                  <a:gd name="T8" fmla="*/ 0 w 31"/>
                  <a:gd name="T9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7">
                    <a:moveTo>
                      <a:pt x="0" y="35"/>
                    </a:moveTo>
                    <a:cubicBezTo>
                      <a:pt x="5" y="22"/>
                      <a:pt x="9" y="12"/>
                      <a:pt x="13" y="0"/>
                    </a:cubicBezTo>
                    <a:cubicBezTo>
                      <a:pt x="19" y="4"/>
                      <a:pt x="25" y="8"/>
                      <a:pt x="31" y="12"/>
                    </a:cubicBezTo>
                    <a:cubicBezTo>
                      <a:pt x="27" y="20"/>
                      <a:pt x="24" y="27"/>
                      <a:pt x="20" y="37"/>
                    </a:cubicBezTo>
                    <a:cubicBezTo>
                      <a:pt x="14" y="36"/>
                      <a:pt x="6" y="36"/>
                      <a:pt x="0" y="3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5" name="Freeform 47">
                <a:extLst>
                  <a:ext uri="{FF2B5EF4-FFF2-40B4-BE49-F238E27FC236}">
                    <a16:creationId xmlns:a16="http://schemas.microsoft.com/office/drawing/2014/main" id="{21082086-4C31-5DA0-6248-03D475974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0207" y="4111849"/>
                <a:ext cx="81905" cy="91356"/>
              </a:xfrm>
              <a:custGeom>
                <a:avLst/>
                <a:gdLst>
                  <a:gd name="T0" fmla="*/ 26 w 44"/>
                  <a:gd name="T1" fmla="*/ 49 h 49"/>
                  <a:gd name="T2" fmla="*/ 0 w 44"/>
                  <a:gd name="T3" fmla="*/ 5 h 49"/>
                  <a:gd name="T4" fmla="*/ 26 w 44"/>
                  <a:gd name="T5" fmla="*/ 0 h 49"/>
                  <a:gd name="T6" fmla="*/ 26 w 44"/>
                  <a:gd name="T7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49">
                    <a:moveTo>
                      <a:pt x="26" y="49"/>
                    </a:moveTo>
                    <a:cubicBezTo>
                      <a:pt x="31" y="19"/>
                      <a:pt x="30" y="14"/>
                      <a:pt x="0" y="5"/>
                    </a:cubicBezTo>
                    <a:cubicBezTo>
                      <a:pt x="10" y="3"/>
                      <a:pt x="18" y="1"/>
                      <a:pt x="26" y="0"/>
                    </a:cubicBezTo>
                    <a:cubicBezTo>
                      <a:pt x="44" y="36"/>
                      <a:pt x="44" y="43"/>
                      <a:pt x="26" y="49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6" name="Freeform 48">
                <a:extLst>
                  <a:ext uri="{FF2B5EF4-FFF2-40B4-BE49-F238E27FC236}">
                    <a16:creationId xmlns:a16="http://schemas.microsoft.com/office/drawing/2014/main" id="{54E54DF4-20DE-B496-563E-CE0BE442F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2235" y="3957489"/>
                <a:ext cx="158297" cy="109469"/>
              </a:xfrm>
              <a:custGeom>
                <a:avLst/>
                <a:gdLst>
                  <a:gd name="T0" fmla="*/ 19 w 85"/>
                  <a:gd name="T1" fmla="*/ 0 h 59"/>
                  <a:gd name="T2" fmla="*/ 41 w 85"/>
                  <a:gd name="T3" fmla="*/ 11 h 59"/>
                  <a:gd name="T4" fmla="*/ 75 w 85"/>
                  <a:gd name="T5" fmla="*/ 17 h 59"/>
                  <a:gd name="T6" fmla="*/ 85 w 85"/>
                  <a:gd name="T7" fmla="*/ 33 h 59"/>
                  <a:gd name="T8" fmla="*/ 69 w 85"/>
                  <a:gd name="T9" fmla="*/ 39 h 59"/>
                  <a:gd name="T10" fmla="*/ 48 w 85"/>
                  <a:gd name="T11" fmla="*/ 46 h 59"/>
                  <a:gd name="T12" fmla="*/ 31 w 85"/>
                  <a:gd name="T13" fmla="*/ 59 h 59"/>
                  <a:gd name="T14" fmla="*/ 25 w 85"/>
                  <a:gd name="T15" fmla="*/ 58 h 59"/>
                  <a:gd name="T16" fmla="*/ 23 w 85"/>
                  <a:gd name="T17" fmla="*/ 22 h 59"/>
                  <a:gd name="T18" fmla="*/ 0 w 85"/>
                  <a:gd name="T19" fmla="*/ 19 h 59"/>
                  <a:gd name="T20" fmla="*/ 6 w 85"/>
                  <a:gd name="T21" fmla="*/ 24 h 59"/>
                  <a:gd name="T22" fmla="*/ 19 w 85"/>
                  <a:gd name="T2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5" h="59">
                    <a:moveTo>
                      <a:pt x="19" y="0"/>
                    </a:moveTo>
                    <a:cubicBezTo>
                      <a:pt x="26" y="4"/>
                      <a:pt x="33" y="9"/>
                      <a:pt x="41" y="11"/>
                    </a:cubicBezTo>
                    <a:cubicBezTo>
                      <a:pt x="52" y="14"/>
                      <a:pt x="64" y="14"/>
                      <a:pt x="75" y="17"/>
                    </a:cubicBezTo>
                    <a:cubicBezTo>
                      <a:pt x="79" y="19"/>
                      <a:pt x="82" y="28"/>
                      <a:pt x="85" y="33"/>
                    </a:cubicBezTo>
                    <a:cubicBezTo>
                      <a:pt x="80" y="35"/>
                      <a:pt x="74" y="37"/>
                      <a:pt x="69" y="39"/>
                    </a:cubicBezTo>
                    <a:cubicBezTo>
                      <a:pt x="62" y="41"/>
                      <a:pt x="55" y="43"/>
                      <a:pt x="48" y="46"/>
                    </a:cubicBezTo>
                    <a:cubicBezTo>
                      <a:pt x="42" y="49"/>
                      <a:pt x="37" y="55"/>
                      <a:pt x="31" y="59"/>
                    </a:cubicBezTo>
                    <a:cubicBezTo>
                      <a:pt x="29" y="59"/>
                      <a:pt x="27" y="58"/>
                      <a:pt x="25" y="58"/>
                    </a:cubicBezTo>
                    <a:cubicBezTo>
                      <a:pt x="24" y="46"/>
                      <a:pt x="24" y="35"/>
                      <a:pt x="23" y="22"/>
                    </a:cubicBezTo>
                    <a:cubicBezTo>
                      <a:pt x="18" y="21"/>
                      <a:pt x="9" y="20"/>
                      <a:pt x="0" y="19"/>
                    </a:cubicBezTo>
                    <a:cubicBezTo>
                      <a:pt x="2" y="21"/>
                      <a:pt x="4" y="22"/>
                      <a:pt x="6" y="24"/>
                    </a:cubicBezTo>
                    <a:cubicBezTo>
                      <a:pt x="10" y="16"/>
                      <a:pt x="15" y="8"/>
                      <a:pt x="19" y="0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7" name="Freeform 49">
                <a:extLst>
                  <a:ext uri="{FF2B5EF4-FFF2-40B4-BE49-F238E27FC236}">
                    <a16:creationId xmlns:a16="http://schemas.microsoft.com/office/drawing/2014/main" id="{3FAB1C21-23DA-006C-87E8-2EFCFFCEF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9687" y="4412693"/>
                <a:ext cx="140184" cy="177199"/>
              </a:xfrm>
              <a:custGeom>
                <a:avLst/>
                <a:gdLst>
                  <a:gd name="T0" fmla="*/ 74 w 75"/>
                  <a:gd name="T1" fmla="*/ 35 h 95"/>
                  <a:gd name="T2" fmla="*/ 40 w 75"/>
                  <a:gd name="T3" fmla="*/ 31 h 95"/>
                  <a:gd name="T4" fmla="*/ 14 w 75"/>
                  <a:gd name="T5" fmla="*/ 57 h 95"/>
                  <a:gd name="T6" fmla="*/ 0 w 75"/>
                  <a:gd name="T7" fmla="*/ 95 h 95"/>
                  <a:gd name="T8" fmla="*/ 4 w 75"/>
                  <a:gd name="T9" fmla="*/ 18 h 95"/>
                  <a:gd name="T10" fmla="*/ 53 w 75"/>
                  <a:gd name="T11" fmla="*/ 4 h 95"/>
                  <a:gd name="T12" fmla="*/ 74 w 75"/>
                  <a:gd name="T13" fmla="*/ 3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95">
                    <a:moveTo>
                      <a:pt x="74" y="35"/>
                    </a:moveTo>
                    <a:cubicBezTo>
                      <a:pt x="61" y="34"/>
                      <a:pt x="50" y="32"/>
                      <a:pt x="40" y="31"/>
                    </a:cubicBezTo>
                    <a:cubicBezTo>
                      <a:pt x="20" y="28"/>
                      <a:pt x="10" y="39"/>
                      <a:pt x="14" y="57"/>
                    </a:cubicBezTo>
                    <a:cubicBezTo>
                      <a:pt x="19" y="74"/>
                      <a:pt x="9" y="94"/>
                      <a:pt x="0" y="95"/>
                    </a:cubicBezTo>
                    <a:cubicBezTo>
                      <a:pt x="1" y="69"/>
                      <a:pt x="2" y="42"/>
                      <a:pt x="4" y="18"/>
                    </a:cubicBezTo>
                    <a:cubicBezTo>
                      <a:pt x="20" y="13"/>
                      <a:pt x="37" y="7"/>
                      <a:pt x="53" y="4"/>
                    </a:cubicBezTo>
                    <a:cubicBezTo>
                      <a:pt x="75" y="0"/>
                      <a:pt x="71" y="18"/>
                      <a:pt x="74" y="35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8" name="Freeform 50">
                <a:extLst>
                  <a:ext uri="{FF2B5EF4-FFF2-40B4-BE49-F238E27FC236}">
                    <a16:creationId xmlns:a16="http://schemas.microsoft.com/office/drawing/2014/main" id="{42B18BEA-361B-B2B9-1EEA-A768F8F302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0679" y="4051995"/>
                <a:ext cx="100806" cy="59854"/>
              </a:xfrm>
              <a:custGeom>
                <a:avLst/>
                <a:gdLst>
                  <a:gd name="T0" fmla="*/ 54 w 54"/>
                  <a:gd name="T1" fmla="*/ 13 h 32"/>
                  <a:gd name="T2" fmla="*/ 0 w 54"/>
                  <a:gd name="T3" fmla="*/ 21 h 32"/>
                  <a:gd name="T4" fmla="*/ 54 w 54"/>
                  <a:gd name="T5" fmla="*/ 1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32">
                    <a:moveTo>
                      <a:pt x="54" y="13"/>
                    </a:moveTo>
                    <a:cubicBezTo>
                      <a:pt x="22" y="31"/>
                      <a:pt x="19" y="32"/>
                      <a:pt x="0" y="21"/>
                    </a:cubicBezTo>
                    <a:cubicBezTo>
                      <a:pt x="15" y="3"/>
                      <a:pt x="31" y="0"/>
                      <a:pt x="54" y="13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  <p:sp>
            <p:nvSpPr>
              <p:cNvPr id="369" name="Freeform 51">
                <a:extLst>
                  <a:ext uri="{FF2B5EF4-FFF2-40B4-BE49-F238E27FC236}">
                    <a16:creationId xmlns:a16="http://schemas.microsoft.com/office/drawing/2014/main" id="{68413A14-FF47-169F-D97F-16331BE8A0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1905" y="3897636"/>
                <a:ext cx="115770" cy="59854"/>
              </a:xfrm>
              <a:custGeom>
                <a:avLst/>
                <a:gdLst>
                  <a:gd name="T0" fmla="*/ 62 w 62"/>
                  <a:gd name="T1" fmla="*/ 32 h 32"/>
                  <a:gd name="T2" fmla="*/ 0 w 62"/>
                  <a:gd name="T3" fmla="*/ 25 h 32"/>
                  <a:gd name="T4" fmla="*/ 62 w 62"/>
                  <a:gd name="T5" fmla="*/ 32 h 32"/>
                  <a:gd name="T6" fmla="*/ 62 w 62"/>
                  <a:gd name="T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32">
                    <a:moveTo>
                      <a:pt x="62" y="32"/>
                    </a:moveTo>
                    <a:cubicBezTo>
                      <a:pt x="42" y="30"/>
                      <a:pt x="23" y="28"/>
                      <a:pt x="0" y="25"/>
                    </a:cubicBezTo>
                    <a:cubicBezTo>
                      <a:pt x="28" y="0"/>
                      <a:pt x="45" y="15"/>
                      <a:pt x="62" y="32"/>
                    </a:cubicBezTo>
                    <a:cubicBezTo>
                      <a:pt x="62" y="32"/>
                      <a:pt x="62" y="32"/>
                      <a:pt x="62" y="32"/>
                    </a:cubicBezTo>
                    <a:close/>
                  </a:path>
                </a:pathLst>
              </a:custGeom>
              <a:grpFill/>
              <a:ln w="15875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s-MX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s-AR"/>
              </a:p>
            </p:txBody>
          </p:sp>
        </p:grpSp>
      </p:grpSp>
      <p:cxnSp>
        <p:nvCxnSpPr>
          <p:cNvPr id="370" name="Conector recto 369">
            <a:extLst>
              <a:ext uri="{FF2B5EF4-FFF2-40B4-BE49-F238E27FC236}">
                <a16:creationId xmlns:a16="http://schemas.microsoft.com/office/drawing/2014/main" id="{96BC237A-23D7-DE87-C72B-DEF22E80A8DE}"/>
              </a:ext>
            </a:extLst>
          </p:cNvPr>
          <p:cNvCxnSpPr>
            <a:cxnSpLocks/>
            <a:stCxn id="404" idx="1"/>
            <a:endCxn id="371" idx="2"/>
          </p:cNvCxnSpPr>
          <p:nvPr/>
        </p:nvCxnSpPr>
        <p:spPr>
          <a:xfrm flipH="1" flipV="1">
            <a:off x="7327139" y="1425497"/>
            <a:ext cx="381586" cy="270468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1" name="CuadroTexto 370">
            <a:extLst>
              <a:ext uri="{FF2B5EF4-FFF2-40B4-BE49-F238E27FC236}">
                <a16:creationId xmlns:a16="http://schemas.microsoft.com/office/drawing/2014/main" id="{E6965A27-B2D4-6DB3-FD8C-098DD2D7FAE6}"/>
              </a:ext>
            </a:extLst>
          </p:cNvPr>
          <p:cNvSpPr txBox="1"/>
          <p:nvPr/>
        </p:nvSpPr>
        <p:spPr>
          <a:xfrm>
            <a:off x="6849595" y="1302386"/>
            <a:ext cx="955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 err="1"/>
              <a:t>Olaroz</a:t>
            </a:r>
            <a:r>
              <a:rPr lang="es-MX" sz="800" dirty="0"/>
              <a:t> | Rio Tinto</a:t>
            </a:r>
            <a:endParaRPr lang="es-AR" sz="800" dirty="0"/>
          </a:p>
        </p:txBody>
      </p:sp>
      <p:cxnSp>
        <p:nvCxnSpPr>
          <p:cNvPr id="372" name="Conector recto 371">
            <a:extLst>
              <a:ext uri="{FF2B5EF4-FFF2-40B4-BE49-F238E27FC236}">
                <a16:creationId xmlns:a16="http://schemas.microsoft.com/office/drawing/2014/main" id="{9D2C5F25-AADE-2A0D-E0D1-3816919653DB}"/>
              </a:ext>
            </a:extLst>
          </p:cNvPr>
          <p:cNvCxnSpPr>
            <a:cxnSpLocks/>
            <a:stCxn id="403" idx="1"/>
            <a:endCxn id="373" idx="3"/>
          </p:cNvCxnSpPr>
          <p:nvPr/>
        </p:nvCxnSpPr>
        <p:spPr>
          <a:xfrm flipH="1">
            <a:off x="7202056" y="2170033"/>
            <a:ext cx="189051" cy="66022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3" name="CuadroTexto 372">
            <a:extLst>
              <a:ext uri="{FF2B5EF4-FFF2-40B4-BE49-F238E27FC236}">
                <a16:creationId xmlns:a16="http://schemas.microsoft.com/office/drawing/2014/main" id="{91B27591-2FC9-287D-85D1-015E05447132}"/>
              </a:ext>
            </a:extLst>
          </p:cNvPr>
          <p:cNvSpPr txBox="1"/>
          <p:nvPr/>
        </p:nvSpPr>
        <p:spPr>
          <a:xfrm>
            <a:off x="6089603" y="2174499"/>
            <a:ext cx="111245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Fénix</a:t>
            </a:r>
            <a:r>
              <a:rPr lang="es-MX" sz="800" dirty="0"/>
              <a:t>| Rio Tinto</a:t>
            </a:r>
            <a:endParaRPr lang="es-AR" sz="800" dirty="0"/>
          </a:p>
        </p:txBody>
      </p:sp>
      <p:cxnSp>
        <p:nvCxnSpPr>
          <p:cNvPr id="374" name="Conector recto 373">
            <a:extLst>
              <a:ext uri="{FF2B5EF4-FFF2-40B4-BE49-F238E27FC236}">
                <a16:creationId xmlns:a16="http://schemas.microsoft.com/office/drawing/2014/main" id="{0786E4E6-12EE-48E1-6914-6DFC2EB43942}"/>
              </a:ext>
            </a:extLst>
          </p:cNvPr>
          <p:cNvCxnSpPr>
            <a:cxnSpLocks/>
            <a:stCxn id="451" idx="4"/>
            <a:endCxn id="375" idx="3"/>
          </p:cNvCxnSpPr>
          <p:nvPr/>
        </p:nvCxnSpPr>
        <p:spPr>
          <a:xfrm flipH="1">
            <a:off x="2646838" y="1905345"/>
            <a:ext cx="757498" cy="1006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5" name="CuadroTexto 374">
            <a:extLst>
              <a:ext uri="{FF2B5EF4-FFF2-40B4-BE49-F238E27FC236}">
                <a16:creationId xmlns:a16="http://schemas.microsoft.com/office/drawing/2014/main" id="{9E5503B0-4D1B-02CA-EB53-2A1FA936D01B}"/>
              </a:ext>
            </a:extLst>
          </p:cNvPr>
          <p:cNvSpPr txBox="1"/>
          <p:nvPr/>
        </p:nvSpPr>
        <p:spPr>
          <a:xfrm>
            <a:off x="1664112" y="1853856"/>
            <a:ext cx="98272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Sal de Oro </a:t>
            </a:r>
            <a:r>
              <a:rPr lang="es-MX" sz="800" dirty="0"/>
              <a:t>| </a:t>
            </a:r>
            <a:r>
              <a:rPr lang="es-MX" sz="800" dirty="0" err="1"/>
              <a:t>Posco</a:t>
            </a:r>
            <a:endParaRPr lang="es-AR" sz="800" dirty="0"/>
          </a:p>
        </p:txBody>
      </p:sp>
      <p:sp>
        <p:nvSpPr>
          <p:cNvPr id="376" name="Elipse 375">
            <a:extLst>
              <a:ext uri="{FF2B5EF4-FFF2-40B4-BE49-F238E27FC236}">
                <a16:creationId xmlns:a16="http://schemas.microsoft.com/office/drawing/2014/main" id="{3B27863F-CD29-7843-26A2-3190DFF8C018}"/>
              </a:ext>
            </a:extLst>
          </p:cNvPr>
          <p:cNvSpPr/>
          <p:nvPr/>
        </p:nvSpPr>
        <p:spPr>
          <a:xfrm rot="7818759">
            <a:off x="7505944" y="1877930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77" name="Conector recto 376">
            <a:extLst>
              <a:ext uri="{FF2B5EF4-FFF2-40B4-BE49-F238E27FC236}">
                <a16:creationId xmlns:a16="http://schemas.microsoft.com/office/drawing/2014/main" id="{F224D321-C93C-3745-4DB4-ACE7CF10D4D1}"/>
              </a:ext>
            </a:extLst>
          </p:cNvPr>
          <p:cNvCxnSpPr>
            <a:cxnSpLocks/>
            <a:stCxn id="376" idx="4"/>
            <a:endCxn id="378" idx="3"/>
          </p:cNvCxnSpPr>
          <p:nvPr/>
        </p:nvCxnSpPr>
        <p:spPr>
          <a:xfrm flipH="1" flipV="1">
            <a:off x="7214107" y="1564604"/>
            <a:ext cx="300386" cy="32603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8" name="CuadroTexto 377">
            <a:extLst>
              <a:ext uri="{FF2B5EF4-FFF2-40B4-BE49-F238E27FC236}">
                <a16:creationId xmlns:a16="http://schemas.microsoft.com/office/drawing/2014/main" id="{F41605D6-A001-2F2B-BFCD-6854F6BD4445}"/>
              </a:ext>
            </a:extLst>
          </p:cNvPr>
          <p:cNvSpPr txBox="1"/>
          <p:nvPr/>
        </p:nvSpPr>
        <p:spPr>
          <a:xfrm>
            <a:off x="5816698" y="1503048"/>
            <a:ext cx="139740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Salar de Rincón </a:t>
            </a:r>
            <a:r>
              <a:rPr lang="es-MX" sz="800" dirty="0"/>
              <a:t>| Río Tinto</a:t>
            </a:r>
            <a:endParaRPr lang="es-AR" sz="800" dirty="0"/>
          </a:p>
        </p:txBody>
      </p:sp>
      <p:sp>
        <p:nvSpPr>
          <p:cNvPr id="379" name="Elipse 378">
            <a:extLst>
              <a:ext uri="{FF2B5EF4-FFF2-40B4-BE49-F238E27FC236}">
                <a16:creationId xmlns:a16="http://schemas.microsoft.com/office/drawing/2014/main" id="{6B652126-222E-845F-8DD8-70FA8E4C393F}"/>
              </a:ext>
            </a:extLst>
          </p:cNvPr>
          <p:cNvSpPr/>
          <p:nvPr/>
        </p:nvSpPr>
        <p:spPr>
          <a:xfrm rot="7818759">
            <a:off x="3564072" y="1896018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80" name="Conector recto 379">
            <a:extLst>
              <a:ext uri="{FF2B5EF4-FFF2-40B4-BE49-F238E27FC236}">
                <a16:creationId xmlns:a16="http://schemas.microsoft.com/office/drawing/2014/main" id="{1197153C-9795-BDED-99E0-712FCD53982E}"/>
              </a:ext>
            </a:extLst>
          </p:cNvPr>
          <p:cNvCxnSpPr>
            <a:cxnSpLocks/>
            <a:stCxn id="347" idx="33"/>
            <a:endCxn id="381" idx="1"/>
          </p:cNvCxnSpPr>
          <p:nvPr/>
        </p:nvCxnSpPr>
        <p:spPr>
          <a:xfrm flipV="1">
            <a:off x="7734254" y="1626486"/>
            <a:ext cx="619501" cy="25375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1" name="CuadroTexto 380">
            <a:extLst>
              <a:ext uri="{FF2B5EF4-FFF2-40B4-BE49-F238E27FC236}">
                <a16:creationId xmlns:a16="http://schemas.microsoft.com/office/drawing/2014/main" id="{E7FB4FAA-1A26-AEDD-74B7-FFEC2D9B092C}"/>
              </a:ext>
            </a:extLst>
          </p:cNvPr>
          <p:cNvSpPr txBox="1"/>
          <p:nvPr/>
        </p:nvSpPr>
        <p:spPr>
          <a:xfrm>
            <a:off x="8353755" y="1503375"/>
            <a:ext cx="128458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PPG Pastos Grandes  </a:t>
            </a:r>
            <a:r>
              <a:rPr lang="es-MX" sz="800" dirty="0"/>
              <a:t>| </a:t>
            </a:r>
            <a:r>
              <a:rPr lang="es-MX" sz="800" dirty="0" err="1"/>
              <a:t>Ganfeng</a:t>
            </a:r>
            <a:r>
              <a:rPr lang="es-MX" sz="800" dirty="0"/>
              <a:t>  / </a:t>
            </a:r>
            <a:r>
              <a:rPr lang="es-MX" sz="800" dirty="0" err="1"/>
              <a:t>Lithium</a:t>
            </a:r>
            <a:r>
              <a:rPr lang="es-MX" sz="800" dirty="0"/>
              <a:t> Argentina</a:t>
            </a:r>
            <a:endParaRPr lang="es-AR" sz="800" dirty="0"/>
          </a:p>
        </p:txBody>
      </p:sp>
      <p:sp>
        <p:nvSpPr>
          <p:cNvPr id="382" name="Elipse 381">
            <a:extLst>
              <a:ext uri="{FF2B5EF4-FFF2-40B4-BE49-F238E27FC236}">
                <a16:creationId xmlns:a16="http://schemas.microsoft.com/office/drawing/2014/main" id="{83FEB16D-7314-101D-BB4C-08976CD507DD}"/>
              </a:ext>
            </a:extLst>
          </p:cNvPr>
          <p:cNvSpPr/>
          <p:nvPr/>
        </p:nvSpPr>
        <p:spPr>
          <a:xfrm rot="7818759">
            <a:off x="7563117" y="2085922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83" name="Conector recto 382">
            <a:extLst>
              <a:ext uri="{FF2B5EF4-FFF2-40B4-BE49-F238E27FC236}">
                <a16:creationId xmlns:a16="http://schemas.microsoft.com/office/drawing/2014/main" id="{4AFF7683-8B8E-3969-AD6C-80FC5A9F4643}"/>
              </a:ext>
            </a:extLst>
          </p:cNvPr>
          <p:cNvCxnSpPr>
            <a:cxnSpLocks/>
            <a:stCxn id="437" idx="0"/>
            <a:endCxn id="384" idx="3"/>
          </p:cNvCxnSpPr>
          <p:nvPr/>
        </p:nvCxnSpPr>
        <p:spPr>
          <a:xfrm flipH="1" flipV="1">
            <a:off x="7108082" y="2034934"/>
            <a:ext cx="380407" cy="3244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4" name="CuadroTexto 383">
            <a:extLst>
              <a:ext uri="{FF2B5EF4-FFF2-40B4-BE49-F238E27FC236}">
                <a16:creationId xmlns:a16="http://schemas.microsoft.com/office/drawing/2014/main" id="{81E87C2F-84A3-CCFE-E7F5-24E9E06DA3B9}"/>
              </a:ext>
            </a:extLst>
          </p:cNvPr>
          <p:cNvSpPr txBox="1"/>
          <p:nvPr/>
        </p:nvSpPr>
        <p:spPr>
          <a:xfrm>
            <a:off x="6089603" y="1987586"/>
            <a:ext cx="1018479" cy="94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700"/>
              </a:lnSpc>
            </a:pPr>
            <a:r>
              <a:rPr lang="es-MX" sz="800" b="1" dirty="0"/>
              <a:t>Sal de Vida </a:t>
            </a:r>
            <a:r>
              <a:rPr lang="es-MX" sz="800" dirty="0"/>
              <a:t>| Rio Tinto</a:t>
            </a:r>
            <a:endParaRPr lang="es-AR" sz="800" dirty="0"/>
          </a:p>
        </p:txBody>
      </p:sp>
      <p:cxnSp>
        <p:nvCxnSpPr>
          <p:cNvPr id="385" name="Conector recto 384">
            <a:extLst>
              <a:ext uri="{FF2B5EF4-FFF2-40B4-BE49-F238E27FC236}">
                <a16:creationId xmlns:a16="http://schemas.microsoft.com/office/drawing/2014/main" id="{8230645D-FEF9-5E08-23C8-B6B0B8F3683B}"/>
              </a:ext>
            </a:extLst>
          </p:cNvPr>
          <p:cNvCxnSpPr>
            <a:cxnSpLocks/>
            <a:stCxn id="379" idx="6"/>
            <a:endCxn id="386" idx="1"/>
          </p:cNvCxnSpPr>
          <p:nvPr/>
        </p:nvCxnSpPr>
        <p:spPr>
          <a:xfrm>
            <a:off x="3576782" y="1959469"/>
            <a:ext cx="681371" cy="648812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86" name="CuadroTexto 385">
            <a:extLst>
              <a:ext uri="{FF2B5EF4-FFF2-40B4-BE49-F238E27FC236}">
                <a16:creationId xmlns:a16="http://schemas.microsoft.com/office/drawing/2014/main" id="{5FE786F1-F97A-661F-C1AE-323227433D83}"/>
              </a:ext>
            </a:extLst>
          </p:cNvPr>
          <p:cNvSpPr txBox="1"/>
          <p:nvPr/>
        </p:nvSpPr>
        <p:spPr>
          <a:xfrm>
            <a:off x="4258153" y="2546725"/>
            <a:ext cx="136494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Centenario Ratones</a:t>
            </a:r>
            <a:r>
              <a:rPr lang="es-MX" sz="800" dirty="0"/>
              <a:t> | </a:t>
            </a:r>
            <a:r>
              <a:rPr lang="es-MX" sz="800" dirty="0" err="1"/>
              <a:t>Eramet</a:t>
            </a:r>
            <a:endParaRPr lang="es-AR" sz="800" dirty="0"/>
          </a:p>
        </p:txBody>
      </p:sp>
      <p:sp>
        <p:nvSpPr>
          <p:cNvPr id="387" name="Elipse 386">
            <a:extLst>
              <a:ext uri="{FF2B5EF4-FFF2-40B4-BE49-F238E27FC236}">
                <a16:creationId xmlns:a16="http://schemas.microsoft.com/office/drawing/2014/main" id="{197C0CE9-3D02-B204-E4B8-B8A992C019F7}"/>
              </a:ext>
            </a:extLst>
          </p:cNvPr>
          <p:cNvSpPr/>
          <p:nvPr/>
        </p:nvSpPr>
        <p:spPr>
          <a:xfrm rot="3875097">
            <a:off x="7430529" y="2279297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88" name="Conector recto 387">
            <a:extLst>
              <a:ext uri="{FF2B5EF4-FFF2-40B4-BE49-F238E27FC236}">
                <a16:creationId xmlns:a16="http://schemas.microsoft.com/office/drawing/2014/main" id="{AAF50533-66F4-82F3-202D-CCE589F5A09B}"/>
              </a:ext>
            </a:extLst>
          </p:cNvPr>
          <p:cNvCxnSpPr>
            <a:cxnSpLocks/>
            <a:stCxn id="387" idx="4"/>
            <a:endCxn id="389" idx="3"/>
          </p:cNvCxnSpPr>
          <p:nvPr/>
        </p:nvCxnSpPr>
        <p:spPr>
          <a:xfrm flipH="1">
            <a:off x="7128305" y="2330747"/>
            <a:ext cx="305708" cy="73171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CuadroTexto 388">
            <a:extLst>
              <a:ext uri="{FF2B5EF4-FFF2-40B4-BE49-F238E27FC236}">
                <a16:creationId xmlns:a16="http://schemas.microsoft.com/office/drawing/2014/main" id="{950A8223-D1B7-93F5-7E60-4CB368F565BB}"/>
              </a:ext>
            </a:extLst>
          </p:cNvPr>
          <p:cNvSpPr txBox="1"/>
          <p:nvPr/>
        </p:nvSpPr>
        <p:spPr>
          <a:xfrm>
            <a:off x="6089603" y="2342362"/>
            <a:ext cx="103870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MARA</a:t>
            </a:r>
            <a:r>
              <a:rPr lang="es-MX" sz="800" dirty="0"/>
              <a:t> | Glencore</a:t>
            </a:r>
            <a:endParaRPr lang="es-AR" sz="800" dirty="0"/>
          </a:p>
        </p:txBody>
      </p:sp>
      <p:sp>
        <p:nvSpPr>
          <p:cNvPr id="390" name="Elipse 389">
            <a:extLst>
              <a:ext uri="{FF2B5EF4-FFF2-40B4-BE49-F238E27FC236}">
                <a16:creationId xmlns:a16="http://schemas.microsoft.com/office/drawing/2014/main" id="{92EC19E6-49DA-9771-BA74-D1DB124921F2}"/>
              </a:ext>
            </a:extLst>
          </p:cNvPr>
          <p:cNvSpPr/>
          <p:nvPr/>
        </p:nvSpPr>
        <p:spPr>
          <a:xfrm rot="3875097">
            <a:off x="7234050" y="2664242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1" name="CuadroTexto 390">
            <a:extLst>
              <a:ext uri="{FF2B5EF4-FFF2-40B4-BE49-F238E27FC236}">
                <a16:creationId xmlns:a16="http://schemas.microsoft.com/office/drawing/2014/main" id="{6B73A37E-F59F-0DEC-5F6B-BFCF7699B4DF}"/>
              </a:ext>
            </a:extLst>
          </p:cNvPr>
          <p:cNvSpPr txBox="1"/>
          <p:nvPr/>
        </p:nvSpPr>
        <p:spPr>
          <a:xfrm>
            <a:off x="6089603" y="2876078"/>
            <a:ext cx="11713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Vicuña</a:t>
            </a:r>
            <a:r>
              <a:rPr lang="es-MX" sz="800" dirty="0"/>
              <a:t> | </a:t>
            </a:r>
            <a:r>
              <a:rPr lang="es-MX" sz="800" dirty="0" err="1"/>
              <a:t>Lundin</a:t>
            </a:r>
            <a:r>
              <a:rPr lang="es-MX" sz="800" dirty="0"/>
              <a:t>/BHP</a:t>
            </a:r>
            <a:endParaRPr lang="es-AR" sz="800" dirty="0"/>
          </a:p>
        </p:txBody>
      </p:sp>
      <p:sp>
        <p:nvSpPr>
          <p:cNvPr id="392" name="Elipse 391">
            <a:extLst>
              <a:ext uri="{FF2B5EF4-FFF2-40B4-BE49-F238E27FC236}">
                <a16:creationId xmlns:a16="http://schemas.microsoft.com/office/drawing/2014/main" id="{A316E256-2B04-E65E-14FE-66DF35FC45AA}"/>
              </a:ext>
            </a:extLst>
          </p:cNvPr>
          <p:cNvSpPr/>
          <p:nvPr/>
        </p:nvSpPr>
        <p:spPr>
          <a:xfrm rot="3875097">
            <a:off x="7045378" y="2921846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93" name="Conector recto 392">
            <a:extLst>
              <a:ext uri="{FF2B5EF4-FFF2-40B4-BE49-F238E27FC236}">
                <a16:creationId xmlns:a16="http://schemas.microsoft.com/office/drawing/2014/main" id="{0AEE6DEB-4565-49E7-3C35-2EC37CCB75C8}"/>
              </a:ext>
            </a:extLst>
          </p:cNvPr>
          <p:cNvCxnSpPr>
            <a:cxnSpLocks/>
            <a:stCxn id="392" idx="6"/>
            <a:endCxn id="394" idx="0"/>
          </p:cNvCxnSpPr>
          <p:nvPr/>
        </p:nvCxnSpPr>
        <p:spPr>
          <a:xfrm flipH="1">
            <a:off x="6402372" y="2990362"/>
            <a:ext cx="694456" cy="269555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4" name="CuadroTexto 393">
            <a:extLst>
              <a:ext uri="{FF2B5EF4-FFF2-40B4-BE49-F238E27FC236}">
                <a16:creationId xmlns:a16="http://schemas.microsoft.com/office/drawing/2014/main" id="{3978973D-0915-4BBD-E76F-CDE7C638D0B1}"/>
              </a:ext>
            </a:extLst>
          </p:cNvPr>
          <p:cNvSpPr txBox="1"/>
          <p:nvPr/>
        </p:nvSpPr>
        <p:spPr>
          <a:xfrm>
            <a:off x="5816698" y="3259917"/>
            <a:ext cx="11713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El Pachón </a:t>
            </a:r>
            <a:r>
              <a:rPr lang="es-MX" sz="800" dirty="0"/>
              <a:t>| Glencore</a:t>
            </a:r>
            <a:endParaRPr lang="es-AR" sz="800" dirty="0"/>
          </a:p>
        </p:txBody>
      </p:sp>
      <p:sp>
        <p:nvSpPr>
          <p:cNvPr id="395" name="Elipse 394">
            <a:extLst>
              <a:ext uri="{FF2B5EF4-FFF2-40B4-BE49-F238E27FC236}">
                <a16:creationId xmlns:a16="http://schemas.microsoft.com/office/drawing/2014/main" id="{63E821FF-9E56-A4A2-8B44-BF4A376B58FD}"/>
              </a:ext>
            </a:extLst>
          </p:cNvPr>
          <p:cNvSpPr/>
          <p:nvPr/>
        </p:nvSpPr>
        <p:spPr>
          <a:xfrm rot="3875097">
            <a:off x="7068023" y="2523150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96" name="Conector recto 395">
            <a:extLst>
              <a:ext uri="{FF2B5EF4-FFF2-40B4-BE49-F238E27FC236}">
                <a16:creationId xmlns:a16="http://schemas.microsoft.com/office/drawing/2014/main" id="{D8812E67-86AB-47B8-EE6B-75E5F2A93405}"/>
              </a:ext>
            </a:extLst>
          </p:cNvPr>
          <p:cNvCxnSpPr>
            <a:cxnSpLocks/>
            <a:stCxn id="395" idx="4"/>
            <a:endCxn id="397" idx="3"/>
          </p:cNvCxnSpPr>
          <p:nvPr/>
        </p:nvCxnSpPr>
        <p:spPr>
          <a:xfrm flipH="1" flipV="1">
            <a:off x="6787529" y="2571781"/>
            <a:ext cx="283978" cy="2819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7" name="CuadroTexto 396">
            <a:extLst>
              <a:ext uri="{FF2B5EF4-FFF2-40B4-BE49-F238E27FC236}">
                <a16:creationId xmlns:a16="http://schemas.microsoft.com/office/drawing/2014/main" id="{77F0425E-112D-C92D-53E4-9ECB87B2C29E}"/>
              </a:ext>
            </a:extLst>
          </p:cNvPr>
          <p:cNvSpPr txBox="1"/>
          <p:nvPr/>
        </p:nvSpPr>
        <p:spPr>
          <a:xfrm>
            <a:off x="6089603" y="2510225"/>
            <a:ext cx="69792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Lama</a:t>
            </a:r>
            <a:r>
              <a:rPr lang="es-MX" sz="800" dirty="0"/>
              <a:t> | Barrick </a:t>
            </a:r>
            <a:endParaRPr lang="es-AR" sz="800" dirty="0"/>
          </a:p>
        </p:txBody>
      </p:sp>
      <p:sp>
        <p:nvSpPr>
          <p:cNvPr id="398" name="CuadroTexto 397">
            <a:extLst>
              <a:ext uri="{FF2B5EF4-FFF2-40B4-BE49-F238E27FC236}">
                <a16:creationId xmlns:a16="http://schemas.microsoft.com/office/drawing/2014/main" id="{5C1CEDB3-A3D4-C472-16ED-91C4E4A997E7}"/>
              </a:ext>
            </a:extLst>
          </p:cNvPr>
          <p:cNvSpPr txBox="1"/>
          <p:nvPr/>
        </p:nvSpPr>
        <p:spPr>
          <a:xfrm>
            <a:off x="8080775" y="4820799"/>
            <a:ext cx="169887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1000" b="1" u="sng" dirty="0"/>
              <a:t>Referencias</a:t>
            </a:r>
            <a:endParaRPr lang="es-AR" sz="1000" b="1" u="sng" dirty="0"/>
          </a:p>
        </p:txBody>
      </p:sp>
      <p:sp>
        <p:nvSpPr>
          <p:cNvPr id="399" name="3 Marcador de contenido">
            <a:extLst>
              <a:ext uri="{FF2B5EF4-FFF2-40B4-BE49-F238E27FC236}">
                <a16:creationId xmlns:a16="http://schemas.microsoft.com/office/drawing/2014/main" id="{07BBA706-D437-2A80-A445-7D917BBB0BFF}"/>
              </a:ext>
            </a:extLst>
          </p:cNvPr>
          <p:cNvSpPr txBox="1">
            <a:spLocks/>
          </p:cNvSpPr>
          <p:nvPr/>
        </p:nvSpPr>
        <p:spPr>
          <a:xfrm>
            <a:off x="5936976" y="947354"/>
            <a:ext cx="5744820" cy="26898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>
              <a:lnSpc>
                <a:spcPct val="80000"/>
              </a:lnSpc>
            </a:pPr>
            <a:r>
              <a:rPr lang="es-AR" dirty="0"/>
              <a:t>Proyectos en factibilidad | construcción | ampliación | empresa propietaria.</a:t>
            </a:r>
          </a:p>
        </p:txBody>
      </p:sp>
      <p:cxnSp>
        <p:nvCxnSpPr>
          <p:cNvPr id="400" name="Conector recto 399">
            <a:extLst>
              <a:ext uri="{FF2B5EF4-FFF2-40B4-BE49-F238E27FC236}">
                <a16:creationId xmlns:a16="http://schemas.microsoft.com/office/drawing/2014/main" id="{3380A47D-823B-790E-467A-793D2729822A}"/>
              </a:ext>
            </a:extLst>
          </p:cNvPr>
          <p:cNvCxnSpPr>
            <a:cxnSpLocks/>
            <a:stCxn id="333" idx="21"/>
            <a:endCxn id="401" idx="3"/>
          </p:cNvCxnSpPr>
          <p:nvPr/>
        </p:nvCxnSpPr>
        <p:spPr>
          <a:xfrm flipH="1">
            <a:off x="6884817" y="2670610"/>
            <a:ext cx="195082" cy="69034"/>
          </a:xfrm>
          <a:prstGeom prst="line">
            <a:avLst/>
          </a:prstGeom>
          <a:ln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CuadroTexto 400">
            <a:extLst>
              <a:ext uri="{FF2B5EF4-FFF2-40B4-BE49-F238E27FC236}">
                <a16:creationId xmlns:a16="http://schemas.microsoft.com/office/drawing/2014/main" id="{7C35BE6C-C9A5-09F7-EB8C-04799DF649A5}"/>
              </a:ext>
            </a:extLst>
          </p:cNvPr>
          <p:cNvSpPr txBox="1"/>
          <p:nvPr/>
        </p:nvSpPr>
        <p:spPr>
          <a:xfrm>
            <a:off x="5936976" y="2678088"/>
            <a:ext cx="94784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Veladero</a:t>
            </a:r>
            <a:r>
              <a:rPr lang="es-MX" sz="800" dirty="0"/>
              <a:t> | Barrick </a:t>
            </a:r>
            <a:endParaRPr lang="es-AR" sz="800" dirty="0"/>
          </a:p>
        </p:txBody>
      </p:sp>
      <p:sp>
        <p:nvSpPr>
          <p:cNvPr id="402" name="Triángulo isósceles 401">
            <a:extLst>
              <a:ext uri="{FF2B5EF4-FFF2-40B4-BE49-F238E27FC236}">
                <a16:creationId xmlns:a16="http://schemas.microsoft.com/office/drawing/2014/main" id="{CE270603-92F1-CB7E-29BB-C32AFB34A4FA}"/>
              </a:ext>
            </a:extLst>
          </p:cNvPr>
          <p:cNvSpPr/>
          <p:nvPr/>
        </p:nvSpPr>
        <p:spPr>
          <a:xfrm>
            <a:off x="7108082" y="2665661"/>
            <a:ext cx="72000" cy="72000"/>
          </a:xfrm>
          <a:prstGeom prst="triangl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3" name="Triángulo isósceles 402">
            <a:extLst>
              <a:ext uri="{FF2B5EF4-FFF2-40B4-BE49-F238E27FC236}">
                <a16:creationId xmlns:a16="http://schemas.microsoft.com/office/drawing/2014/main" id="{A159DC2D-4977-3907-3B3F-C92C7C9959B6}"/>
              </a:ext>
            </a:extLst>
          </p:cNvPr>
          <p:cNvSpPr/>
          <p:nvPr/>
        </p:nvSpPr>
        <p:spPr>
          <a:xfrm>
            <a:off x="7373107" y="2134033"/>
            <a:ext cx="72000" cy="72000"/>
          </a:xfrm>
          <a:prstGeom prst="triangl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4" name="Triángulo isósceles 403">
            <a:extLst>
              <a:ext uri="{FF2B5EF4-FFF2-40B4-BE49-F238E27FC236}">
                <a16:creationId xmlns:a16="http://schemas.microsoft.com/office/drawing/2014/main" id="{22AFC241-C919-B192-3BB1-42AD64F7D735}"/>
              </a:ext>
            </a:extLst>
          </p:cNvPr>
          <p:cNvSpPr/>
          <p:nvPr/>
        </p:nvSpPr>
        <p:spPr>
          <a:xfrm>
            <a:off x="7690725" y="1659965"/>
            <a:ext cx="72000" cy="72000"/>
          </a:xfrm>
          <a:prstGeom prst="triangl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05" name="Grupo 404">
            <a:extLst>
              <a:ext uri="{FF2B5EF4-FFF2-40B4-BE49-F238E27FC236}">
                <a16:creationId xmlns:a16="http://schemas.microsoft.com/office/drawing/2014/main" id="{DC7670DC-203E-5686-25C1-3948D6E47D29}"/>
              </a:ext>
            </a:extLst>
          </p:cNvPr>
          <p:cNvGrpSpPr/>
          <p:nvPr/>
        </p:nvGrpSpPr>
        <p:grpSpPr>
          <a:xfrm>
            <a:off x="8893818" y="5363981"/>
            <a:ext cx="955632" cy="429084"/>
            <a:chOff x="7263374" y="5251470"/>
            <a:chExt cx="955632" cy="429084"/>
          </a:xfrm>
        </p:grpSpPr>
        <p:sp>
          <p:nvSpPr>
            <p:cNvPr id="406" name="CuadroTexto 405">
              <a:extLst>
                <a:ext uri="{FF2B5EF4-FFF2-40B4-BE49-F238E27FC236}">
                  <a16:creationId xmlns:a16="http://schemas.microsoft.com/office/drawing/2014/main" id="{0CEA4DE3-0746-80A8-8D76-12922330D967}"/>
                </a:ext>
              </a:extLst>
            </p:cNvPr>
            <p:cNvSpPr txBox="1"/>
            <p:nvPr/>
          </p:nvSpPr>
          <p:spPr>
            <a:xfrm>
              <a:off x="7401688" y="5251470"/>
              <a:ext cx="69647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Ampliación</a:t>
              </a:r>
              <a:endParaRPr lang="es-AR" sz="800" dirty="0"/>
            </a:p>
          </p:txBody>
        </p:sp>
        <p:sp>
          <p:nvSpPr>
            <p:cNvPr id="407" name="CuadroTexto 406">
              <a:extLst>
                <a:ext uri="{FF2B5EF4-FFF2-40B4-BE49-F238E27FC236}">
                  <a16:creationId xmlns:a16="http://schemas.microsoft.com/office/drawing/2014/main" id="{D492C2CD-C4FB-C522-5295-D5EA755C499E}"/>
                </a:ext>
              </a:extLst>
            </p:cNvPr>
            <p:cNvSpPr txBox="1"/>
            <p:nvPr/>
          </p:nvSpPr>
          <p:spPr>
            <a:xfrm>
              <a:off x="7416051" y="5404456"/>
              <a:ext cx="75498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Construcción</a:t>
              </a:r>
              <a:endParaRPr lang="es-AR" sz="800" dirty="0"/>
            </a:p>
          </p:txBody>
        </p:sp>
        <p:sp>
          <p:nvSpPr>
            <p:cNvPr id="408" name="CuadroTexto 407">
              <a:extLst>
                <a:ext uri="{FF2B5EF4-FFF2-40B4-BE49-F238E27FC236}">
                  <a16:creationId xmlns:a16="http://schemas.microsoft.com/office/drawing/2014/main" id="{CEAB28FE-C76C-F801-AD3D-891ED45EAED8}"/>
                </a:ext>
              </a:extLst>
            </p:cNvPr>
            <p:cNvSpPr txBox="1"/>
            <p:nvPr/>
          </p:nvSpPr>
          <p:spPr>
            <a:xfrm>
              <a:off x="7401835" y="5557443"/>
              <a:ext cx="8171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Factibilidad</a:t>
              </a:r>
              <a:endParaRPr lang="es-AR" sz="800" dirty="0"/>
            </a:p>
          </p:txBody>
        </p:sp>
        <p:sp>
          <p:nvSpPr>
            <p:cNvPr id="409" name="Triángulo isósceles 408">
              <a:extLst>
                <a:ext uri="{FF2B5EF4-FFF2-40B4-BE49-F238E27FC236}">
                  <a16:creationId xmlns:a16="http://schemas.microsoft.com/office/drawing/2014/main" id="{4382739D-DAED-D0F8-B1FC-8E982A5DB0AB}"/>
                </a:ext>
              </a:extLst>
            </p:cNvPr>
            <p:cNvSpPr/>
            <p:nvPr/>
          </p:nvSpPr>
          <p:spPr>
            <a:xfrm>
              <a:off x="7263374" y="5286461"/>
              <a:ext cx="72000" cy="72000"/>
            </a:xfrm>
            <a:prstGeom prst="triangl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10" name="Rectángulo 409">
              <a:extLst>
                <a:ext uri="{FF2B5EF4-FFF2-40B4-BE49-F238E27FC236}">
                  <a16:creationId xmlns:a16="http://schemas.microsoft.com/office/drawing/2014/main" id="{F8EACB6C-6262-BF6B-14AE-B265CFB0AF8A}"/>
                </a:ext>
              </a:extLst>
            </p:cNvPr>
            <p:cNvSpPr/>
            <p:nvPr/>
          </p:nvSpPr>
          <p:spPr>
            <a:xfrm>
              <a:off x="7263374" y="5443069"/>
              <a:ext cx="72000" cy="7200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11" name="Elipse 410">
              <a:extLst>
                <a:ext uri="{FF2B5EF4-FFF2-40B4-BE49-F238E27FC236}">
                  <a16:creationId xmlns:a16="http://schemas.microsoft.com/office/drawing/2014/main" id="{F0C9000F-2017-70D3-ED5A-F4FA28B6F73D}"/>
                </a:ext>
              </a:extLst>
            </p:cNvPr>
            <p:cNvSpPr/>
            <p:nvPr/>
          </p:nvSpPr>
          <p:spPr>
            <a:xfrm>
              <a:off x="7263374" y="5597005"/>
              <a:ext cx="72000" cy="7200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412" name="Conector recto 411">
            <a:extLst>
              <a:ext uri="{FF2B5EF4-FFF2-40B4-BE49-F238E27FC236}">
                <a16:creationId xmlns:a16="http://schemas.microsoft.com/office/drawing/2014/main" id="{6EA6316A-42FB-6147-21EB-9CFD56EEFBC5}"/>
              </a:ext>
            </a:extLst>
          </p:cNvPr>
          <p:cNvCxnSpPr>
            <a:cxnSpLocks/>
            <a:stCxn id="414" idx="3"/>
            <a:endCxn id="413" idx="3"/>
          </p:cNvCxnSpPr>
          <p:nvPr/>
        </p:nvCxnSpPr>
        <p:spPr>
          <a:xfrm flipH="1" flipV="1">
            <a:off x="6988045" y="1732467"/>
            <a:ext cx="403718" cy="190043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" name="CuadroTexto 412">
            <a:extLst>
              <a:ext uri="{FF2B5EF4-FFF2-40B4-BE49-F238E27FC236}">
                <a16:creationId xmlns:a16="http://schemas.microsoft.com/office/drawing/2014/main" id="{C29388EF-79B1-D80F-3720-640CEFBFE171}"/>
              </a:ext>
            </a:extLst>
          </p:cNvPr>
          <p:cNvSpPr txBox="1"/>
          <p:nvPr/>
        </p:nvSpPr>
        <p:spPr>
          <a:xfrm>
            <a:off x="6089603" y="1670911"/>
            <a:ext cx="89844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Taca-Taca</a:t>
            </a:r>
            <a:r>
              <a:rPr lang="es-MX" sz="800" dirty="0"/>
              <a:t> | FQM </a:t>
            </a:r>
            <a:endParaRPr lang="es-AR" sz="800" dirty="0"/>
          </a:p>
        </p:txBody>
      </p:sp>
      <p:sp>
        <p:nvSpPr>
          <p:cNvPr id="414" name="Elipse 413">
            <a:extLst>
              <a:ext uri="{FF2B5EF4-FFF2-40B4-BE49-F238E27FC236}">
                <a16:creationId xmlns:a16="http://schemas.microsoft.com/office/drawing/2014/main" id="{A378F46A-747A-9ED4-76C4-1EFE14D4323A}"/>
              </a:ext>
            </a:extLst>
          </p:cNvPr>
          <p:cNvSpPr/>
          <p:nvPr/>
        </p:nvSpPr>
        <p:spPr>
          <a:xfrm rot="3875097">
            <a:off x="7389680" y="1898577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5" name="CuadroTexto 414">
            <a:extLst>
              <a:ext uri="{FF2B5EF4-FFF2-40B4-BE49-F238E27FC236}">
                <a16:creationId xmlns:a16="http://schemas.microsoft.com/office/drawing/2014/main" id="{BC348F9D-8958-4DCF-B69E-97BCE975101B}"/>
              </a:ext>
            </a:extLst>
          </p:cNvPr>
          <p:cNvSpPr txBox="1"/>
          <p:nvPr/>
        </p:nvSpPr>
        <p:spPr>
          <a:xfrm>
            <a:off x="8250821" y="5727118"/>
            <a:ext cx="69647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dirty="0"/>
              <a:t>Litio</a:t>
            </a:r>
            <a:endParaRPr lang="es-AR" sz="800" dirty="0"/>
          </a:p>
        </p:txBody>
      </p:sp>
      <p:grpSp>
        <p:nvGrpSpPr>
          <p:cNvPr id="416" name="Grupo 415">
            <a:extLst>
              <a:ext uri="{FF2B5EF4-FFF2-40B4-BE49-F238E27FC236}">
                <a16:creationId xmlns:a16="http://schemas.microsoft.com/office/drawing/2014/main" id="{4A19DD66-0264-324C-A2D8-F4E5A882C06E}"/>
              </a:ext>
            </a:extLst>
          </p:cNvPr>
          <p:cNvGrpSpPr/>
          <p:nvPr/>
        </p:nvGrpSpPr>
        <p:grpSpPr>
          <a:xfrm>
            <a:off x="8086203" y="5371921"/>
            <a:ext cx="861095" cy="705300"/>
            <a:chOff x="6265374" y="5144460"/>
            <a:chExt cx="861095" cy="705300"/>
          </a:xfrm>
        </p:grpSpPr>
        <p:sp>
          <p:nvSpPr>
            <p:cNvPr id="417" name="Elipse 416">
              <a:extLst>
                <a:ext uri="{FF2B5EF4-FFF2-40B4-BE49-F238E27FC236}">
                  <a16:creationId xmlns:a16="http://schemas.microsoft.com/office/drawing/2014/main" id="{CEFFF26E-D5B8-BCB2-227F-ACD5E033FCBB}"/>
                </a:ext>
              </a:extLst>
            </p:cNvPr>
            <p:cNvSpPr/>
            <p:nvPr/>
          </p:nvSpPr>
          <p:spPr>
            <a:xfrm>
              <a:off x="6265374" y="5154430"/>
              <a:ext cx="72000" cy="7200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18" name="CuadroTexto 417">
              <a:extLst>
                <a:ext uri="{FF2B5EF4-FFF2-40B4-BE49-F238E27FC236}">
                  <a16:creationId xmlns:a16="http://schemas.microsoft.com/office/drawing/2014/main" id="{7CE9B5A9-1705-78ED-7254-22576FA9E0E6}"/>
                </a:ext>
              </a:extLst>
            </p:cNvPr>
            <p:cNvSpPr txBox="1"/>
            <p:nvPr/>
          </p:nvSpPr>
          <p:spPr>
            <a:xfrm>
              <a:off x="6429992" y="5144460"/>
              <a:ext cx="69647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Oro y plata</a:t>
              </a:r>
              <a:endParaRPr lang="es-AR" sz="800" dirty="0"/>
            </a:p>
          </p:txBody>
        </p:sp>
        <p:sp>
          <p:nvSpPr>
            <p:cNvPr id="419" name="Elipse 418">
              <a:extLst>
                <a:ext uri="{FF2B5EF4-FFF2-40B4-BE49-F238E27FC236}">
                  <a16:creationId xmlns:a16="http://schemas.microsoft.com/office/drawing/2014/main" id="{A70110B2-8BDD-4689-8AF4-8AF3D444F7B6}"/>
                </a:ext>
              </a:extLst>
            </p:cNvPr>
            <p:cNvSpPr/>
            <p:nvPr/>
          </p:nvSpPr>
          <p:spPr>
            <a:xfrm>
              <a:off x="6265374" y="5279096"/>
              <a:ext cx="72000" cy="7200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20" name="CuadroTexto 419">
              <a:extLst>
                <a:ext uri="{FF2B5EF4-FFF2-40B4-BE49-F238E27FC236}">
                  <a16:creationId xmlns:a16="http://schemas.microsoft.com/office/drawing/2014/main" id="{F77DD8D6-5308-4588-A8AC-52BE31EEA561}"/>
                </a:ext>
              </a:extLst>
            </p:cNvPr>
            <p:cNvSpPr txBox="1"/>
            <p:nvPr/>
          </p:nvSpPr>
          <p:spPr>
            <a:xfrm>
              <a:off x="6429992" y="5266034"/>
              <a:ext cx="696477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Plata</a:t>
              </a:r>
              <a:endParaRPr lang="es-AR" sz="800" dirty="0"/>
            </a:p>
          </p:txBody>
        </p:sp>
        <p:sp>
          <p:nvSpPr>
            <p:cNvPr id="421" name="Elipse 420">
              <a:extLst>
                <a:ext uri="{FF2B5EF4-FFF2-40B4-BE49-F238E27FC236}">
                  <a16:creationId xmlns:a16="http://schemas.microsoft.com/office/drawing/2014/main" id="{1FC58E9F-AC3E-782C-A809-9E0B54109BA2}"/>
                </a:ext>
              </a:extLst>
            </p:cNvPr>
            <p:cNvSpPr/>
            <p:nvPr/>
          </p:nvSpPr>
          <p:spPr>
            <a:xfrm>
              <a:off x="6265374" y="5653094"/>
              <a:ext cx="72000" cy="7200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22" name="CuadroTexto 421">
              <a:extLst>
                <a:ext uri="{FF2B5EF4-FFF2-40B4-BE49-F238E27FC236}">
                  <a16:creationId xmlns:a16="http://schemas.microsoft.com/office/drawing/2014/main" id="{F25DF28B-43C9-5EE7-D0D5-AFF3AA04CFED}"/>
                </a:ext>
              </a:extLst>
            </p:cNvPr>
            <p:cNvSpPr txBox="1"/>
            <p:nvPr/>
          </p:nvSpPr>
          <p:spPr>
            <a:xfrm>
              <a:off x="6429992" y="5621231"/>
              <a:ext cx="515269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Carbón</a:t>
              </a:r>
              <a:endParaRPr lang="es-AR" sz="800" dirty="0"/>
            </a:p>
          </p:txBody>
        </p:sp>
        <p:sp>
          <p:nvSpPr>
            <p:cNvPr id="423" name="Elipse 422">
              <a:extLst>
                <a:ext uri="{FF2B5EF4-FFF2-40B4-BE49-F238E27FC236}">
                  <a16:creationId xmlns:a16="http://schemas.microsoft.com/office/drawing/2014/main" id="{E172BFDF-CCAC-28EF-DB71-BFC75D4F015F}"/>
                </a:ext>
              </a:extLst>
            </p:cNvPr>
            <p:cNvSpPr/>
            <p:nvPr/>
          </p:nvSpPr>
          <p:spPr>
            <a:xfrm>
              <a:off x="6265374" y="5528428"/>
              <a:ext cx="72000" cy="72000"/>
            </a:xfrm>
            <a:prstGeom prst="ellipse">
              <a:avLst/>
            </a:prstGeom>
            <a:solidFill>
              <a:schemeClr val="accent1"/>
            </a:solidFill>
            <a:ln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24" name="Elipse 423">
              <a:extLst>
                <a:ext uri="{FF2B5EF4-FFF2-40B4-BE49-F238E27FC236}">
                  <a16:creationId xmlns:a16="http://schemas.microsoft.com/office/drawing/2014/main" id="{34D0C5A9-3107-EEB6-D0C8-94830739E6C6}"/>
                </a:ext>
              </a:extLst>
            </p:cNvPr>
            <p:cNvSpPr/>
            <p:nvPr/>
          </p:nvSpPr>
          <p:spPr>
            <a:xfrm>
              <a:off x="6265374" y="5403762"/>
              <a:ext cx="72000" cy="7200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25" name="CuadroTexto 424">
              <a:extLst>
                <a:ext uri="{FF2B5EF4-FFF2-40B4-BE49-F238E27FC236}">
                  <a16:creationId xmlns:a16="http://schemas.microsoft.com/office/drawing/2014/main" id="{BD51D084-E3D1-B72F-93C2-EABD58922667}"/>
                </a:ext>
              </a:extLst>
            </p:cNvPr>
            <p:cNvSpPr txBox="1"/>
            <p:nvPr/>
          </p:nvSpPr>
          <p:spPr>
            <a:xfrm>
              <a:off x="6429992" y="5378083"/>
              <a:ext cx="47675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MX" sz="800" dirty="0"/>
                <a:t>Oro</a:t>
              </a:r>
              <a:endParaRPr lang="es-AR" sz="800" dirty="0"/>
            </a:p>
          </p:txBody>
        </p:sp>
        <p:sp>
          <p:nvSpPr>
            <p:cNvPr id="426" name="Elipse 425">
              <a:extLst>
                <a:ext uri="{FF2B5EF4-FFF2-40B4-BE49-F238E27FC236}">
                  <a16:creationId xmlns:a16="http://schemas.microsoft.com/office/drawing/2014/main" id="{AAB0F619-1F48-3475-D5D6-329A81D45DD6}"/>
                </a:ext>
              </a:extLst>
            </p:cNvPr>
            <p:cNvSpPr/>
            <p:nvPr/>
          </p:nvSpPr>
          <p:spPr>
            <a:xfrm>
              <a:off x="6265374" y="5777760"/>
              <a:ext cx="72000" cy="72000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27" name="CuadroTexto 426">
            <a:extLst>
              <a:ext uri="{FF2B5EF4-FFF2-40B4-BE49-F238E27FC236}">
                <a16:creationId xmlns:a16="http://schemas.microsoft.com/office/drawing/2014/main" id="{8A804CC9-3EEC-574D-0B75-AF7334355D0B}"/>
              </a:ext>
            </a:extLst>
          </p:cNvPr>
          <p:cNvSpPr txBox="1"/>
          <p:nvPr/>
        </p:nvSpPr>
        <p:spPr>
          <a:xfrm>
            <a:off x="8250821" y="5970264"/>
            <a:ext cx="69647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dirty="0"/>
              <a:t>Cobre</a:t>
            </a:r>
            <a:endParaRPr lang="es-AR" sz="800" dirty="0"/>
          </a:p>
        </p:txBody>
      </p:sp>
      <p:sp>
        <p:nvSpPr>
          <p:cNvPr id="428" name="Título 1">
            <a:extLst>
              <a:ext uri="{FF2B5EF4-FFF2-40B4-BE49-F238E27FC236}">
                <a16:creationId xmlns:a16="http://schemas.microsoft.com/office/drawing/2014/main" id="{C7E425E1-40E3-88A2-F99E-1CA65B7DD504}"/>
              </a:ext>
            </a:extLst>
          </p:cNvPr>
          <p:cNvSpPr txBox="1">
            <a:spLocks/>
          </p:cNvSpPr>
          <p:nvPr/>
        </p:nvSpPr>
        <p:spPr>
          <a:xfrm>
            <a:off x="8073078" y="4960153"/>
            <a:ext cx="1538163" cy="29245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lnSpc>
                <a:spcPct val="70000"/>
              </a:lnSpc>
            </a:pPr>
            <a:r>
              <a:rPr lang="es-ES" sz="900" i="1" dirty="0"/>
              <a:t>Yacimientos multimetálicos se indica el mineral más relevante </a:t>
            </a:r>
            <a:endParaRPr lang="es-AR" sz="900" i="1" dirty="0"/>
          </a:p>
        </p:txBody>
      </p:sp>
      <p:sp>
        <p:nvSpPr>
          <p:cNvPr id="429" name="Rectángulo 428">
            <a:extLst>
              <a:ext uri="{FF2B5EF4-FFF2-40B4-BE49-F238E27FC236}">
                <a16:creationId xmlns:a16="http://schemas.microsoft.com/office/drawing/2014/main" id="{A50928D8-8A0C-ABEB-CA27-91960BACB8BB}"/>
              </a:ext>
            </a:extLst>
          </p:cNvPr>
          <p:cNvSpPr/>
          <p:nvPr/>
        </p:nvSpPr>
        <p:spPr>
          <a:xfrm>
            <a:off x="7753078" y="2011211"/>
            <a:ext cx="72000" cy="720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0" name="CuadroTexto 429">
            <a:extLst>
              <a:ext uri="{FF2B5EF4-FFF2-40B4-BE49-F238E27FC236}">
                <a16:creationId xmlns:a16="http://schemas.microsoft.com/office/drawing/2014/main" id="{95EBC2F2-B172-196D-8DC0-E2867AA73C18}"/>
              </a:ext>
            </a:extLst>
          </p:cNvPr>
          <p:cNvSpPr txBox="1"/>
          <p:nvPr/>
        </p:nvSpPr>
        <p:spPr>
          <a:xfrm>
            <a:off x="8786010" y="1982542"/>
            <a:ext cx="1364940" cy="1994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MX" sz="800" b="1" dirty="0"/>
              <a:t>Salar del Rincón-</a:t>
            </a:r>
            <a:r>
              <a:rPr lang="es-MX" sz="800" b="1" dirty="0" err="1"/>
              <a:t>Argosy</a:t>
            </a:r>
            <a:r>
              <a:rPr lang="es-MX" sz="800" b="1" dirty="0"/>
              <a:t> </a:t>
            </a:r>
            <a:r>
              <a:rPr lang="es-MX" sz="800" dirty="0"/>
              <a:t>| </a:t>
            </a:r>
            <a:r>
              <a:rPr lang="es-MX" sz="800" dirty="0" err="1"/>
              <a:t>Argosy</a:t>
            </a:r>
            <a:r>
              <a:rPr lang="es-MX" sz="800" dirty="0"/>
              <a:t> </a:t>
            </a:r>
            <a:r>
              <a:rPr lang="es-MX" sz="800" dirty="0" err="1"/>
              <a:t>Minerals</a:t>
            </a:r>
            <a:endParaRPr lang="es-AR" sz="800" dirty="0"/>
          </a:p>
        </p:txBody>
      </p:sp>
      <p:cxnSp>
        <p:nvCxnSpPr>
          <p:cNvPr id="431" name="Conector recto 430">
            <a:extLst>
              <a:ext uri="{FF2B5EF4-FFF2-40B4-BE49-F238E27FC236}">
                <a16:creationId xmlns:a16="http://schemas.microsoft.com/office/drawing/2014/main" id="{74648C83-E234-7C2C-BF80-BA453E1B2D30}"/>
              </a:ext>
            </a:extLst>
          </p:cNvPr>
          <p:cNvCxnSpPr>
            <a:cxnSpLocks/>
            <a:stCxn id="429" idx="0"/>
            <a:endCxn id="430" idx="1"/>
          </p:cNvCxnSpPr>
          <p:nvPr/>
        </p:nvCxnSpPr>
        <p:spPr>
          <a:xfrm>
            <a:off x="7789078" y="2011211"/>
            <a:ext cx="996932" cy="71070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2" name="CuadroTexto 431">
            <a:extLst>
              <a:ext uri="{FF2B5EF4-FFF2-40B4-BE49-F238E27FC236}">
                <a16:creationId xmlns:a16="http://schemas.microsoft.com/office/drawing/2014/main" id="{9F85B18F-367A-EBCE-1978-83405804877E}"/>
              </a:ext>
            </a:extLst>
          </p:cNvPr>
          <p:cNvSpPr txBox="1"/>
          <p:nvPr/>
        </p:nvSpPr>
        <p:spPr>
          <a:xfrm>
            <a:off x="4106204" y="2110207"/>
            <a:ext cx="1439963" cy="100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MX" sz="800" b="1" dirty="0"/>
              <a:t>Mariana</a:t>
            </a:r>
            <a:r>
              <a:rPr lang="es-MX" sz="800" dirty="0"/>
              <a:t>| Jiangxi </a:t>
            </a:r>
            <a:r>
              <a:rPr lang="es-MX" sz="800" dirty="0" err="1"/>
              <a:t>Ganfeng</a:t>
            </a:r>
            <a:r>
              <a:rPr lang="es-MX" sz="800" dirty="0"/>
              <a:t> </a:t>
            </a:r>
            <a:r>
              <a:rPr lang="es-MX" sz="800" dirty="0" err="1"/>
              <a:t>Lithium</a:t>
            </a:r>
            <a:endParaRPr lang="es-AR" sz="800" dirty="0"/>
          </a:p>
        </p:txBody>
      </p:sp>
      <p:sp>
        <p:nvSpPr>
          <p:cNvPr id="433" name="CuadroTexto 432">
            <a:extLst>
              <a:ext uri="{FF2B5EF4-FFF2-40B4-BE49-F238E27FC236}">
                <a16:creationId xmlns:a16="http://schemas.microsoft.com/office/drawing/2014/main" id="{E1B6C0ED-614F-5247-BAA5-7AA2B16079B5}"/>
              </a:ext>
            </a:extLst>
          </p:cNvPr>
          <p:cNvSpPr txBox="1"/>
          <p:nvPr/>
        </p:nvSpPr>
        <p:spPr>
          <a:xfrm>
            <a:off x="4138024" y="2836732"/>
            <a:ext cx="1364940" cy="100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MX" sz="800" b="1" dirty="0"/>
              <a:t>Tres Quebradas</a:t>
            </a:r>
            <a:r>
              <a:rPr lang="es-MX" sz="800" dirty="0"/>
              <a:t>| </a:t>
            </a:r>
            <a:r>
              <a:rPr lang="es-MX" sz="800" dirty="0" err="1"/>
              <a:t>ZijinMining</a:t>
            </a:r>
            <a:r>
              <a:rPr lang="es-MX" sz="800" dirty="0"/>
              <a:t> </a:t>
            </a:r>
            <a:endParaRPr lang="es-AR" sz="800" dirty="0"/>
          </a:p>
        </p:txBody>
      </p:sp>
      <p:cxnSp>
        <p:nvCxnSpPr>
          <p:cNvPr id="434" name="Conector recto 433">
            <a:extLst>
              <a:ext uri="{FF2B5EF4-FFF2-40B4-BE49-F238E27FC236}">
                <a16:creationId xmlns:a16="http://schemas.microsoft.com/office/drawing/2014/main" id="{47287223-17B8-98DB-80CA-C711CC4D44BF}"/>
              </a:ext>
            </a:extLst>
          </p:cNvPr>
          <p:cNvCxnSpPr>
            <a:cxnSpLocks/>
            <a:stCxn id="453" idx="6"/>
            <a:endCxn id="433" idx="1"/>
          </p:cNvCxnSpPr>
          <p:nvPr/>
        </p:nvCxnSpPr>
        <p:spPr>
          <a:xfrm>
            <a:off x="3381100" y="2259335"/>
            <a:ext cx="756924" cy="627892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5" name="Rectángulo 434">
            <a:extLst>
              <a:ext uri="{FF2B5EF4-FFF2-40B4-BE49-F238E27FC236}">
                <a16:creationId xmlns:a16="http://schemas.microsoft.com/office/drawing/2014/main" id="{4F870245-28E2-F250-364C-BDDAC5578E67}"/>
              </a:ext>
            </a:extLst>
          </p:cNvPr>
          <p:cNvSpPr/>
          <p:nvPr/>
        </p:nvSpPr>
        <p:spPr>
          <a:xfrm>
            <a:off x="7603099" y="1938146"/>
            <a:ext cx="72000" cy="720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36" name="Conector recto 435">
            <a:extLst>
              <a:ext uri="{FF2B5EF4-FFF2-40B4-BE49-F238E27FC236}">
                <a16:creationId xmlns:a16="http://schemas.microsoft.com/office/drawing/2014/main" id="{87D8E3FB-1DB8-9A51-7478-25BE02D98A2D}"/>
              </a:ext>
            </a:extLst>
          </p:cNvPr>
          <p:cNvCxnSpPr>
            <a:cxnSpLocks/>
            <a:stCxn id="452" idx="7"/>
            <a:endCxn id="432" idx="1"/>
          </p:cNvCxnSpPr>
          <p:nvPr/>
        </p:nvCxnSpPr>
        <p:spPr>
          <a:xfrm>
            <a:off x="3776182" y="2001247"/>
            <a:ext cx="330022" cy="159455"/>
          </a:xfrm>
          <a:prstGeom prst="line">
            <a:avLst/>
          </a:prstGeom>
          <a:ln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7" name="Rectángulo 436">
            <a:extLst>
              <a:ext uri="{FF2B5EF4-FFF2-40B4-BE49-F238E27FC236}">
                <a16:creationId xmlns:a16="http://schemas.microsoft.com/office/drawing/2014/main" id="{882CD080-E994-273B-6B72-6C45310260D6}"/>
              </a:ext>
            </a:extLst>
          </p:cNvPr>
          <p:cNvSpPr/>
          <p:nvPr/>
        </p:nvSpPr>
        <p:spPr>
          <a:xfrm>
            <a:off x="7452489" y="2067374"/>
            <a:ext cx="72000" cy="720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38" name="Conector recto 437">
            <a:extLst>
              <a:ext uri="{FF2B5EF4-FFF2-40B4-BE49-F238E27FC236}">
                <a16:creationId xmlns:a16="http://schemas.microsoft.com/office/drawing/2014/main" id="{69D6A330-9D7E-77BF-6613-9E6E5092FB50}"/>
              </a:ext>
            </a:extLst>
          </p:cNvPr>
          <p:cNvCxnSpPr>
            <a:cxnSpLocks/>
            <a:stCxn id="390" idx="5"/>
            <a:endCxn id="391" idx="0"/>
          </p:cNvCxnSpPr>
          <p:nvPr/>
        </p:nvCxnSpPr>
        <p:spPr>
          <a:xfrm flipH="1">
            <a:off x="6675277" y="2734159"/>
            <a:ext cx="582706" cy="141919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9" name="CuadroTexto 438">
            <a:extLst>
              <a:ext uri="{FF2B5EF4-FFF2-40B4-BE49-F238E27FC236}">
                <a16:creationId xmlns:a16="http://schemas.microsoft.com/office/drawing/2014/main" id="{68082D69-07B3-8D02-B734-4AF8746D8096}"/>
              </a:ext>
            </a:extLst>
          </p:cNvPr>
          <p:cNvSpPr txBox="1"/>
          <p:nvPr/>
        </p:nvSpPr>
        <p:spPr>
          <a:xfrm>
            <a:off x="6943656" y="5548523"/>
            <a:ext cx="103732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Cerro Negro </a:t>
            </a:r>
            <a:r>
              <a:rPr lang="es-MX" sz="800" dirty="0"/>
              <a:t>| </a:t>
            </a:r>
            <a:r>
              <a:rPr lang="es-MX" sz="800" dirty="0" err="1"/>
              <a:t>Newmont</a:t>
            </a:r>
            <a:endParaRPr lang="es-AR" sz="800" dirty="0"/>
          </a:p>
        </p:txBody>
      </p:sp>
      <p:sp>
        <p:nvSpPr>
          <p:cNvPr id="440" name="Triángulo isósceles 439">
            <a:extLst>
              <a:ext uri="{FF2B5EF4-FFF2-40B4-BE49-F238E27FC236}">
                <a16:creationId xmlns:a16="http://schemas.microsoft.com/office/drawing/2014/main" id="{6AAF528C-5A91-FE62-5A62-4221615A0AA0}"/>
              </a:ext>
            </a:extLst>
          </p:cNvPr>
          <p:cNvSpPr/>
          <p:nvPr/>
        </p:nvSpPr>
        <p:spPr>
          <a:xfrm>
            <a:off x="7260951" y="5348655"/>
            <a:ext cx="72000" cy="7200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441" name="Conector recto 440">
            <a:extLst>
              <a:ext uri="{FF2B5EF4-FFF2-40B4-BE49-F238E27FC236}">
                <a16:creationId xmlns:a16="http://schemas.microsoft.com/office/drawing/2014/main" id="{E63E7505-6A9B-0595-7A7A-484682CCCA7E}"/>
              </a:ext>
            </a:extLst>
          </p:cNvPr>
          <p:cNvCxnSpPr>
            <a:cxnSpLocks/>
            <a:stCxn id="439" idx="0"/>
            <a:endCxn id="440" idx="3"/>
          </p:cNvCxnSpPr>
          <p:nvPr/>
        </p:nvCxnSpPr>
        <p:spPr>
          <a:xfrm flipH="1" flipV="1">
            <a:off x="7296951" y="5420655"/>
            <a:ext cx="165370" cy="127868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42" name="CuadroTexto 441">
            <a:extLst>
              <a:ext uri="{FF2B5EF4-FFF2-40B4-BE49-F238E27FC236}">
                <a16:creationId xmlns:a16="http://schemas.microsoft.com/office/drawing/2014/main" id="{DEA131AE-0213-5B51-F905-BF0E50981DC8}"/>
              </a:ext>
            </a:extLst>
          </p:cNvPr>
          <p:cNvSpPr txBox="1"/>
          <p:nvPr/>
        </p:nvSpPr>
        <p:spPr>
          <a:xfrm>
            <a:off x="5999848" y="3424607"/>
            <a:ext cx="94380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 err="1"/>
              <a:t>Hualilán</a:t>
            </a:r>
            <a:r>
              <a:rPr lang="es-MX" sz="800" b="1" dirty="0"/>
              <a:t>-Casposo </a:t>
            </a:r>
            <a:r>
              <a:rPr lang="es-MX" sz="800" dirty="0"/>
              <a:t>|</a:t>
            </a:r>
            <a:r>
              <a:rPr lang="es-MX" sz="800" dirty="0" err="1"/>
              <a:t>Challenger</a:t>
            </a:r>
            <a:r>
              <a:rPr lang="es-MX" sz="800" dirty="0"/>
              <a:t> Gold</a:t>
            </a:r>
            <a:endParaRPr lang="es-AR" sz="800" dirty="0"/>
          </a:p>
        </p:txBody>
      </p:sp>
      <p:cxnSp>
        <p:nvCxnSpPr>
          <p:cNvPr id="443" name="Conector recto 442">
            <a:extLst>
              <a:ext uri="{FF2B5EF4-FFF2-40B4-BE49-F238E27FC236}">
                <a16:creationId xmlns:a16="http://schemas.microsoft.com/office/drawing/2014/main" id="{FA5436E5-B37B-BB34-EC2A-5641DFB03DB9}"/>
              </a:ext>
            </a:extLst>
          </p:cNvPr>
          <p:cNvCxnSpPr>
            <a:cxnSpLocks/>
            <a:stCxn id="454" idx="3"/>
            <a:endCxn id="442" idx="3"/>
          </p:cNvCxnSpPr>
          <p:nvPr/>
        </p:nvCxnSpPr>
        <p:spPr>
          <a:xfrm flipH="1">
            <a:off x="6943656" y="2914358"/>
            <a:ext cx="514944" cy="633360"/>
          </a:xfrm>
          <a:prstGeom prst="line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4" name="Rectángulo 443">
            <a:extLst>
              <a:ext uri="{FF2B5EF4-FFF2-40B4-BE49-F238E27FC236}">
                <a16:creationId xmlns:a16="http://schemas.microsoft.com/office/drawing/2014/main" id="{978D1BBB-8C64-213F-BD3B-D8D82B7767C4}"/>
              </a:ext>
            </a:extLst>
          </p:cNvPr>
          <p:cNvSpPr/>
          <p:nvPr/>
        </p:nvSpPr>
        <p:spPr>
          <a:xfrm>
            <a:off x="7246017" y="2812643"/>
            <a:ext cx="72000" cy="72000"/>
          </a:xfrm>
          <a:prstGeom prst="rect">
            <a:avLst/>
          </a:prstGeom>
          <a:solidFill>
            <a:schemeClr val="accent5"/>
          </a:solidFill>
          <a:ln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5" name="CuadroTexto 444">
            <a:extLst>
              <a:ext uri="{FF2B5EF4-FFF2-40B4-BE49-F238E27FC236}">
                <a16:creationId xmlns:a16="http://schemas.microsoft.com/office/drawing/2014/main" id="{E4EBF30A-D186-2831-5FC0-F78081ED3224}"/>
              </a:ext>
            </a:extLst>
          </p:cNvPr>
          <p:cNvSpPr txBox="1"/>
          <p:nvPr/>
        </p:nvSpPr>
        <p:spPr>
          <a:xfrm>
            <a:off x="9035561" y="5830624"/>
            <a:ext cx="81717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dirty="0"/>
              <a:t>P.E.A.</a:t>
            </a:r>
            <a:endParaRPr lang="es-AR" sz="800" dirty="0"/>
          </a:p>
        </p:txBody>
      </p:sp>
      <p:sp>
        <p:nvSpPr>
          <p:cNvPr id="446" name="Hexágono 445">
            <a:extLst>
              <a:ext uri="{FF2B5EF4-FFF2-40B4-BE49-F238E27FC236}">
                <a16:creationId xmlns:a16="http://schemas.microsoft.com/office/drawing/2014/main" id="{68FAB884-3DCA-E834-09C7-9FB28FD25F90}"/>
              </a:ext>
            </a:extLst>
          </p:cNvPr>
          <p:cNvSpPr/>
          <p:nvPr/>
        </p:nvSpPr>
        <p:spPr>
          <a:xfrm>
            <a:off x="8894213" y="5856180"/>
            <a:ext cx="72000" cy="72000"/>
          </a:xfrm>
          <a:prstGeom prst="hexagon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dk1"/>
              </a:solidFill>
            </a:endParaRPr>
          </a:p>
        </p:txBody>
      </p:sp>
      <p:sp>
        <p:nvSpPr>
          <p:cNvPr id="447" name="Hexágono 446">
            <a:extLst>
              <a:ext uri="{FF2B5EF4-FFF2-40B4-BE49-F238E27FC236}">
                <a16:creationId xmlns:a16="http://schemas.microsoft.com/office/drawing/2014/main" id="{9BFCBAE9-74E0-60DE-4388-15AFCBAA031F}"/>
              </a:ext>
            </a:extLst>
          </p:cNvPr>
          <p:cNvSpPr/>
          <p:nvPr/>
        </p:nvSpPr>
        <p:spPr>
          <a:xfrm>
            <a:off x="7077626" y="2796141"/>
            <a:ext cx="72000" cy="72000"/>
          </a:xfrm>
          <a:prstGeom prst="hexagon">
            <a:avLst/>
          </a:prstGeom>
          <a:solidFill>
            <a:schemeClr val="accent1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dk1"/>
              </a:solidFill>
            </a:endParaRPr>
          </a:p>
        </p:txBody>
      </p:sp>
      <p:sp>
        <p:nvSpPr>
          <p:cNvPr id="448" name="CuadroTexto 447">
            <a:extLst>
              <a:ext uri="{FF2B5EF4-FFF2-40B4-BE49-F238E27FC236}">
                <a16:creationId xmlns:a16="http://schemas.microsoft.com/office/drawing/2014/main" id="{3C08C795-8CE6-A06B-E76D-8AEE852E5A5C}"/>
              </a:ext>
            </a:extLst>
          </p:cNvPr>
          <p:cNvSpPr txBox="1"/>
          <p:nvPr/>
        </p:nvSpPr>
        <p:spPr>
          <a:xfrm>
            <a:off x="5623093" y="3080145"/>
            <a:ext cx="139145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/>
              <a:t>Los Azules</a:t>
            </a:r>
            <a:r>
              <a:rPr lang="es-MX" sz="800" dirty="0"/>
              <a:t> | </a:t>
            </a:r>
            <a:r>
              <a:rPr lang="es-MX" sz="800" dirty="0" err="1"/>
              <a:t>McEwen</a:t>
            </a:r>
            <a:r>
              <a:rPr lang="es-MX" sz="800" dirty="0"/>
              <a:t> </a:t>
            </a:r>
            <a:r>
              <a:rPr lang="es-MX" sz="800" dirty="0" err="1"/>
              <a:t>Copper</a:t>
            </a:r>
            <a:endParaRPr lang="es-AR" sz="800" dirty="0"/>
          </a:p>
        </p:txBody>
      </p:sp>
      <p:sp>
        <p:nvSpPr>
          <p:cNvPr id="449" name="CuadroTexto 448">
            <a:extLst>
              <a:ext uri="{FF2B5EF4-FFF2-40B4-BE49-F238E27FC236}">
                <a16:creationId xmlns:a16="http://schemas.microsoft.com/office/drawing/2014/main" id="{3CF33849-DB12-674F-6E8D-56BBEA826937}"/>
              </a:ext>
            </a:extLst>
          </p:cNvPr>
          <p:cNvSpPr txBox="1"/>
          <p:nvPr/>
        </p:nvSpPr>
        <p:spPr>
          <a:xfrm>
            <a:off x="7824132" y="1350202"/>
            <a:ext cx="1457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MX" sz="800" b="1" dirty="0" err="1"/>
              <a:t>Caucharí-Olaroz</a:t>
            </a:r>
            <a:r>
              <a:rPr lang="es-MX" sz="800" dirty="0"/>
              <a:t> | </a:t>
            </a:r>
            <a:r>
              <a:rPr lang="es-MX" sz="800" dirty="0" err="1"/>
              <a:t>Ganfeng</a:t>
            </a:r>
            <a:r>
              <a:rPr lang="es-MX" sz="800" dirty="0"/>
              <a:t> </a:t>
            </a:r>
            <a:r>
              <a:rPr lang="es-MX" sz="800" dirty="0" err="1"/>
              <a:t>Lithium</a:t>
            </a:r>
            <a:endParaRPr lang="es-AR" sz="800" dirty="0"/>
          </a:p>
        </p:txBody>
      </p:sp>
      <p:cxnSp>
        <p:nvCxnSpPr>
          <p:cNvPr id="450" name="Conector recto 449">
            <a:extLst>
              <a:ext uri="{FF2B5EF4-FFF2-40B4-BE49-F238E27FC236}">
                <a16:creationId xmlns:a16="http://schemas.microsoft.com/office/drawing/2014/main" id="{8AD3F896-B8E7-70F6-97C8-0C2BE8F06D8E}"/>
              </a:ext>
            </a:extLst>
          </p:cNvPr>
          <p:cNvCxnSpPr>
            <a:cxnSpLocks/>
            <a:stCxn id="449" idx="1"/>
            <a:endCxn id="404" idx="1"/>
          </p:cNvCxnSpPr>
          <p:nvPr/>
        </p:nvCxnSpPr>
        <p:spPr>
          <a:xfrm flipH="1">
            <a:off x="7708725" y="1411758"/>
            <a:ext cx="115407" cy="28420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51" name="Elipse 450">
            <a:extLst>
              <a:ext uri="{FF2B5EF4-FFF2-40B4-BE49-F238E27FC236}">
                <a16:creationId xmlns:a16="http://schemas.microsoft.com/office/drawing/2014/main" id="{F909E505-72E2-4ABF-BA7D-D753F47CFA93}"/>
              </a:ext>
            </a:extLst>
          </p:cNvPr>
          <p:cNvSpPr/>
          <p:nvPr/>
        </p:nvSpPr>
        <p:spPr>
          <a:xfrm rot="7254012">
            <a:off x="3399226" y="1887833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2" name="Elipse 451">
            <a:extLst>
              <a:ext uri="{FF2B5EF4-FFF2-40B4-BE49-F238E27FC236}">
                <a16:creationId xmlns:a16="http://schemas.microsoft.com/office/drawing/2014/main" id="{6D25DE17-A7EF-69E7-4D67-D8889E186F77}"/>
              </a:ext>
            </a:extLst>
          </p:cNvPr>
          <p:cNvSpPr/>
          <p:nvPr/>
        </p:nvSpPr>
        <p:spPr>
          <a:xfrm rot="7818759">
            <a:off x="3737240" y="1929367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3" name="Elipse 452">
            <a:extLst>
              <a:ext uri="{FF2B5EF4-FFF2-40B4-BE49-F238E27FC236}">
                <a16:creationId xmlns:a16="http://schemas.microsoft.com/office/drawing/2014/main" id="{3966D2AF-A832-F4B2-A862-44287D919EF8}"/>
              </a:ext>
            </a:extLst>
          </p:cNvPr>
          <p:cNvSpPr/>
          <p:nvPr/>
        </p:nvSpPr>
        <p:spPr>
          <a:xfrm rot="7254012">
            <a:off x="3363588" y="2192445"/>
            <a:ext cx="72000" cy="72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4" name="Rectángulo 453">
            <a:extLst>
              <a:ext uri="{FF2B5EF4-FFF2-40B4-BE49-F238E27FC236}">
                <a16:creationId xmlns:a16="http://schemas.microsoft.com/office/drawing/2014/main" id="{0C54F396-1A04-F969-8D54-9285D843F467}"/>
              </a:ext>
            </a:extLst>
          </p:cNvPr>
          <p:cNvSpPr/>
          <p:nvPr/>
        </p:nvSpPr>
        <p:spPr>
          <a:xfrm>
            <a:off x="7386600" y="2878358"/>
            <a:ext cx="72000" cy="72000"/>
          </a:xfrm>
          <a:prstGeom prst="rect">
            <a:avLst/>
          </a:prstGeom>
          <a:solidFill>
            <a:schemeClr val="accent5"/>
          </a:solidFill>
          <a:ln>
            <a:solidFill>
              <a:schemeClr val="bg2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5" name="Rectángulo: esquinas redondeadas 454">
            <a:extLst>
              <a:ext uri="{FF2B5EF4-FFF2-40B4-BE49-F238E27FC236}">
                <a16:creationId xmlns:a16="http://schemas.microsoft.com/office/drawing/2014/main" id="{262CF499-5CB4-1A82-5C44-40D2AB3AC123}"/>
              </a:ext>
            </a:extLst>
          </p:cNvPr>
          <p:cNvSpPr/>
          <p:nvPr/>
        </p:nvSpPr>
        <p:spPr>
          <a:xfrm>
            <a:off x="9553786" y="2970415"/>
            <a:ext cx="2128604" cy="19313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6" name="CuadroTexto 455">
            <a:extLst>
              <a:ext uri="{FF2B5EF4-FFF2-40B4-BE49-F238E27FC236}">
                <a16:creationId xmlns:a16="http://schemas.microsoft.com/office/drawing/2014/main" id="{3DEE472C-C342-5442-C1C3-76A8493436B0}"/>
              </a:ext>
            </a:extLst>
          </p:cNvPr>
          <p:cNvSpPr txBox="1"/>
          <p:nvPr/>
        </p:nvSpPr>
        <p:spPr>
          <a:xfrm>
            <a:off x="9765975" y="3335934"/>
            <a:ext cx="1916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Mendoza</a:t>
            </a:r>
          </a:p>
          <a:p>
            <a:r>
              <a:rPr lang="es-MX" dirty="0"/>
              <a:t>Se suma al cobre con la aprobación del PSJ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46233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CB2DC-2E0A-5E7E-7CEC-B9271382A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4CB7E03-EA5C-56D7-4446-125C6B0190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AR" sz="2000" dirty="0"/>
              <a:t>PROYECCIONES | EXPORTACIONES Y EXPLORACIÓN MINERA</a:t>
            </a:r>
          </a:p>
          <a:p>
            <a:endParaRPr lang="es-AR" sz="20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CF17C0-FC75-29D1-1781-85A7A9F894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801" y="726138"/>
            <a:ext cx="11677475" cy="348867"/>
          </a:xfrm>
        </p:spPr>
        <p:txBody>
          <a:bodyPr/>
          <a:lstStyle/>
          <a:p>
            <a:r>
              <a:rPr lang="es-ES" sz="1600" dirty="0"/>
              <a:t>Con el oro en el centro de la escena, romperíamos la barrera de los USD 6.600 millones en 2026</a:t>
            </a:r>
          </a:p>
          <a:p>
            <a:endParaRPr lang="es-AR" sz="1600" dirty="0"/>
          </a:p>
        </p:txBody>
      </p:sp>
      <p:sp>
        <p:nvSpPr>
          <p:cNvPr id="4" name="3 Marcador de contenido">
            <a:extLst>
              <a:ext uri="{FF2B5EF4-FFF2-40B4-BE49-F238E27FC236}">
                <a16:creationId xmlns:a16="http://schemas.microsoft.com/office/drawing/2014/main" id="{7BC42233-2510-C1B9-DDD9-0F41DFE0B90A}"/>
              </a:ext>
            </a:extLst>
          </p:cNvPr>
          <p:cNvSpPr txBox="1">
            <a:spLocks/>
          </p:cNvSpPr>
          <p:nvPr/>
        </p:nvSpPr>
        <p:spPr>
          <a:xfrm>
            <a:off x="433640" y="1144142"/>
            <a:ext cx="5486399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AR" dirty="0"/>
              <a:t>Exportaciones mineras </a:t>
            </a:r>
          </a:p>
          <a:p>
            <a:r>
              <a:rPr lang="es-AR" b="0" dirty="0"/>
              <a:t>Millones de dólares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942BC72-FCD1-2FBA-5FC4-6EC667781F73}"/>
              </a:ext>
            </a:extLst>
          </p:cNvPr>
          <p:cNvSpPr txBox="1"/>
          <p:nvPr/>
        </p:nvSpPr>
        <p:spPr>
          <a:xfrm>
            <a:off x="326898" y="6532407"/>
            <a:ext cx="11351490" cy="205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AR" sz="900" i="1" dirty="0">
                <a:solidFill>
                  <a:schemeClr val="tx2"/>
                </a:solidFill>
              </a:rPr>
              <a:t>* Cambio de metodología. A partir diciembre 2019 se excluyen exportaciones de industrias de base minera sin asociación directa a producción de canteras o minas locales. Sí se mantiene en “Resto” exportaciones de yeso, cemento y cal viva.</a:t>
            </a:r>
          </a:p>
        </p:txBody>
      </p:sp>
      <p:graphicFrame>
        <p:nvGraphicFramePr>
          <p:cNvPr id="59" name="1 Gráfico">
            <a:extLst>
              <a:ext uri="{FF2B5EF4-FFF2-40B4-BE49-F238E27FC236}">
                <a16:creationId xmlns:a16="http://schemas.microsoft.com/office/drawing/2014/main" id="{7BE609BA-D88C-FACF-8A89-190621E0E6C9}"/>
              </a:ext>
            </a:extLst>
          </p:cNvPr>
          <p:cNvGraphicFramePr>
            <a:graphicFrameLocks/>
          </p:cNvGraphicFramePr>
          <p:nvPr/>
        </p:nvGraphicFramePr>
        <p:xfrm>
          <a:off x="326898" y="1542174"/>
          <a:ext cx="5400000" cy="386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6" name="3 Marcador de contenido">
            <a:extLst>
              <a:ext uri="{FF2B5EF4-FFF2-40B4-BE49-F238E27FC236}">
                <a16:creationId xmlns:a16="http://schemas.microsoft.com/office/drawing/2014/main" id="{4649E23A-31B2-D0D4-7522-3C4F78713407}"/>
              </a:ext>
            </a:extLst>
          </p:cNvPr>
          <p:cNvSpPr txBox="1">
            <a:spLocks/>
          </p:cNvSpPr>
          <p:nvPr/>
        </p:nvSpPr>
        <p:spPr>
          <a:xfrm>
            <a:off x="6271961" y="1171594"/>
            <a:ext cx="5486399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AR" dirty="0"/>
              <a:t>Exploración minera</a:t>
            </a:r>
          </a:p>
          <a:p>
            <a:r>
              <a:rPr lang="es-AR" b="0" dirty="0"/>
              <a:t>Millones de dólares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645A4FE-81E1-BC38-1975-A14DDC4C364C}"/>
              </a:ext>
            </a:extLst>
          </p:cNvPr>
          <p:cNvSpPr txBox="1"/>
          <p:nvPr/>
        </p:nvSpPr>
        <p:spPr>
          <a:xfrm>
            <a:off x="1376839" y="5578087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9,7%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2026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3342953-894B-B36B-8CA3-46577E324D0C}"/>
              </a:ext>
            </a:extLst>
          </p:cNvPr>
          <p:cNvSpPr txBox="1"/>
          <p:nvPr/>
        </p:nvSpPr>
        <p:spPr>
          <a:xfrm>
            <a:off x="3462970" y="5578087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0,7%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2027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F4E6C8-05AD-01F0-AE31-5C5370547527}"/>
              </a:ext>
            </a:extLst>
          </p:cNvPr>
          <p:cNvSpPr txBox="1"/>
          <p:nvPr/>
        </p:nvSpPr>
        <p:spPr>
          <a:xfrm>
            <a:off x="7510315" y="5578087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10,4%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2026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ADDA11D-7A6C-2EB2-D034-ACE9B0F8EBFA}"/>
              </a:ext>
            </a:extLst>
          </p:cNvPr>
          <p:cNvSpPr txBox="1"/>
          <p:nvPr/>
        </p:nvSpPr>
        <p:spPr>
          <a:xfrm>
            <a:off x="9596446" y="5578087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1,1%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2027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72D8FE00-40F0-06A5-9D5A-3165D66F4F5E}"/>
              </a:ext>
            </a:extLst>
          </p:cNvPr>
          <p:cNvGraphicFramePr>
            <a:graphicFrameLocks/>
          </p:cNvGraphicFramePr>
          <p:nvPr/>
        </p:nvGraphicFramePr>
        <p:xfrm>
          <a:off x="6271961" y="1621196"/>
          <a:ext cx="5400000" cy="387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CAE76AC0-805D-70E0-88D5-A08E35DD0D47}"/>
              </a:ext>
            </a:extLst>
          </p:cNvPr>
          <p:cNvSpPr/>
          <p:nvPr/>
        </p:nvSpPr>
        <p:spPr>
          <a:xfrm>
            <a:off x="1019331" y="5491196"/>
            <a:ext cx="3662355" cy="917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AC2A03C-6586-1131-16E4-5261E3EF2E9D}"/>
              </a:ext>
            </a:extLst>
          </p:cNvPr>
          <p:cNvSpPr/>
          <p:nvPr/>
        </p:nvSpPr>
        <p:spPr>
          <a:xfrm>
            <a:off x="7357914" y="5491196"/>
            <a:ext cx="3662355" cy="917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199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2149F-B0C4-2B11-5B48-B3358E55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D5D6A18-1976-7944-BEB3-32FEECB9D0B5}"/>
              </a:ext>
            </a:extLst>
          </p:cNvPr>
          <p:cNvSpPr txBox="1">
            <a:spLocks/>
          </p:cNvSpPr>
          <p:nvPr/>
        </p:nvSpPr>
        <p:spPr>
          <a:xfrm>
            <a:off x="3690911" y="2972405"/>
            <a:ext cx="5558192" cy="7398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000" spc="50" dirty="0">
                <a:solidFill>
                  <a:srgbClr val="0C416B"/>
                </a:solidFill>
                <a:latin typeface="Public Sans ExtraBold" pitchFamily="2" charset="0"/>
              </a:rPr>
              <a:t>Anexo</a:t>
            </a:r>
          </a:p>
        </p:txBody>
      </p:sp>
    </p:spTree>
    <p:extLst>
      <p:ext uri="{BB962C8B-B14F-4D97-AF65-F5344CB8AC3E}">
        <p14:creationId xmlns:p14="http://schemas.microsoft.com/office/powerpoint/2010/main" val="1294066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EA308F2-D5D9-FEF4-51C5-2FAAEB8B6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262" y="368528"/>
            <a:ext cx="10619285" cy="582435"/>
          </a:xfrm>
        </p:spPr>
        <p:txBody>
          <a:bodyPr/>
          <a:lstStyle/>
          <a:p>
            <a:r>
              <a:rPr lang="es-ES" sz="2000" dirty="0"/>
              <a:t>APORTE DE LA MINERÍA A LA ECONOMÍA NACIONAL | PRINCIPALES INDICADORES</a:t>
            </a:r>
          </a:p>
          <a:p>
            <a:endParaRPr lang="es-AR" sz="20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3A3BC8D-74CE-FAF2-45AF-1CC83934309B}"/>
              </a:ext>
            </a:extLst>
          </p:cNvPr>
          <p:cNvSpPr/>
          <p:nvPr/>
        </p:nvSpPr>
        <p:spPr>
          <a:xfrm>
            <a:off x="337798" y="3863775"/>
            <a:ext cx="5531314" cy="248038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9A89D39-1741-BE14-22B3-53DB1A80C7B5}"/>
              </a:ext>
            </a:extLst>
          </p:cNvPr>
          <p:cNvSpPr txBox="1"/>
          <p:nvPr/>
        </p:nvSpPr>
        <p:spPr>
          <a:xfrm>
            <a:off x="371475" y="795178"/>
            <a:ext cx="5233476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sz="1200" dirty="0"/>
              <a:t>PIB del sector minero | Participación en el PIB Nacional</a:t>
            </a:r>
          </a:p>
          <a:p>
            <a:r>
              <a:rPr lang="es-ES" sz="1050" b="0" i="1" dirty="0"/>
              <a:t>En</a:t>
            </a:r>
            <a:r>
              <a:rPr lang="es-ES" sz="1200" b="0" dirty="0"/>
              <a:t> </a:t>
            </a:r>
            <a:r>
              <a:rPr lang="es-ES" sz="1050" b="0" i="1" dirty="0"/>
              <a:t>MM ARS a precios básicos 2004 y en % sobre PBI total</a:t>
            </a:r>
            <a:endParaRPr lang="es-AR" sz="1200" b="0" i="1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049A68B-66F5-F91C-FE66-EB1ACE1273F4}"/>
              </a:ext>
            </a:extLst>
          </p:cNvPr>
          <p:cNvSpPr txBox="1"/>
          <p:nvPr/>
        </p:nvSpPr>
        <p:spPr>
          <a:xfrm>
            <a:off x="531668" y="3962455"/>
            <a:ext cx="3498476" cy="51430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80000"/>
              </a:lnSpc>
            </a:pPr>
            <a:r>
              <a:rPr lang="es-ES" sz="1200" dirty="0"/>
              <a:t>Empleo minero</a:t>
            </a:r>
          </a:p>
          <a:p>
            <a:pPr>
              <a:lnSpc>
                <a:spcPct val="80000"/>
              </a:lnSpc>
            </a:pPr>
            <a:r>
              <a:rPr lang="es-ES" sz="1050" b="0" i="1" dirty="0"/>
              <a:t>En miles de puestos y % sobre total empleo privado registrado (OEDE)</a:t>
            </a:r>
            <a:endParaRPr lang="es-AR" sz="1050" b="0" i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58240B3-CD90-F9EC-9D72-D79CD887F572}"/>
              </a:ext>
            </a:extLst>
          </p:cNvPr>
          <p:cNvSpPr txBox="1"/>
          <p:nvPr/>
        </p:nvSpPr>
        <p:spPr>
          <a:xfrm>
            <a:off x="277784" y="6347543"/>
            <a:ext cx="11457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dirty="0"/>
              <a:t>*Incluye aportes nacionales (DD. EE, IVA, Ganancias Seguridad Social y Débitos y Créditos) y provinciales (Regalías, II. BB., Cánones y Tasas y Aportes a Entes Públicos y Fondos Fiduciarios). Tras la no renovación del Decreto 785/2020, los derechos de exportación para el oro pasaron del 8% al 0%.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B1F510A-C743-D499-FDEA-C3323B97BB40}"/>
              </a:ext>
            </a:extLst>
          </p:cNvPr>
          <p:cNvSpPr/>
          <p:nvPr/>
        </p:nvSpPr>
        <p:spPr>
          <a:xfrm>
            <a:off x="6297184" y="809734"/>
            <a:ext cx="5462293" cy="2963233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F7123C9-96DB-1EE6-9DA2-964AEAC56E0C}"/>
              </a:ext>
            </a:extLst>
          </p:cNvPr>
          <p:cNvSpPr txBox="1"/>
          <p:nvPr/>
        </p:nvSpPr>
        <p:spPr>
          <a:xfrm>
            <a:off x="6394010" y="3906371"/>
            <a:ext cx="5148701" cy="2791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sz="1200" dirty="0"/>
              <a:t>Aporte tributario* | Participación en recaudación total </a:t>
            </a:r>
            <a:endParaRPr lang="es-AR" sz="1200" dirty="0"/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16B72EB5-3B23-0AE2-21F7-3E3154F76639}"/>
              </a:ext>
            </a:extLst>
          </p:cNvPr>
          <p:cNvGraphicFramePr>
            <a:graphicFrameLocks/>
          </p:cNvGraphicFramePr>
          <p:nvPr/>
        </p:nvGraphicFramePr>
        <p:xfrm>
          <a:off x="371475" y="1254807"/>
          <a:ext cx="5400000" cy="25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1 Gráfico">
            <a:extLst>
              <a:ext uri="{FF2B5EF4-FFF2-40B4-BE49-F238E27FC236}">
                <a16:creationId xmlns:a16="http://schemas.microsoft.com/office/drawing/2014/main" id="{645E452F-00D6-9335-A028-01025D51880D}"/>
              </a:ext>
            </a:extLst>
          </p:cNvPr>
          <p:cNvGraphicFramePr>
            <a:graphicFrameLocks/>
          </p:cNvGraphicFramePr>
          <p:nvPr/>
        </p:nvGraphicFramePr>
        <p:xfrm>
          <a:off x="6322890" y="1311598"/>
          <a:ext cx="5400000" cy="2608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13E5DFCB-5399-82F3-3F16-94B332F017E2}"/>
              </a:ext>
            </a:extLst>
          </p:cNvPr>
          <p:cNvGraphicFramePr>
            <a:graphicFrameLocks/>
          </p:cNvGraphicFramePr>
          <p:nvPr/>
        </p:nvGraphicFramePr>
        <p:xfrm>
          <a:off x="420088" y="4381130"/>
          <a:ext cx="54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54E64181-E482-86C6-7010-AD2DD954CC81}"/>
              </a:ext>
            </a:extLst>
          </p:cNvPr>
          <p:cNvGraphicFramePr>
            <a:graphicFrameLocks/>
          </p:cNvGraphicFramePr>
          <p:nvPr/>
        </p:nvGraphicFramePr>
        <p:xfrm>
          <a:off x="6353370" y="4281599"/>
          <a:ext cx="54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CuadroTexto 25">
            <a:extLst>
              <a:ext uri="{FF2B5EF4-FFF2-40B4-BE49-F238E27FC236}">
                <a16:creationId xmlns:a16="http://schemas.microsoft.com/office/drawing/2014/main" id="{A440F6FC-0EBA-399E-E169-A21D55ECD1E0}"/>
              </a:ext>
            </a:extLst>
          </p:cNvPr>
          <p:cNvSpPr txBox="1"/>
          <p:nvPr/>
        </p:nvSpPr>
        <p:spPr>
          <a:xfrm>
            <a:off x="6394011" y="795178"/>
            <a:ext cx="5342353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sz="1200" dirty="0"/>
              <a:t>Exportaciones mineras | Participación en el total país</a:t>
            </a:r>
          </a:p>
          <a:p>
            <a:r>
              <a:rPr lang="es-ES" sz="1050" b="0" i="1" dirty="0"/>
              <a:t>En millones de dólares</a:t>
            </a:r>
            <a:endParaRPr lang="es-AR" sz="1050" b="0" i="1" dirty="0"/>
          </a:p>
        </p:txBody>
      </p:sp>
    </p:spTree>
    <p:extLst>
      <p:ext uri="{BB962C8B-B14F-4D97-AF65-F5344CB8AC3E}">
        <p14:creationId xmlns:p14="http://schemas.microsoft.com/office/powerpoint/2010/main" val="793442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F9AB2-A20E-C91A-3E69-879639E37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BECCBEF-B902-74A3-CCD3-36DC0DBA6499}"/>
              </a:ext>
            </a:extLst>
          </p:cNvPr>
          <p:cNvSpPr txBox="1">
            <a:spLocks/>
          </p:cNvSpPr>
          <p:nvPr/>
        </p:nvSpPr>
        <p:spPr>
          <a:xfrm>
            <a:off x="3078683" y="2911364"/>
            <a:ext cx="8030751" cy="13024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AR" sz="3600" dirty="0">
                <a:solidFill>
                  <a:schemeClr val="bg1"/>
                </a:solidFill>
                <a:latin typeface="Public Sans Bold" pitchFamily="2" charset="0"/>
              </a:rPr>
              <a:t>Sigamos </a:t>
            </a:r>
            <a:r>
              <a:rPr lang="es-AR" sz="3600" dirty="0">
                <a:solidFill>
                  <a:srgbClr val="61B788"/>
                </a:solidFill>
                <a:latin typeface="Public Sans Bold" pitchFamily="2" charset="0"/>
              </a:rPr>
              <a:t>conectados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F6A06C4-624E-B31F-D4DA-344EAC6C7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10661" y="4109546"/>
            <a:ext cx="1870842" cy="1870842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74859AE-F2F1-9FA3-16C4-8AEF6E884061}"/>
              </a:ext>
            </a:extLst>
          </p:cNvPr>
          <p:cNvSpPr txBox="1">
            <a:spLocks/>
          </p:cNvSpPr>
          <p:nvPr/>
        </p:nvSpPr>
        <p:spPr>
          <a:xfrm>
            <a:off x="5602014" y="4505899"/>
            <a:ext cx="3242441" cy="888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AR" sz="2400" dirty="0">
                <a:solidFill>
                  <a:schemeClr val="bg1"/>
                </a:solidFill>
                <a:latin typeface="Public Sans" pitchFamily="2" charset="0"/>
              </a:rPr>
              <a:t>info@caem.com.ar</a:t>
            </a:r>
          </a:p>
          <a:p>
            <a:pPr algn="r">
              <a:lnSpc>
                <a:spcPct val="100000"/>
              </a:lnSpc>
            </a:pPr>
            <a:r>
              <a:rPr lang="es-AR" sz="2800" dirty="0">
                <a:solidFill>
                  <a:srgbClr val="61B788"/>
                </a:solidFill>
                <a:latin typeface="Public Sans ExtraBold" pitchFamily="2" charset="0"/>
              </a:rPr>
              <a:t>caem.com.ar</a:t>
            </a:r>
          </a:p>
          <a:p>
            <a:pPr algn="r"/>
            <a:endParaRPr lang="es-AR" sz="2200" dirty="0">
              <a:solidFill>
                <a:srgbClr val="61B788"/>
              </a:solidFill>
              <a:latin typeface="Public Sans" pitchFamily="2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5615B5EB-3D4D-62DC-4AD1-683F011053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47451" y="5265683"/>
            <a:ext cx="1984837" cy="31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2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8A6A8-75F5-BB4E-9299-ABD9A9E9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ángulo: esquinas redondeadas 55">
            <a:extLst>
              <a:ext uri="{FF2B5EF4-FFF2-40B4-BE49-F238E27FC236}">
                <a16:creationId xmlns:a16="http://schemas.microsoft.com/office/drawing/2014/main" id="{D0A0C63D-3CA5-7C25-7930-87E00FFC84AE}"/>
              </a:ext>
            </a:extLst>
          </p:cNvPr>
          <p:cNvSpPr/>
          <p:nvPr/>
        </p:nvSpPr>
        <p:spPr>
          <a:xfrm>
            <a:off x="380823" y="4147592"/>
            <a:ext cx="8398019" cy="23418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A45310E-48CE-E9F4-DD64-3B472548FD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000" dirty="0"/>
              <a:t>LOS NÚMEROS QUE EXPLICAN LA DINÁMICA DEL SECTOR</a:t>
            </a:r>
            <a:endParaRPr lang="es-ES" sz="20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800A303-F39F-B40F-163A-68C5FA6A8CEE}"/>
              </a:ext>
            </a:extLst>
          </p:cNvPr>
          <p:cNvSpPr txBox="1"/>
          <p:nvPr/>
        </p:nvSpPr>
        <p:spPr>
          <a:xfrm>
            <a:off x="9332583" y="1231950"/>
            <a:ext cx="2478594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Minería en el PIB nacional</a:t>
            </a:r>
          </a:p>
          <a:p>
            <a:pPr>
              <a:lnSpc>
                <a:spcPct val="80000"/>
              </a:lnSpc>
            </a:pPr>
            <a:r>
              <a:rPr lang="es-ES" sz="1400" dirty="0" err="1"/>
              <a:t>Part</a:t>
            </a:r>
            <a:r>
              <a:rPr lang="es-ES" sz="1400" dirty="0"/>
              <a:t>. 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108E3-AB41-5047-7819-F84B1AD0364F}"/>
              </a:ext>
            </a:extLst>
          </p:cNvPr>
          <p:cNvSpPr txBox="1"/>
          <p:nvPr/>
        </p:nvSpPr>
        <p:spPr>
          <a:xfrm>
            <a:off x="9332583" y="1673289"/>
            <a:ext cx="1007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0,6%</a:t>
            </a:r>
          </a:p>
        </p:txBody>
      </p:sp>
      <p:sp>
        <p:nvSpPr>
          <p:cNvPr id="63" name="Rectángulo: esquinas redondeadas 62">
            <a:extLst>
              <a:ext uri="{FF2B5EF4-FFF2-40B4-BE49-F238E27FC236}">
                <a16:creationId xmlns:a16="http://schemas.microsoft.com/office/drawing/2014/main" id="{38DE205F-C1FA-466D-30B6-63C04A87326C}"/>
              </a:ext>
            </a:extLst>
          </p:cNvPr>
          <p:cNvSpPr/>
          <p:nvPr/>
        </p:nvSpPr>
        <p:spPr>
          <a:xfrm>
            <a:off x="9197673" y="1038909"/>
            <a:ext cx="2582413" cy="5450563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D4FEFA2-DDB7-333E-BC7C-04A8F9978244}"/>
              </a:ext>
            </a:extLst>
          </p:cNvPr>
          <p:cNvSpPr txBox="1"/>
          <p:nvPr/>
        </p:nvSpPr>
        <p:spPr>
          <a:xfrm>
            <a:off x="9332583" y="2515765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Inversión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% IED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E7FF7253-8B6D-0001-0A11-B052C35D9D70}"/>
              </a:ext>
            </a:extLst>
          </p:cNvPr>
          <p:cNvSpPr txBox="1"/>
          <p:nvPr/>
        </p:nvSpPr>
        <p:spPr>
          <a:xfrm>
            <a:off x="9332583" y="2957104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17%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DFDC10F7-512E-7ACD-6126-C0F0CFE64C5E}"/>
              </a:ext>
            </a:extLst>
          </p:cNvPr>
          <p:cNvSpPr txBox="1"/>
          <p:nvPr/>
        </p:nvSpPr>
        <p:spPr>
          <a:xfrm>
            <a:off x="9332583" y="3871297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Aporte tributario 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Como % recaudación total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0E3F2C34-9DE9-F0B1-3CE3-6A27F8AA3FA8}"/>
              </a:ext>
            </a:extLst>
          </p:cNvPr>
          <p:cNvSpPr txBox="1"/>
          <p:nvPr/>
        </p:nvSpPr>
        <p:spPr>
          <a:xfrm>
            <a:off x="9332583" y="4312636"/>
            <a:ext cx="1007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0,9%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4DFDEBF0-FEF7-A4CF-0E15-75F94A9F37FD}"/>
              </a:ext>
            </a:extLst>
          </p:cNvPr>
          <p:cNvSpPr txBox="1"/>
          <p:nvPr/>
        </p:nvSpPr>
        <p:spPr>
          <a:xfrm>
            <a:off x="9332583" y="5322872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Empleo privado registrado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En puestos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8E6F5965-22E5-20F8-F91D-2B76D2353029}"/>
              </a:ext>
            </a:extLst>
          </p:cNvPr>
          <p:cNvSpPr txBox="1"/>
          <p:nvPr/>
        </p:nvSpPr>
        <p:spPr>
          <a:xfrm>
            <a:off x="9332583" y="5764211"/>
            <a:ext cx="1544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100.000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AFF028A-EFFB-2817-4EA6-22B3FE71D2E9}"/>
              </a:ext>
            </a:extLst>
          </p:cNvPr>
          <p:cNvSpPr txBox="1"/>
          <p:nvPr/>
        </p:nvSpPr>
        <p:spPr>
          <a:xfrm>
            <a:off x="464252" y="1463107"/>
            <a:ext cx="1574412" cy="268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dirty="0"/>
              <a:t>MUSD. Enero 2026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937FC11-A753-59B4-3645-A7F1F23BE7D7}"/>
              </a:ext>
            </a:extLst>
          </p:cNvPr>
          <p:cNvSpPr txBox="1"/>
          <p:nvPr/>
        </p:nvSpPr>
        <p:spPr>
          <a:xfrm>
            <a:off x="598864" y="1892704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812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7DB0F86-DDD0-62FB-8863-30E06084DBD3}"/>
              </a:ext>
            </a:extLst>
          </p:cNvPr>
          <p:cNvSpPr txBox="1"/>
          <p:nvPr/>
        </p:nvSpPr>
        <p:spPr>
          <a:xfrm>
            <a:off x="581657" y="2299768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+82,0% </a:t>
            </a:r>
            <a:r>
              <a:rPr lang="es-ES" sz="1400" dirty="0" err="1">
                <a:solidFill>
                  <a:schemeClr val="accent2"/>
                </a:solidFill>
              </a:rPr>
              <a:t>i.a</a:t>
            </a:r>
            <a:r>
              <a:rPr lang="es-ES" sz="1400" dirty="0">
                <a:solidFill>
                  <a:schemeClr val="accent2"/>
                </a:solidFill>
              </a:rPr>
              <a:t>.</a:t>
            </a:r>
            <a:endParaRPr lang="es-ES" dirty="0">
              <a:solidFill>
                <a:schemeClr val="accent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EF18CFC-6A93-3ADB-BD6A-03F1F5123936}"/>
              </a:ext>
            </a:extLst>
          </p:cNvPr>
          <p:cNvSpPr txBox="1"/>
          <p:nvPr/>
        </p:nvSpPr>
        <p:spPr>
          <a:xfrm>
            <a:off x="2682136" y="1438651"/>
            <a:ext cx="1731102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dirty="0"/>
              <a:t>MUSD. </a:t>
            </a:r>
            <a:r>
              <a:rPr lang="es-ES" sz="1400" dirty="0" err="1"/>
              <a:t>Acum</a:t>
            </a:r>
            <a:r>
              <a:rPr lang="es-ES" sz="1400" dirty="0"/>
              <a:t> 1 M 2026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78331C9-DCDF-FD65-D1AC-5C4D6FD8B795}"/>
              </a:ext>
            </a:extLst>
          </p:cNvPr>
          <p:cNvSpPr txBox="1"/>
          <p:nvPr/>
        </p:nvSpPr>
        <p:spPr>
          <a:xfrm>
            <a:off x="2707386" y="1878274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812</a:t>
            </a: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1F1F449C-2F72-38FE-48E7-8CFC32458A1F}"/>
              </a:ext>
            </a:extLst>
          </p:cNvPr>
          <p:cNvSpPr/>
          <p:nvPr/>
        </p:nvSpPr>
        <p:spPr>
          <a:xfrm>
            <a:off x="380824" y="1144029"/>
            <a:ext cx="4032413" cy="2515875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B8BD5E02-0243-69E9-61D1-8F73B22715EA}"/>
              </a:ext>
            </a:extLst>
          </p:cNvPr>
          <p:cNvSpPr/>
          <p:nvPr/>
        </p:nvSpPr>
        <p:spPr>
          <a:xfrm>
            <a:off x="380822" y="1055531"/>
            <a:ext cx="4032413" cy="306050"/>
          </a:xfrm>
          <a:prstGeom prst="round2Same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dirty="0"/>
              <a:t>Exportaciones – Enero 2026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1F35603-08AD-8AB0-E4DE-A274E6562C0E}"/>
              </a:ext>
            </a:extLst>
          </p:cNvPr>
          <p:cNvSpPr txBox="1"/>
          <p:nvPr/>
        </p:nvSpPr>
        <p:spPr>
          <a:xfrm>
            <a:off x="2707386" y="2299768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+82,0% </a:t>
            </a:r>
            <a:r>
              <a:rPr lang="es-ES" sz="1400" dirty="0">
                <a:solidFill>
                  <a:schemeClr val="accent2"/>
                </a:solidFill>
              </a:rPr>
              <a:t>i.a.</a:t>
            </a:r>
            <a:endParaRPr lang="es-ES" dirty="0">
              <a:solidFill>
                <a:schemeClr val="accent2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3B13320-3485-122A-8330-F5F54715F85C}"/>
              </a:ext>
            </a:extLst>
          </p:cNvPr>
          <p:cNvSpPr txBox="1"/>
          <p:nvPr/>
        </p:nvSpPr>
        <p:spPr>
          <a:xfrm>
            <a:off x="464252" y="2967335"/>
            <a:ext cx="3658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1200" dirty="0"/>
              <a:t>Proyección de exportaciones se revisaron al alza por aumento en las cotizaciones de oro y plata.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175BFDC-150F-1A82-138C-AA8ACA66C567}"/>
              </a:ext>
            </a:extLst>
          </p:cNvPr>
          <p:cNvSpPr txBox="1"/>
          <p:nvPr/>
        </p:nvSpPr>
        <p:spPr>
          <a:xfrm>
            <a:off x="5167910" y="1512252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Oro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USD/oz </a:t>
            </a:r>
            <a:r>
              <a:rPr lang="es-ES" sz="1400" dirty="0" err="1"/>
              <a:t>ty</a:t>
            </a:r>
            <a:endParaRPr lang="es-ES" sz="14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97D68BD-6086-1E31-0E79-FD0FC459CDE4}"/>
              </a:ext>
            </a:extLst>
          </p:cNvPr>
          <p:cNvSpPr txBox="1"/>
          <p:nvPr/>
        </p:nvSpPr>
        <p:spPr>
          <a:xfrm>
            <a:off x="5167910" y="1817370"/>
            <a:ext cx="1127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4.741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4B6A6A8-62B8-3504-ACFE-BE3D315A7B81}"/>
              </a:ext>
            </a:extLst>
          </p:cNvPr>
          <p:cNvSpPr txBox="1"/>
          <p:nvPr/>
        </p:nvSpPr>
        <p:spPr>
          <a:xfrm>
            <a:off x="5167910" y="2204666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+9,4% </a:t>
            </a:r>
            <a:endParaRPr lang="es-ES" sz="1400" dirty="0">
              <a:solidFill>
                <a:schemeClr val="accent2"/>
              </a:solidFill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34935C8-C124-898F-D6BC-A1F51BF579E0}"/>
              </a:ext>
            </a:extLst>
          </p:cNvPr>
          <p:cNvSpPr txBox="1"/>
          <p:nvPr/>
        </p:nvSpPr>
        <p:spPr>
          <a:xfrm>
            <a:off x="5167910" y="2565966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Plata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USD/oz </a:t>
            </a:r>
            <a:r>
              <a:rPr lang="es-ES" sz="1400" dirty="0" err="1"/>
              <a:t>ty</a:t>
            </a:r>
            <a:endParaRPr lang="es-ES" sz="1400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45D5C43B-5A3E-B638-9827-E3F5E8791C28}"/>
              </a:ext>
            </a:extLst>
          </p:cNvPr>
          <p:cNvSpPr txBox="1"/>
          <p:nvPr/>
        </p:nvSpPr>
        <p:spPr>
          <a:xfrm>
            <a:off x="5167910" y="2884378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76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75E061D-C4A8-C63A-F061-432890DE55CA}"/>
              </a:ext>
            </a:extLst>
          </p:cNvPr>
          <p:cNvSpPr txBox="1"/>
          <p:nvPr/>
        </p:nvSpPr>
        <p:spPr>
          <a:xfrm>
            <a:off x="5167910" y="3290572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+34,5%</a:t>
            </a:r>
            <a:endParaRPr lang="es-ES" sz="1400" dirty="0">
              <a:solidFill>
                <a:schemeClr val="accent2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F27DC-4457-EBB6-5D92-B0A646FC6959}"/>
              </a:ext>
            </a:extLst>
          </p:cNvPr>
          <p:cNvSpPr txBox="1"/>
          <p:nvPr/>
        </p:nvSpPr>
        <p:spPr>
          <a:xfrm>
            <a:off x="7093161" y="1527970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Cobre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USD/</a:t>
            </a:r>
            <a:r>
              <a:rPr lang="es-ES" sz="1400" dirty="0" err="1"/>
              <a:t>tn</a:t>
            </a:r>
            <a:endParaRPr lang="es-ES" sz="14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A4ADC72-FFCA-0A6B-8BF4-A9D0B5B2D38E}"/>
              </a:ext>
            </a:extLst>
          </p:cNvPr>
          <p:cNvSpPr txBox="1"/>
          <p:nvPr/>
        </p:nvSpPr>
        <p:spPr>
          <a:xfrm>
            <a:off x="7093161" y="1844367"/>
            <a:ext cx="1335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13.020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D0E9E13F-099E-874F-1DB8-2FFD01786EC1}"/>
              </a:ext>
            </a:extLst>
          </p:cNvPr>
          <p:cNvSpPr txBox="1"/>
          <p:nvPr/>
        </p:nvSpPr>
        <p:spPr>
          <a:xfrm>
            <a:off x="7093161" y="2204666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+8,0% </a:t>
            </a:r>
            <a:endParaRPr lang="es-ES" sz="1400" dirty="0">
              <a:solidFill>
                <a:schemeClr val="accent2"/>
              </a:solidFill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98D1C664-7BFF-D862-0B9F-00ED308CF521}"/>
              </a:ext>
            </a:extLst>
          </p:cNvPr>
          <p:cNvSpPr txBox="1"/>
          <p:nvPr/>
        </p:nvSpPr>
        <p:spPr>
          <a:xfrm>
            <a:off x="7169222" y="2582418"/>
            <a:ext cx="2277761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ES" sz="1400" b="1" dirty="0"/>
              <a:t>Carbonato de litio</a:t>
            </a:r>
            <a:endParaRPr lang="es-ES" sz="1400" dirty="0"/>
          </a:p>
          <a:p>
            <a:pPr>
              <a:lnSpc>
                <a:spcPct val="80000"/>
              </a:lnSpc>
            </a:pPr>
            <a:r>
              <a:rPr lang="es-ES" sz="1400" dirty="0"/>
              <a:t>USD/</a:t>
            </a:r>
            <a:r>
              <a:rPr lang="es-ES" sz="1400" dirty="0" err="1"/>
              <a:t>tn</a:t>
            </a:r>
            <a:endParaRPr lang="es-ES" sz="1400" dirty="0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F74BA02-3C3D-512C-8337-12542DB7ADF9}"/>
              </a:ext>
            </a:extLst>
          </p:cNvPr>
          <p:cNvSpPr txBox="1"/>
          <p:nvPr/>
        </p:nvSpPr>
        <p:spPr>
          <a:xfrm>
            <a:off x="7093161" y="2847843"/>
            <a:ext cx="1127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9.742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299AF331-8216-3D6D-320D-822949EB65C1}"/>
              </a:ext>
            </a:extLst>
          </p:cNvPr>
          <p:cNvSpPr txBox="1"/>
          <p:nvPr/>
        </p:nvSpPr>
        <p:spPr>
          <a:xfrm>
            <a:off x="7093161" y="3290572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+16,2%</a:t>
            </a:r>
            <a:endParaRPr lang="es-ES" sz="1400" dirty="0">
              <a:solidFill>
                <a:schemeClr val="accent2"/>
              </a:solidFill>
            </a:endParaRPr>
          </a:p>
        </p:txBody>
      </p:sp>
      <p:sp>
        <p:nvSpPr>
          <p:cNvPr id="52" name="Rectángulo: esquinas redondeadas 51">
            <a:extLst>
              <a:ext uri="{FF2B5EF4-FFF2-40B4-BE49-F238E27FC236}">
                <a16:creationId xmlns:a16="http://schemas.microsoft.com/office/drawing/2014/main" id="{5719B0B6-3308-CED1-9D66-70E880C9FBFF}"/>
              </a:ext>
            </a:extLst>
          </p:cNvPr>
          <p:cNvSpPr/>
          <p:nvPr/>
        </p:nvSpPr>
        <p:spPr>
          <a:xfrm>
            <a:off x="4955910" y="1144029"/>
            <a:ext cx="3822934" cy="2515875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3" name="Rectángulo: esquinas superiores redondeadas 52">
            <a:extLst>
              <a:ext uri="{FF2B5EF4-FFF2-40B4-BE49-F238E27FC236}">
                <a16:creationId xmlns:a16="http://schemas.microsoft.com/office/drawing/2014/main" id="{28F55A87-8FD0-F61D-A934-5FC7F06C26BB}"/>
              </a:ext>
            </a:extLst>
          </p:cNvPr>
          <p:cNvSpPr/>
          <p:nvPr/>
        </p:nvSpPr>
        <p:spPr>
          <a:xfrm>
            <a:off x="4955908" y="1055531"/>
            <a:ext cx="3822934" cy="335615"/>
          </a:xfrm>
          <a:prstGeom prst="round2Same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s-AR" dirty="0"/>
              <a:t>Precios – Enero 2026. </a:t>
            </a:r>
            <a:r>
              <a:rPr lang="es-AR" sz="1050" dirty="0"/>
              <a:t>Var m/m</a:t>
            </a:r>
            <a:endParaRPr lang="es-AR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35675470-AE49-AFED-9F9A-29B1742A7B63}"/>
              </a:ext>
            </a:extLst>
          </p:cNvPr>
          <p:cNvSpPr txBox="1"/>
          <p:nvPr/>
        </p:nvSpPr>
        <p:spPr>
          <a:xfrm>
            <a:off x="581107" y="4399335"/>
            <a:ext cx="799745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1400" b="1" dirty="0"/>
              <a:t>Acuerdo Argentina-EE.UU.: más acceso al mercado y marco </a:t>
            </a:r>
            <a:r>
              <a:rPr lang="es-ES" sz="1400" b="1" dirty="0" err="1"/>
              <a:t>pro-minerales</a:t>
            </a:r>
            <a:r>
              <a:rPr lang="es-ES" sz="1400" b="1" dirty="0"/>
              <a:t> críticos. </a:t>
            </a:r>
          </a:p>
          <a:p>
            <a:pPr algn="just">
              <a:spcAft>
                <a:spcPts val="600"/>
              </a:spcAft>
            </a:pPr>
            <a:r>
              <a:rPr lang="es-ES" sz="1400" dirty="0"/>
              <a:t>El acuerdo sobre Comercio e Inversiones Recíproco con EE.UU., alinea la normativa argentina con estándares internacionales en comercio, inversiones y propiedad intelectual y elimina aranceles sobre 1.675 productos argentinos, con potencial de sumar más de USD 1.000 millones en exportaciones adicionales y ampliar el cupo de carne bovina en hasta USD 800 millones. Para Washington, el pacto también implica reducción de aranceles en más de 240 posiciones y un capítulo fuerte en digitalización, facilitación aduanera y minerales críticos, lo que refuerza a Argentina como socio estratégico en litio, cobre y otros insumos para la transición energética, en un contexto de </a:t>
            </a:r>
            <a:r>
              <a:rPr lang="es-ES" sz="1400" dirty="0" err="1"/>
              <a:t>friendshoring</a:t>
            </a:r>
            <a:r>
              <a:rPr lang="es-ES" sz="1400" dirty="0"/>
              <a:t> y reconfiguración de cadenas de suministro</a:t>
            </a:r>
          </a:p>
        </p:txBody>
      </p:sp>
    </p:spTree>
    <p:extLst>
      <p:ext uri="{BB962C8B-B14F-4D97-AF65-F5344CB8AC3E}">
        <p14:creationId xmlns:p14="http://schemas.microsoft.com/office/powerpoint/2010/main" val="214009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96CC4-CBD7-3FF4-23A5-8C62A2308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2EB0286-5448-7954-96B5-CA64D88E1F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MX" sz="2000" dirty="0"/>
              <a:t>INVERSIONES | RIGI + DINÁMICA ANUAL</a:t>
            </a:r>
            <a:endParaRPr lang="es-ES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F9F8E72-0C68-4B1D-B44B-D2741DF8327B}"/>
              </a:ext>
            </a:extLst>
          </p:cNvPr>
          <p:cNvSpPr txBox="1"/>
          <p:nvPr/>
        </p:nvSpPr>
        <p:spPr>
          <a:xfrm>
            <a:off x="914368" y="5733416"/>
            <a:ext cx="3969406" cy="4928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es-ES" sz="1800" dirty="0"/>
              <a:t>13 de 22 proyectos presentados </a:t>
            </a:r>
            <a:r>
              <a:rPr lang="es-ES" sz="1800" dirty="0">
                <a:solidFill>
                  <a:schemeClr val="accent1"/>
                </a:solidFill>
              </a:rPr>
              <a:t>son mineros</a:t>
            </a:r>
            <a:endParaRPr lang="es-AR" dirty="0">
              <a:solidFill>
                <a:schemeClr val="accent1"/>
              </a:solidFill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785C8C8-E671-80F2-2BB3-16245C819050}"/>
              </a:ext>
            </a:extLst>
          </p:cNvPr>
          <p:cNvGraphicFramePr>
            <a:graphicFrameLocks/>
          </p:cNvGraphicFramePr>
          <p:nvPr/>
        </p:nvGraphicFramePr>
        <p:xfrm>
          <a:off x="5590660" y="2059356"/>
          <a:ext cx="6264000" cy="33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3 Marcador de contenido">
            <a:extLst>
              <a:ext uri="{FF2B5EF4-FFF2-40B4-BE49-F238E27FC236}">
                <a16:creationId xmlns:a16="http://schemas.microsoft.com/office/drawing/2014/main" id="{E575710E-FCD8-A4B2-226E-458D9B518385}"/>
              </a:ext>
            </a:extLst>
          </p:cNvPr>
          <p:cNvSpPr txBox="1">
            <a:spLocks/>
          </p:cNvSpPr>
          <p:nvPr/>
        </p:nvSpPr>
        <p:spPr>
          <a:xfrm>
            <a:off x="5546340" y="1582302"/>
            <a:ext cx="5604452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ES" dirty="0"/>
              <a:t>Inversiones de las principales mineras | IED</a:t>
            </a:r>
          </a:p>
          <a:p>
            <a:r>
              <a:rPr lang="es-ES" sz="1100" b="0" dirty="0"/>
              <a:t>En MM USD y % sobre IED</a:t>
            </a:r>
            <a:endParaRPr lang="es-AR" sz="1100" b="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52E011E-1277-DD4D-6486-D15A6C60B606}"/>
              </a:ext>
            </a:extLst>
          </p:cNvPr>
          <p:cNvSpPr/>
          <p:nvPr/>
        </p:nvSpPr>
        <p:spPr>
          <a:xfrm>
            <a:off x="10353041" y="2237033"/>
            <a:ext cx="1376844" cy="32827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D2033B5F-AB65-87FA-4D20-A4F3C1A9BD9F}"/>
              </a:ext>
            </a:extLst>
          </p:cNvPr>
          <p:cNvSpPr/>
          <p:nvPr/>
        </p:nvSpPr>
        <p:spPr>
          <a:xfrm>
            <a:off x="5322359" y="1575093"/>
            <a:ext cx="6705601" cy="4040812"/>
          </a:xfrm>
          <a:prstGeom prst="roundRect">
            <a:avLst>
              <a:gd name="adj" fmla="val 379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4BE60F5-67B8-805D-F133-CABC582B88D8}"/>
              </a:ext>
            </a:extLst>
          </p:cNvPr>
          <p:cNvSpPr txBox="1"/>
          <p:nvPr/>
        </p:nvSpPr>
        <p:spPr>
          <a:xfrm>
            <a:off x="914369" y="1251927"/>
            <a:ext cx="39694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RIGI</a:t>
            </a:r>
          </a:p>
          <a:p>
            <a:pPr algn="ctr"/>
            <a:r>
              <a:rPr lang="es-MX" dirty="0"/>
              <a:t>USD</a:t>
            </a:r>
            <a:r>
              <a:rPr lang="es-MX" b="1" dirty="0"/>
              <a:t> </a:t>
            </a:r>
            <a:r>
              <a:rPr lang="es-MX" sz="2400" b="1" dirty="0">
                <a:solidFill>
                  <a:schemeClr val="accent1"/>
                </a:solidFill>
              </a:rPr>
              <a:t>+41.100M</a:t>
            </a:r>
            <a:endParaRPr lang="es-AR" b="1" dirty="0">
              <a:solidFill>
                <a:schemeClr val="accent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339D068-3569-156E-6BBC-3F4AAECE88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177" y="1943077"/>
            <a:ext cx="4183787" cy="355344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04A793E-0DC4-A43E-A9E7-780FE471A3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477" y="4835801"/>
            <a:ext cx="694855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68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8D4C8D5-AB68-9696-8EBA-F44442239C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2000" dirty="0"/>
              <a:t>PRECIOS INTERNACIONALES | EVOLUCIÓN Y TENDENCIA</a:t>
            </a:r>
          </a:p>
          <a:p>
            <a:endParaRPr lang="es-AR" sz="20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7D0D80-A44B-AFC8-2AC6-B51771D7F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161" y="715159"/>
            <a:ext cx="11284479" cy="376455"/>
          </a:xfrm>
        </p:spPr>
        <p:txBody>
          <a:bodyPr/>
          <a:lstStyle/>
          <a:p>
            <a:r>
              <a:rPr lang="es-ES" sz="1600" dirty="0"/>
              <a:t>Metales frente al contexto global: oro y plata alcanzan nuevos máximos; cobre y litio en aumento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C40AF11-A193-BECC-394D-3EEB23381282}"/>
              </a:ext>
            </a:extLst>
          </p:cNvPr>
          <p:cNvSpPr txBox="1"/>
          <p:nvPr/>
        </p:nvSpPr>
        <p:spPr>
          <a:xfrm>
            <a:off x="371474" y="1147511"/>
            <a:ext cx="262432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Oro – </a:t>
            </a:r>
            <a:r>
              <a:rPr lang="es-ES" sz="1000" b="1" i="1" dirty="0">
                <a:solidFill>
                  <a:schemeClr val="tx2"/>
                </a:solidFill>
              </a:rPr>
              <a:t>en USD/troy oz y Var. %</a:t>
            </a:r>
            <a:r>
              <a:rPr lang="es-ES" sz="1050" b="1" i="1" dirty="0">
                <a:solidFill>
                  <a:schemeClr val="tx2"/>
                </a:solidFill>
              </a:rPr>
              <a:t> i.a.</a:t>
            </a:r>
            <a:endParaRPr lang="es-AR" sz="1400" b="1" i="1" dirty="0">
              <a:solidFill>
                <a:schemeClr val="tx2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E090670-BD33-251E-A34E-375697116185}"/>
              </a:ext>
            </a:extLst>
          </p:cNvPr>
          <p:cNvSpPr txBox="1"/>
          <p:nvPr/>
        </p:nvSpPr>
        <p:spPr>
          <a:xfrm>
            <a:off x="3208803" y="1147511"/>
            <a:ext cx="27002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Plata – </a:t>
            </a:r>
            <a:r>
              <a:rPr lang="es-ES" sz="1100" i="1" dirty="0"/>
              <a:t>en cents USD/troy oz  y Var. % i.a.</a:t>
            </a:r>
            <a:endParaRPr lang="es-AR" i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3A35B23-AFE0-AA42-53D3-7F3C204A493E}"/>
              </a:ext>
            </a:extLst>
          </p:cNvPr>
          <p:cNvSpPr txBox="1"/>
          <p:nvPr/>
        </p:nvSpPr>
        <p:spPr>
          <a:xfrm>
            <a:off x="6209817" y="1147511"/>
            <a:ext cx="21740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2"/>
                </a:solidFill>
              </a:rPr>
              <a:t>Cobre – </a:t>
            </a:r>
            <a:r>
              <a:rPr lang="es-ES" sz="1000" b="1" i="1" dirty="0">
                <a:solidFill>
                  <a:schemeClr val="tx2"/>
                </a:solidFill>
              </a:rPr>
              <a:t>en USD/t  y Var. % i.a.</a:t>
            </a:r>
            <a:endParaRPr lang="es-AR" sz="1400" b="1" i="1" dirty="0">
              <a:solidFill>
                <a:schemeClr val="tx2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3FCE6A1-BC09-059B-2D81-D6D741C2D969}"/>
              </a:ext>
            </a:extLst>
          </p:cNvPr>
          <p:cNvSpPr txBox="1"/>
          <p:nvPr/>
        </p:nvSpPr>
        <p:spPr>
          <a:xfrm>
            <a:off x="8925455" y="1147511"/>
            <a:ext cx="2827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MX"/>
            </a:defPPr>
            <a:lvl1pPr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Carbonato de litio </a:t>
            </a:r>
            <a:r>
              <a:rPr lang="es-ES" sz="1000" i="1" dirty="0"/>
              <a:t>– en USD/t  y Var. % i.a.</a:t>
            </a:r>
          </a:p>
          <a:p>
            <a:r>
              <a:rPr lang="es-ES" sz="1000" i="1" dirty="0"/>
              <a:t>Corresponde a valor exportaciones</a:t>
            </a:r>
            <a:endParaRPr lang="es-AR" sz="1000" i="1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26A5AE-3B4E-D48A-D575-CDECD44FE28B}"/>
              </a:ext>
            </a:extLst>
          </p:cNvPr>
          <p:cNvSpPr txBox="1"/>
          <p:nvPr/>
        </p:nvSpPr>
        <p:spPr>
          <a:xfrm>
            <a:off x="142012" y="5000783"/>
            <a:ext cx="3112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es-AR" sz="12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07FE369-6FEE-3E13-1FC9-CEFC386A3D4E}"/>
              </a:ext>
            </a:extLst>
          </p:cNvPr>
          <p:cNvSpPr txBox="1"/>
          <p:nvPr/>
        </p:nvSpPr>
        <p:spPr>
          <a:xfrm>
            <a:off x="3458164" y="5000783"/>
            <a:ext cx="26378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es-419" sz="12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D1FEE4A-C099-8E58-2246-50F2A7FE1D99}"/>
              </a:ext>
            </a:extLst>
          </p:cNvPr>
          <p:cNvSpPr txBox="1"/>
          <p:nvPr/>
        </p:nvSpPr>
        <p:spPr>
          <a:xfrm>
            <a:off x="6150097" y="5000783"/>
            <a:ext cx="25482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es-AR" sz="12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EAC1ABB-B670-3C54-2DC4-BEF5E392AD63}"/>
              </a:ext>
            </a:extLst>
          </p:cNvPr>
          <p:cNvSpPr txBox="1"/>
          <p:nvPr/>
        </p:nvSpPr>
        <p:spPr>
          <a:xfrm>
            <a:off x="9115212" y="4961902"/>
            <a:ext cx="263783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es-AR" sz="1200" dirty="0"/>
          </a:p>
        </p:txBody>
      </p:sp>
      <p:graphicFrame>
        <p:nvGraphicFramePr>
          <p:cNvPr id="25" name="Tabla 10">
            <a:extLst>
              <a:ext uri="{FF2B5EF4-FFF2-40B4-BE49-F238E27FC236}">
                <a16:creationId xmlns:a16="http://schemas.microsoft.com/office/drawing/2014/main" id="{4245CE76-5AD2-EEBF-AFEE-2D41D8F67FB5}"/>
              </a:ext>
            </a:extLst>
          </p:cNvPr>
          <p:cNvGraphicFramePr>
            <a:graphicFrameLocks noGrp="1"/>
          </p:cNvGraphicFramePr>
          <p:nvPr/>
        </p:nvGraphicFramePr>
        <p:xfrm>
          <a:off x="273161" y="5128572"/>
          <a:ext cx="11592000" cy="1377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8000">
                  <a:extLst>
                    <a:ext uri="{9D8B030D-6E8A-4147-A177-3AD203B41FA5}">
                      <a16:colId xmlns:a16="http://schemas.microsoft.com/office/drawing/2014/main" val="4255736927"/>
                    </a:ext>
                  </a:extLst>
                </a:gridCol>
                <a:gridCol w="2898000">
                  <a:extLst>
                    <a:ext uri="{9D8B030D-6E8A-4147-A177-3AD203B41FA5}">
                      <a16:colId xmlns:a16="http://schemas.microsoft.com/office/drawing/2014/main" val="3949154803"/>
                    </a:ext>
                  </a:extLst>
                </a:gridCol>
                <a:gridCol w="2898000">
                  <a:extLst>
                    <a:ext uri="{9D8B030D-6E8A-4147-A177-3AD203B41FA5}">
                      <a16:colId xmlns:a16="http://schemas.microsoft.com/office/drawing/2014/main" val="1972280665"/>
                    </a:ext>
                  </a:extLst>
                </a:gridCol>
                <a:gridCol w="2898000">
                  <a:extLst>
                    <a:ext uri="{9D8B030D-6E8A-4147-A177-3AD203B41FA5}">
                      <a16:colId xmlns:a16="http://schemas.microsoft.com/office/drawing/2014/main" val="708092503"/>
                    </a:ext>
                  </a:extLst>
                </a:gridCol>
              </a:tblGrid>
              <a:tr h="1377755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</a:rPr>
                        <a:t>Profundiza su récord: </a:t>
                      </a:r>
                      <a:r>
                        <a:rPr lang="es-ES" sz="1200" b="0" dirty="0">
                          <a:solidFill>
                            <a:schemeClr val="bg1"/>
                          </a:solidFill>
                        </a:rPr>
                        <a:t>apoyado en la reciente flexibilización de la FED, un contexto geopolítico más tenso y la demanda sostenida de bancos centrales y </a:t>
                      </a:r>
                      <a:r>
                        <a:rPr lang="es-ES" sz="1200" b="0" dirty="0" err="1">
                          <a:solidFill>
                            <a:schemeClr val="bg1"/>
                          </a:solidFill>
                        </a:rPr>
                        <a:t>ETFs</a:t>
                      </a:r>
                      <a:r>
                        <a:rPr lang="es-ES" sz="1200" b="0" dirty="0">
                          <a:solidFill>
                            <a:schemeClr val="bg1"/>
                          </a:solidFill>
                        </a:rPr>
                        <a:t>. Con esta combinación de tasas reales más bajas e incertidumbre elevada, el mercado sigue proyectando precios futuros por encima del promedio.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5000"/>
                        </a:lnSpc>
                      </a:pPr>
                      <a:r>
                        <a:rPr lang="es-E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Nuevo salto y más volatilidad: </a:t>
                      </a:r>
                      <a:r>
                        <a:rPr lang="es-ES" sz="12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se mantiene en zona récord tras la flexibilización de la FED, traccionada por su doble rol (refugio e insumo industrial) y por un mercado reducido donde la entrada de capital especulativo amplifica los movimientos, con precios futuros proyectados cerca del promedio récord de enero.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Extiende su rally, </a:t>
                      </a:r>
                      <a:r>
                        <a:rPr lang="es-ES" sz="12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impulsado por la entrada de fondos especulativos tras el salto de la plata,  la rigidez en la oferta de concentrado y el acaparamiento del metal por parte de EE.UU. ante posibles aranceles al refinado. El mercado sigue proyectando precios futuros por encima del promedio de enero.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>
                          <a:solidFill>
                            <a:schemeClr val="bg1"/>
                          </a:solidFill>
                        </a:rPr>
                        <a:t>Fuerte rebote traccionado por menor disponibilidad de litio</a:t>
                      </a:r>
                      <a:r>
                        <a:rPr lang="es-ES" sz="1200" b="0" dirty="0">
                          <a:solidFill>
                            <a:schemeClr val="bg1"/>
                          </a:solidFill>
                        </a:rPr>
                        <a:t>, preocupación por el suministro en países asiáticos y una demanda firme desde baterías para vehículos eléctricos y almacenamiento de energía. Hacia adelante, un mercado más ajustado y consumos sostenidos proyectan un escenario de demanda sólida para 2026.</a:t>
                      </a:r>
                      <a:endParaRPr lang="es-AR" sz="12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486701"/>
                  </a:ext>
                </a:extLst>
              </a:tr>
            </a:tbl>
          </a:graphicData>
        </a:graphic>
      </p:graphicFrame>
      <p:graphicFrame>
        <p:nvGraphicFramePr>
          <p:cNvPr id="27" name="Tabla 22">
            <a:extLst>
              <a:ext uri="{FF2B5EF4-FFF2-40B4-BE49-F238E27FC236}">
                <a16:creationId xmlns:a16="http://schemas.microsoft.com/office/drawing/2014/main" id="{E49BDB4B-269A-ED7B-4E98-07CB174027CE}"/>
              </a:ext>
            </a:extLst>
          </p:cNvPr>
          <p:cNvGraphicFramePr>
            <a:graphicFrameLocks noGrp="1"/>
          </p:cNvGraphicFramePr>
          <p:nvPr/>
        </p:nvGraphicFramePr>
        <p:xfrm>
          <a:off x="262658" y="3783489"/>
          <a:ext cx="11557868" cy="12651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2782">
                  <a:extLst>
                    <a:ext uri="{9D8B030D-6E8A-4147-A177-3AD203B41FA5}">
                      <a16:colId xmlns:a16="http://schemas.microsoft.com/office/drawing/2014/main" val="156463721"/>
                    </a:ext>
                  </a:extLst>
                </a:gridCol>
                <a:gridCol w="1506451">
                  <a:extLst>
                    <a:ext uri="{9D8B030D-6E8A-4147-A177-3AD203B41FA5}">
                      <a16:colId xmlns:a16="http://schemas.microsoft.com/office/drawing/2014/main" val="3642372310"/>
                    </a:ext>
                  </a:extLst>
                </a:gridCol>
                <a:gridCol w="3011054">
                  <a:extLst>
                    <a:ext uri="{9D8B030D-6E8A-4147-A177-3AD203B41FA5}">
                      <a16:colId xmlns:a16="http://schemas.microsoft.com/office/drawing/2014/main" val="1434014104"/>
                    </a:ext>
                  </a:extLst>
                </a:gridCol>
                <a:gridCol w="2900219">
                  <a:extLst>
                    <a:ext uri="{9D8B030D-6E8A-4147-A177-3AD203B41FA5}">
                      <a16:colId xmlns:a16="http://schemas.microsoft.com/office/drawing/2014/main" val="4071409694"/>
                    </a:ext>
                  </a:extLst>
                </a:gridCol>
                <a:gridCol w="2787362">
                  <a:extLst>
                    <a:ext uri="{9D8B030D-6E8A-4147-A177-3AD203B41FA5}">
                      <a16:colId xmlns:a16="http://schemas.microsoft.com/office/drawing/2014/main" val="3213242672"/>
                    </a:ext>
                  </a:extLst>
                </a:gridCol>
              </a:tblGrid>
              <a:tr h="2448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b="1" kern="1200" dirty="0">
                          <a:solidFill>
                            <a:schemeClr val="tx1"/>
                          </a:solidFill>
                        </a:rPr>
                        <a:t>Promedio a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b="1" kern="1200" dirty="0">
                          <a:solidFill>
                            <a:schemeClr val="tx1"/>
                          </a:solidFill>
                        </a:rPr>
                        <a:t>Enero 2026</a:t>
                      </a:r>
                      <a:endParaRPr lang="es-AR" sz="12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</a:rPr>
                        <a:t>USD 4.740,5</a:t>
                      </a:r>
                      <a:endParaRPr lang="es-AR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USD 76,1</a:t>
                      </a:r>
                      <a:endParaRPr lang="es-AR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</a:rPr>
                        <a:t>USD 13.029</a:t>
                      </a:r>
                      <a:r>
                        <a:rPr lang="es-AR" sz="1200" b="1" dirty="0">
                          <a:solidFill>
                            <a:schemeClr val="tx1"/>
                          </a:solidFill>
                        </a:rPr>
                        <a:t>,3</a:t>
                      </a:r>
                      <a:endParaRPr lang="es-E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b="1" dirty="0">
                          <a:solidFill>
                            <a:schemeClr val="tx1"/>
                          </a:solidFill>
                        </a:rPr>
                        <a:t>USD 9.741,5</a:t>
                      </a:r>
                      <a:endParaRPr lang="es-AR" sz="1200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186403"/>
                  </a:ext>
                </a:extLst>
              </a:tr>
              <a:tr h="2448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Var. Último mes</a:t>
                      </a:r>
                      <a:endParaRPr lang="es-AR" sz="12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AR" sz="1200" dirty="0">
                          <a:solidFill>
                            <a:schemeClr val="tx1"/>
                          </a:solidFill>
                        </a:rPr>
                        <a:t>9,4%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A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34,5%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A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8,0%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A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16,2%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6971926"/>
                  </a:ext>
                </a:extLst>
              </a:tr>
              <a:tr h="32989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Var. Interanual acumulada  </a:t>
                      </a:r>
                      <a:endParaRPr lang="es-AR" sz="12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AR" sz="1200" dirty="0">
                          <a:solidFill>
                            <a:schemeClr val="tx1"/>
                          </a:solidFill>
                        </a:rPr>
                        <a:t>74,9%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A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150,3%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AR" sz="1200" dirty="0">
                          <a:solidFill>
                            <a:schemeClr val="tx1"/>
                          </a:solidFill>
                        </a:rPr>
                        <a:t>41,2%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A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5374385"/>
                  </a:ext>
                </a:extLst>
              </a:tr>
              <a:tr h="2448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b="0" kern="1200" dirty="0">
                          <a:solidFill>
                            <a:schemeClr val="tx1"/>
                          </a:solidFill>
                        </a:rPr>
                        <a:t>Promedio 2025</a:t>
                      </a:r>
                      <a:endParaRPr lang="es-AR" sz="120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USD 3.459,4</a:t>
                      </a:r>
                      <a:endParaRPr lang="es-A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USD 38,8</a:t>
                      </a:r>
                      <a:endParaRPr lang="es-A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USD 10.676,2</a:t>
                      </a:r>
                      <a:endParaRPr lang="es-AR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80000"/>
                        </a:lnSpc>
                      </a:pP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USD 8.806,9</a:t>
                      </a:r>
                      <a:endParaRPr lang="es-A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5797535"/>
                  </a:ext>
                </a:extLst>
              </a:tr>
            </a:tbl>
          </a:graphicData>
        </a:graphic>
      </p:graphicFrame>
      <p:graphicFrame>
        <p:nvGraphicFramePr>
          <p:cNvPr id="28" name="Gráfico 27">
            <a:extLst>
              <a:ext uri="{FF2B5EF4-FFF2-40B4-BE49-F238E27FC236}">
                <a16:creationId xmlns:a16="http://schemas.microsoft.com/office/drawing/2014/main" id="{CF0B38AD-1662-345B-AA29-C707AAD2ECE4}"/>
              </a:ext>
            </a:extLst>
          </p:cNvPr>
          <p:cNvGraphicFramePr>
            <a:graphicFrameLocks/>
          </p:cNvGraphicFramePr>
          <p:nvPr/>
        </p:nvGraphicFramePr>
        <p:xfrm>
          <a:off x="142012" y="1606064"/>
          <a:ext cx="288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1F9D5310-8BAA-93DE-CB1E-1C2E4B797798}"/>
              </a:ext>
            </a:extLst>
          </p:cNvPr>
          <p:cNvGraphicFramePr>
            <a:graphicFrameLocks/>
          </p:cNvGraphicFramePr>
          <p:nvPr/>
        </p:nvGraphicFramePr>
        <p:xfrm>
          <a:off x="3208803" y="1663613"/>
          <a:ext cx="288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Gráfico 29">
            <a:extLst>
              <a:ext uri="{FF2B5EF4-FFF2-40B4-BE49-F238E27FC236}">
                <a16:creationId xmlns:a16="http://schemas.microsoft.com/office/drawing/2014/main" id="{B837AD2E-0AC1-8C9A-F1DB-6FE74A9B8E42}"/>
              </a:ext>
            </a:extLst>
          </p:cNvPr>
          <p:cNvGraphicFramePr>
            <a:graphicFrameLocks/>
          </p:cNvGraphicFramePr>
          <p:nvPr/>
        </p:nvGraphicFramePr>
        <p:xfrm>
          <a:off x="9115212" y="1657612"/>
          <a:ext cx="288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8B7ADCC3-498F-F173-58A2-BBB0877D9BCB}"/>
              </a:ext>
            </a:extLst>
          </p:cNvPr>
          <p:cNvGraphicFramePr>
            <a:graphicFrameLocks/>
          </p:cNvGraphicFramePr>
          <p:nvPr/>
        </p:nvGraphicFramePr>
        <p:xfrm>
          <a:off x="6209817" y="1683053"/>
          <a:ext cx="288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40492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D3576-3A19-56D0-4C63-0F4EAD632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3E6DAA3-8E18-5272-412C-DD6764B54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262" y="368528"/>
            <a:ext cx="10430725" cy="582435"/>
          </a:xfrm>
        </p:spPr>
        <p:txBody>
          <a:bodyPr>
            <a:normAutofit lnSpcReduction="10000"/>
          </a:bodyPr>
          <a:lstStyle/>
          <a:p>
            <a:r>
              <a:rPr lang="es-ES" sz="2000" dirty="0"/>
              <a:t>BALANCE CAMBIARIO | LA MINERÍA </a:t>
            </a:r>
            <a:r>
              <a:rPr lang="es-MX" sz="2000" dirty="0"/>
              <a:t>ES SISTEMÁTICAMENTE SUPERAVITARIA EN LA GENERACIÓN DE DIVISAS </a:t>
            </a:r>
            <a:endParaRPr lang="es-ES" sz="2000" dirty="0"/>
          </a:p>
          <a:p>
            <a:endParaRPr lang="es-AR" sz="2000" dirty="0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D60A03D-953C-BC52-EDBA-3CFAF1DFA074}"/>
              </a:ext>
            </a:extLst>
          </p:cNvPr>
          <p:cNvGraphicFramePr>
            <a:graphicFrameLocks/>
          </p:cNvGraphicFramePr>
          <p:nvPr/>
        </p:nvGraphicFramePr>
        <p:xfrm>
          <a:off x="5472624" y="2148013"/>
          <a:ext cx="6264000" cy="33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3 Marcador de contenido">
            <a:extLst>
              <a:ext uri="{FF2B5EF4-FFF2-40B4-BE49-F238E27FC236}">
                <a16:creationId xmlns:a16="http://schemas.microsoft.com/office/drawing/2014/main" id="{7F5CF6EF-EC61-8217-B966-71A7FC67821D}"/>
              </a:ext>
            </a:extLst>
          </p:cNvPr>
          <p:cNvSpPr txBox="1">
            <a:spLocks/>
          </p:cNvSpPr>
          <p:nvPr/>
        </p:nvSpPr>
        <p:spPr>
          <a:xfrm>
            <a:off x="5546340" y="1582302"/>
            <a:ext cx="5604452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es-AR" dirty="0"/>
              <a:t>Mercado de cambios del sector minero</a:t>
            </a:r>
          </a:p>
          <a:p>
            <a:r>
              <a:rPr lang="es-AR" b="0" dirty="0"/>
              <a:t>En millones de dólares</a:t>
            </a:r>
          </a:p>
        </p:txBody>
      </p:sp>
      <p:sp>
        <p:nvSpPr>
          <p:cNvPr id="6" name="3 Marcador de contenido">
            <a:extLst>
              <a:ext uri="{FF2B5EF4-FFF2-40B4-BE49-F238E27FC236}">
                <a16:creationId xmlns:a16="http://schemas.microsoft.com/office/drawing/2014/main" id="{89C54685-3FBF-FA84-3A77-DB52CD72ECC9}"/>
              </a:ext>
            </a:extLst>
          </p:cNvPr>
          <p:cNvSpPr txBox="1">
            <a:spLocks/>
          </p:cNvSpPr>
          <p:nvPr/>
        </p:nvSpPr>
        <p:spPr>
          <a:xfrm>
            <a:off x="257262" y="1567619"/>
            <a:ext cx="4644000" cy="66941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  <a:lvl2pPr marL="742950" indent="-285750" defTabSz="457200">
              <a:spcBef>
                <a:spcPct val="20000"/>
              </a:spcBef>
              <a:buFont typeface="Arial"/>
              <a:buChar char="–"/>
              <a:defRPr sz="2000"/>
            </a:lvl2pPr>
            <a:lvl3pPr marL="1143000" indent="-228600" defTabSz="457200">
              <a:spcBef>
                <a:spcPct val="20000"/>
              </a:spcBef>
              <a:buFont typeface="Arial"/>
              <a:buChar char="•"/>
            </a:lvl3pPr>
            <a:lvl4pPr marL="1600200" indent="-228600" defTabSz="457200">
              <a:spcBef>
                <a:spcPct val="20000"/>
              </a:spcBef>
              <a:buFont typeface="Arial"/>
              <a:buChar char="–"/>
              <a:defRPr sz="1600"/>
            </a:lvl4pPr>
            <a:lvl5pPr marL="2057400" indent="-228600" defTabSz="457200">
              <a:spcBef>
                <a:spcPct val="20000"/>
              </a:spcBef>
              <a:buFont typeface="Arial"/>
              <a:buChar char="»"/>
              <a:defRPr sz="1400"/>
            </a:lvl5pPr>
            <a:lvl6pPr marL="2514600" indent="-228600" defTabSz="4572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 defTabSz="4572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 defTabSz="4572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 defTabSz="4572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algn="ctr"/>
            <a:r>
              <a:rPr lang="es-MX" sz="1800" dirty="0"/>
              <a:t>Cómo se compara la minería con otros sectores exportadores</a:t>
            </a:r>
            <a:r>
              <a:rPr lang="es-MX" sz="1600" dirty="0"/>
              <a:t>. </a:t>
            </a:r>
          </a:p>
          <a:p>
            <a:pPr algn="ctr"/>
            <a:r>
              <a:rPr lang="es-ES" sz="1100" b="0" dirty="0"/>
              <a:t>Acumulado 12M 2025/2024. MUSD</a:t>
            </a:r>
            <a:endParaRPr lang="es-AR" sz="1100" b="0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0AA90615-9EA6-50D0-6A00-2B4187576078}"/>
              </a:ext>
            </a:extLst>
          </p:cNvPr>
          <p:cNvGraphicFramePr>
            <a:graphicFrameLocks noGrp="1"/>
          </p:cNvGraphicFramePr>
          <p:nvPr/>
        </p:nvGraphicFramePr>
        <p:xfrm>
          <a:off x="257262" y="2362922"/>
          <a:ext cx="4644000" cy="1493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1805183893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435934024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7641404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84358747"/>
                    </a:ext>
                  </a:extLst>
                </a:gridCol>
              </a:tblGrid>
              <a:tr h="15267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buNone/>
                      </a:pPr>
                      <a:r>
                        <a:rPr lang="es-ES" sz="1200" b="1" i="0" u="none" strike="noStrike" kern="1200" dirty="0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Sector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2024</a:t>
                      </a:r>
                      <a:endParaRPr lang="es-E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2025</a:t>
                      </a:r>
                      <a:endParaRPr lang="es-E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Var </a:t>
                      </a:r>
                      <a:r>
                        <a:rPr lang="es-ES" sz="12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i.a</a:t>
                      </a:r>
                      <a:r>
                        <a:rPr lang="es-ES" sz="12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.</a:t>
                      </a:r>
                      <a:endParaRPr lang="es-ES" sz="12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61360223"/>
                  </a:ext>
                </a:extLst>
              </a:tr>
              <a:tr h="1496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Oleaginosos y Cerealeros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21.176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31.318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95C11F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46029238"/>
                  </a:ext>
                </a:extLst>
              </a:tr>
              <a:tr h="1496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Energia*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2.905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9.214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95C11F"/>
                          </a:solidFill>
                          <a:effectLst/>
                          <a:latin typeface="Calibri" panose="020F0502020204030204" pitchFamily="34" charset="0"/>
                        </a:rPr>
                        <a:t>217%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3370890"/>
                  </a:ext>
                </a:extLst>
              </a:tr>
              <a:tr h="1496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Alimentos, Bebidas y Tabaco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7.061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8.771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95C11F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5238178"/>
                  </a:ext>
                </a:extLst>
              </a:tr>
              <a:tr h="1496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4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Mineria</a:t>
                      </a:r>
                    </a:p>
                  </a:txBody>
                  <a:tcPr marL="0" marR="0" marT="0" marB="0" anchor="b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3.968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6.567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400" b="0" i="0" u="none" strike="noStrike">
                          <a:solidFill>
                            <a:srgbClr val="95C11F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0" marR="0" marT="0" marB="0" anchor="ctr">
                    <a:solidFill>
                      <a:schemeClr val="bg2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16975"/>
                  </a:ext>
                </a:extLst>
              </a:tr>
              <a:tr h="17751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Agricultura, Ganadería y Otras Actividades Primarias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2.790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3.575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95C11F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9405451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b="1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Subtotal (top 5 sectores)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37.900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59.445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0" i="0" u="none" strike="noStrike">
                          <a:solidFill>
                            <a:srgbClr val="95C11F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3483484"/>
                  </a:ext>
                </a:extLst>
              </a:tr>
              <a:tr h="1568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200" b="1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Total general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1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13.197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1" i="0" u="none" strike="noStrike">
                          <a:solidFill>
                            <a:srgbClr val="2C3947"/>
                          </a:solidFill>
                          <a:effectLst/>
                          <a:latin typeface="Calibri" panose="020F0502020204030204" pitchFamily="34" charset="0"/>
                        </a:rPr>
                        <a:t>-7.685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ES" sz="1200" b="1" i="0" u="none" strike="noStrike" dirty="0">
                          <a:solidFill>
                            <a:srgbClr val="B82C2F"/>
                          </a:solidFill>
                          <a:effectLst/>
                          <a:latin typeface="Calibri" panose="020F0502020204030204" pitchFamily="34" charset="0"/>
                        </a:rPr>
                        <a:t>-158%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01665772"/>
                  </a:ext>
                </a:extLst>
              </a:tr>
            </a:tbl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7FC74166-15EA-81FB-D0F7-A4F39F4FBB5C}"/>
              </a:ext>
            </a:extLst>
          </p:cNvPr>
          <p:cNvSpPr/>
          <p:nvPr/>
        </p:nvSpPr>
        <p:spPr>
          <a:xfrm>
            <a:off x="5472624" y="5757843"/>
            <a:ext cx="626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arenBoth"/>
            </a:pPr>
            <a:r>
              <a:rPr lang="es-ES" sz="1000" dirty="0">
                <a:solidFill>
                  <a:schemeClr val="tx2"/>
                </a:solidFill>
              </a:rPr>
              <a:t>Incluye  Electricidad (Generación, Transporte, Distribución), Petróleo, Gas (Extracción, Transporte, Distribución)</a:t>
            </a:r>
          </a:p>
          <a:p>
            <a:pPr marL="228600" indent="-228600">
              <a:buAutoNum type="arabicParenBoth"/>
            </a:pPr>
            <a:r>
              <a:rPr lang="es-ES" sz="1000" dirty="0">
                <a:solidFill>
                  <a:schemeClr val="tx2"/>
                </a:solidFill>
              </a:rPr>
              <a:t>Comprende el resultado acumulado de todos los sectores publicados en el Balance Cambiario del BCRA.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63381C1-37A1-3F5D-5811-91390C5BB3D5}"/>
              </a:ext>
            </a:extLst>
          </p:cNvPr>
          <p:cNvSpPr txBox="1"/>
          <p:nvPr/>
        </p:nvSpPr>
        <p:spPr>
          <a:xfrm>
            <a:off x="3561288" y="4335205"/>
            <a:ext cx="1620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accent2"/>
                </a:solidFill>
              </a:rPr>
              <a:t>+35,1%</a:t>
            </a:r>
          </a:p>
          <a:p>
            <a:pPr algn="ctr"/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Var m/m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18175A6-B06A-BC8A-384D-658F9AFE0C78}"/>
              </a:ext>
            </a:extLst>
          </p:cNvPr>
          <p:cNvSpPr txBox="1"/>
          <p:nvPr/>
        </p:nvSpPr>
        <p:spPr>
          <a:xfrm>
            <a:off x="3573447" y="5696677"/>
            <a:ext cx="1620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accent2"/>
                </a:solidFill>
              </a:rPr>
              <a:t>+45,9%</a:t>
            </a:r>
          </a:p>
          <a:p>
            <a:pPr algn="ctr"/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dirty="0">
                <a:solidFill>
                  <a:schemeClr val="bg1">
                    <a:lumMod val="50000"/>
                  </a:schemeClr>
                </a:solidFill>
              </a:rPr>
              <a:t>Var i.a.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DBB2E58F-2000-208B-31E7-7A3FBA1B8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700" y="966179"/>
            <a:ext cx="11284479" cy="376455"/>
          </a:xfrm>
        </p:spPr>
        <p:txBody>
          <a:bodyPr/>
          <a:lstStyle/>
          <a:p>
            <a:r>
              <a:rPr lang="es-MX" sz="1600" dirty="0"/>
              <a:t>El superávit mensual del sector minero crece un 35,1% frente a noviembre.</a:t>
            </a:r>
            <a:endParaRPr lang="es-AR" sz="160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B153B80-4756-427C-44B3-58B8EEEE838B}"/>
              </a:ext>
            </a:extLst>
          </p:cNvPr>
          <p:cNvSpPr/>
          <p:nvPr/>
        </p:nvSpPr>
        <p:spPr>
          <a:xfrm>
            <a:off x="11075437" y="2237033"/>
            <a:ext cx="779223" cy="32827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66A3E75E-DE28-5C8C-6F55-405877F2626B}"/>
              </a:ext>
            </a:extLst>
          </p:cNvPr>
          <p:cNvSpPr/>
          <p:nvPr/>
        </p:nvSpPr>
        <p:spPr>
          <a:xfrm>
            <a:off x="5322359" y="1575093"/>
            <a:ext cx="6705601" cy="4040812"/>
          </a:xfrm>
          <a:prstGeom prst="roundRect">
            <a:avLst>
              <a:gd name="adj" fmla="val 379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862CDEAA-E83C-3C9E-A665-81CAA1890547}"/>
              </a:ext>
            </a:extLst>
          </p:cNvPr>
          <p:cNvGrpSpPr/>
          <p:nvPr/>
        </p:nvGrpSpPr>
        <p:grpSpPr>
          <a:xfrm>
            <a:off x="455376" y="4278900"/>
            <a:ext cx="3083652" cy="2279551"/>
            <a:chOff x="1380265" y="4623052"/>
            <a:chExt cx="4926778" cy="2279551"/>
          </a:xfrm>
        </p:grpSpPr>
        <p:sp>
          <p:nvSpPr>
            <p:cNvPr id="17" name="2 CuadroTexto">
              <a:extLst>
                <a:ext uri="{FF2B5EF4-FFF2-40B4-BE49-F238E27FC236}">
                  <a16:creationId xmlns:a16="http://schemas.microsoft.com/office/drawing/2014/main" id="{94BF2F03-0823-5A42-D2F2-17F081AE8AA7}"/>
                </a:ext>
              </a:extLst>
            </p:cNvPr>
            <p:cNvSpPr txBox="1"/>
            <p:nvPr/>
          </p:nvSpPr>
          <p:spPr>
            <a:xfrm>
              <a:off x="1380265" y="4623052"/>
              <a:ext cx="4926778" cy="430509"/>
            </a:xfrm>
            <a:prstGeom prst="rect">
              <a:avLst/>
            </a:prstGeom>
          </p:spPr>
          <p:txBody>
            <a:bodyPr>
              <a:noAutofit/>
            </a:bodyPr>
            <a:lstStyle>
              <a:defPPr>
                <a:defRPr lang="es-AR"/>
              </a:defPPr>
              <a:lvl1pPr indent="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b="1">
                  <a:solidFill>
                    <a:schemeClr val="tx2"/>
                  </a:solidFill>
                  <a:ea typeface="Roboto Slab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algn="ctr"/>
              <a:r>
                <a:rPr lang="es-AR" sz="2400" dirty="0">
                  <a:solidFill>
                    <a:schemeClr val="accent1"/>
                  </a:solidFill>
                </a:rPr>
                <a:t>Aporte de divisas. </a:t>
              </a:r>
              <a:r>
                <a:rPr lang="es-AR" b="0" i="1" dirty="0">
                  <a:solidFill>
                    <a:schemeClr val="accent1"/>
                  </a:solidFill>
                </a:rPr>
                <a:t>Millones de USD</a:t>
              </a:r>
            </a:p>
          </p:txBody>
        </p:sp>
        <p:sp>
          <p:nvSpPr>
            <p:cNvPr id="19" name="Título 5">
              <a:extLst>
                <a:ext uri="{FF2B5EF4-FFF2-40B4-BE49-F238E27FC236}">
                  <a16:creationId xmlns:a16="http://schemas.microsoft.com/office/drawing/2014/main" id="{2501B3EC-5356-CF1F-53A1-FAC4AC7F83EE}"/>
                </a:ext>
              </a:extLst>
            </p:cNvPr>
            <p:cNvSpPr txBox="1">
              <a:spLocks/>
            </p:cNvSpPr>
            <p:nvPr/>
          </p:nvSpPr>
          <p:spPr>
            <a:xfrm>
              <a:off x="1523343" y="6390283"/>
              <a:ext cx="4640622" cy="51232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es-AR"/>
              </a:defPPr>
              <a:lvl1pPr defTabSz="685800">
                <a:lnSpc>
                  <a:spcPts val="1600"/>
                </a:lnSpc>
                <a:spcBef>
                  <a:spcPct val="0"/>
                </a:spcBef>
                <a:buNone/>
                <a:defRPr sz="16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algn="ctr"/>
              <a:r>
                <a:rPr lang="es-ES" sz="2800" dirty="0">
                  <a:solidFill>
                    <a:schemeClr val="accent1"/>
                  </a:solidFill>
                </a:rPr>
                <a:t>U</a:t>
              </a:r>
              <a:r>
                <a:rPr lang="es-AR" sz="2800" dirty="0">
                  <a:solidFill>
                    <a:schemeClr val="accent1"/>
                  </a:solidFill>
                </a:rPr>
                <a:t>SD 63.258M  </a:t>
              </a:r>
            </a:p>
            <a:p>
              <a:pPr algn="ctr"/>
              <a:r>
                <a:rPr lang="es-AR" dirty="0"/>
                <a:t>Acumulado 2010 – 1M 2026</a:t>
              </a:r>
            </a:p>
          </p:txBody>
        </p:sp>
        <p:sp>
          <p:nvSpPr>
            <p:cNvPr id="20" name="Título 5">
              <a:extLst>
                <a:ext uri="{FF2B5EF4-FFF2-40B4-BE49-F238E27FC236}">
                  <a16:creationId xmlns:a16="http://schemas.microsoft.com/office/drawing/2014/main" id="{F5A768A1-5520-AA38-3D94-D0817D786846}"/>
                </a:ext>
              </a:extLst>
            </p:cNvPr>
            <p:cNvSpPr txBox="1">
              <a:spLocks/>
            </p:cNvSpPr>
            <p:nvPr/>
          </p:nvSpPr>
          <p:spPr>
            <a:xfrm>
              <a:off x="2095310" y="5455505"/>
              <a:ext cx="3496688" cy="51232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>
                <a:defRPr lang="es-AR"/>
              </a:defPPr>
              <a:lvl1pPr defTabSz="685800">
                <a:lnSpc>
                  <a:spcPts val="1600"/>
                </a:lnSpc>
                <a:spcBef>
                  <a:spcPct val="0"/>
                </a:spcBef>
                <a:buNone/>
                <a:defRPr sz="1600" b="1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algn="ctr"/>
              <a:r>
                <a:rPr lang="es-ES" sz="2800" dirty="0">
                  <a:solidFill>
                    <a:schemeClr val="accent1"/>
                  </a:solidFill>
                </a:rPr>
                <a:t>U</a:t>
              </a:r>
              <a:r>
                <a:rPr lang="es-AR" sz="2800" dirty="0">
                  <a:solidFill>
                    <a:schemeClr val="accent1"/>
                  </a:solidFill>
                </a:rPr>
                <a:t>SD 812M</a:t>
              </a:r>
            </a:p>
            <a:p>
              <a:pPr algn="ctr"/>
              <a:r>
                <a:rPr lang="es-AR" dirty="0"/>
                <a:t>Enero 2026</a:t>
              </a:r>
            </a:p>
          </p:txBody>
        </p:sp>
      </p:grp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A2CA1784-2EEC-E12C-62EA-E393427E6B87}"/>
              </a:ext>
            </a:extLst>
          </p:cNvPr>
          <p:cNvSpPr/>
          <p:nvPr/>
        </p:nvSpPr>
        <p:spPr>
          <a:xfrm>
            <a:off x="455376" y="4278900"/>
            <a:ext cx="3083652" cy="2279552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8887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CF7AE-7BB9-1A44-FFBA-70F58443A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4C94ECC9-3E2D-A074-7891-1836379F2F09}"/>
              </a:ext>
            </a:extLst>
          </p:cNvPr>
          <p:cNvSpPr/>
          <p:nvPr/>
        </p:nvSpPr>
        <p:spPr>
          <a:xfrm>
            <a:off x="507701" y="3887902"/>
            <a:ext cx="4292290" cy="2139497"/>
          </a:xfrm>
          <a:prstGeom prst="roundRect">
            <a:avLst>
              <a:gd name="adj" fmla="val 602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B8EA1B0-E1EC-1CB7-7834-A145C24B7B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2000" dirty="0"/>
              <a:t>COMEX | EVOLUCIÓN DE LA BALANZA COMERCIAL </a:t>
            </a:r>
          </a:p>
          <a:p>
            <a:endParaRPr lang="es-AR" sz="20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2626BB-32CB-C316-3EF9-940FDDD49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090" y="761776"/>
            <a:ext cx="11284479" cy="376455"/>
          </a:xfrm>
        </p:spPr>
        <p:txBody>
          <a:bodyPr/>
          <a:lstStyle/>
          <a:p>
            <a:r>
              <a:rPr lang="es-ES" sz="1600" dirty="0"/>
              <a:t>En enero, el saldo comercial es superavitario en un 83,5% respecto al acumulado del año anterior. 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D6A9A144-635F-B77A-90CC-04973449FE4F}"/>
              </a:ext>
            </a:extLst>
          </p:cNvPr>
          <p:cNvSpPr/>
          <p:nvPr/>
        </p:nvSpPr>
        <p:spPr>
          <a:xfrm>
            <a:off x="10749233" y="1526642"/>
            <a:ext cx="978604" cy="4500757"/>
          </a:xfrm>
          <a:prstGeom prst="roundRect">
            <a:avLst>
              <a:gd name="adj" fmla="val 3623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C80F4E-3F2C-9E03-A45F-E0C8A99C6223}"/>
              </a:ext>
            </a:extLst>
          </p:cNvPr>
          <p:cNvSpPr txBox="1"/>
          <p:nvPr/>
        </p:nvSpPr>
        <p:spPr>
          <a:xfrm>
            <a:off x="507701" y="6080125"/>
            <a:ext cx="112201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050" dirty="0">
                <a:solidFill>
                  <a:schemeClr val="tx2"/>
                </a:solidFill>
              </a:rPr>
              <a:t>* Los datos de exportaciones corresponden a INDEC, salvo para las posiciones con secreto estadístico. Para ellas, donde las posiciones más importantes son los minerales de plata y litio, se realizaron estimaciones.</a:t>
            </a:r>
          </a:p>
        </p:txBody>
      </p:sp>
      <p:sp>
        <p:nvSpPr>
          <p:cNvPr id="14" name="2 CuadroTexto">
            <a:extLst>
              <a:ext uri="{FF2B5EF4-FFF2-40B4-BE49-F238E27FC236}">
                <a16:creationId xmlns:a16="http://schemas.microsoft.com/office/drawing/2014/main" id="{9A1FAA1A-6D28-2D2F-0B90-089704FBBC16}"/>
              </a:ext>
            </a:extLst>
          </p:cNvPr>
          <p:cNvSpPr txBox="1"/>
          <p:nvPr/>
        </p:nvSpPr>
        <p:spPr>
          <a:xfrm>
            <a:off x="5235560" y="1549928"/>
            <a:ext cx="52712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400" b="1">
                <a:solidFill>
                  <a:schemeClr val="tx2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AR" dirty="0"/>
              <a:t>Balanza comercial: Exportaciones, importaciones y saldo minero*. </a:t>
            </a:r>
          </a:p>
          <a:p>
            <a:r>
              <a:rPr lang="es-AR" b="0" dirty="0"/>
              <a:t>Millones de dólares</a:t>
            </a:r>
          </a:p>
        </p:txBody>
      </p:sp>
      <p:graphicFrame>
        <p:nvGraphicFramePr>
          <p:cNvPr id="15" name="1 Gráfico">
            <a:extLst>
              <a:ext uri="{FF2B5EF4-FFF2-40B4-BE49-F238E27FC236}">
                <a16:creationId xmlns:a16="http://schemas.microsoft.com/office/drawing/2014/main" id="{9DF65F9E-04B7-2F5E-ADAD-BD43C08EB5A1}"/>
              </a:ext>
            </a:extLst>
          </p:cNvPr>
          <p:cNvGraphicFramePr>
            <a:graphicFrameLocks/>
          </p:cNvGraphicFramePr>
          <p:nvPr/>
        </p:nvGraphicFramePr>
        <p:xfrm>
          <a:off x="5235560" y="2019389"/>
          <a:ext cx="6264804" cy="3779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AAFB0407-1EB5-6E27-8B31-CF0093C80E3D}"/>
              </a:ext>
            </a:extLst>
          </p:cNvPr>
          <p:cNvSpPr txBox="1"/>
          <p:nvPr/>
        </p:nvSpPr>
        <p:spPr>
          <a:xfrm>
            <a:off x="685694" y="3988025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6,9% </a:t>
            </a:r>
          </a:p>
          <a:p>
            <a:r>
              <a:rPr lang="es-ES" sz="1400" dirty="0"/>
              <a:t>de las exportaciones totales</a:t>
            </a:r>
            <a:endParaRPr lang="es-ES" sz="32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D461CC7-261F-77A6-0AAE-C858679F9E36}"/>
              </a:ext>
            </a:extLst>
          </p:cNvPr>
          <p:cNvSpPr txBox="1"/>
          <p:nvPr/>
        </p:nvSpPr>
        <p:spPr>
          <a:xfrm>
            <a:off x="2049212" y="5057903"/>
            <a:ext cx="251687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>
                <a:solidFill>
                  <a:schemeClr val="accent2"/>
                </a:solidFill>
              </a:rPr>
              <a:t>17,6% </a:t>
            </a:r>
            <a:r>
              <a:rPr lang="es-ES" sz="1600" dirty="0"/>
              <a:t>de lo exportado por el agro</a:t>
            </a:r>
          </a:p>
          <a:p>
            <a:pPr>
              <a:spcAft>
                <a:spcPts val="600"/>
              </a:spcAft>
            </a:pPr>
            <a:r>
              <a:rPr lang="es-ES" b="1" dirty="0">
                <a:solidFill>
                  <a:schemeClr val="accent2"/>
                </a:solidFill>
              </a:rPr>
              <a:t>81,7% </a:t>
            </a:r>
            <a:r>
              <a:rPr lang="es-ES" sz="1600" dirty="0"/>
              <a:t>del complejo O&amp;G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46AA459-8AAF-3841-6EE3-31BFDF02E9CA}"/>
              </a:ext>
            </a:extLst>
          </p:cNvPr>
          <p:cNvSpPr txBox="1"/>
          <p:nvPr/>
        </p:nvSpPr>
        <p:spPr>
          <a:xfrm>
            <a:off x="654119" y="5057336"/>
            <a:ext cx="1248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Equivale a: </a:t>
            </a:r>
            <a:endParaRPr lang="es-AR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9027CAA0-811F-E75B-52E7-573F5FEEFFFC}"/>
              </a:ext>
            </a:extLst>
          </p:cNvPr>
          <p:cNvSpPr/>
          <p:nvPr/>
        </p:nvSpPr>
        <p:spPr>
          <a:xfrm>
            <a:off x="5037225" y="1506268"/>
            <a:ext cx="6705601" cy="4521131"/>
          </a:xfrm>
          <a:prstGeom prst="roundRect">
            <a:avLst>
              <a:gd name="adj" fmla="val 379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1A31008-A13B-0206-6A6B-E957699EE90E}"/>
              </a:ext>
            </a:extLst>
          </p:cNvPr>
          <p:cNvSpPr txBox="1"/>
          <p:nvPr/>
        </p:nvSpPr>
        <p:spPr>
          <a:xfrm>
            <a:off x="2766088" y="3988025"/>
            <a:ext cx="180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Se mantiene como uno de los complejos exportadores más relevantes.</a:t>
            </a:r>
            <a:endParaRPr lang="es-ES" sz="3200" b="1" dirty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1888292F-806F-1732-B96E-22DEE8306297}"/>
              </a:ext>
            </a:extLst>
          </p:cNvPr>
          <p:cNvSpPr/>
          <p:nvPr/>
        </p:nvSpPr>
        <p:spPr>
          <a:xfrm>
            <a:off x="492710" y="1489968"/>
            <a:ext cx="4292290" cy="2139497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6E4144D-C54D-BF35-A177-F83079CCE871}"/>
              </a:ext>
            </a:extLst>
          </p:cNvPr>
          <p:cNvSpPr txBox="1"/>
          <p:nvPr/>
        </p:nvSpPr>
        <p:spPr>
          <a:xfrm>
            <a:off x="838855" y="1511558"/>
            <a:ext cx="1800000" cy="933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+82,0%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Exportaciones 1M</a:t>
            </a:r>
            <a:br>
              <a:rPr lang="es-ES" sz="1400" dirty="0"/>
            </a:br>
            <a:r>
              <a:rPr lang="es-ES" sz="1400" dirty="0" err="1"/>
              <a:t>var</a:t>
            </a:r>
            <a:r>
              <a:rPr lang="es-ES" sz="1400" dirty="0"/>
              <a:t> </a:t>
            </a:r>
            <a:r>
              <a:rPr lang="es-ES" sz="1400" dirty="0" err="1"/>
              <a:t>ia</a:t>
            </a:r>
            <a:r>
              <a:rPr lang="es-ES" sz="1400" dirty="0"/>
              <a:t> </a:t>
            </a:r>
            <a:r>
              <a:rPr lang="es-ES" sz="1400" dirty="0" err="1"/>
              <a:t>acum</a:t>
            </a:r>
            <a:endParaRPr lang="es-ES" sz="3200" b="1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2BD59E8-EFBC-A713-3381-A74DBA947C5C}"/>
              </a:ext>
            </a:extLst>
          </p:cNvPr>
          <p:cNvSpPr txBox="1"/>
          <p:nvPr/>
        </p:nvSpPr>
        <p:spPr>
          <a:xfrm>
            <a:off x="838855" y="2646165"/>
            <a:ext cx="1800000" cy="933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+40,7%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Importaciones 1M</a:t>
            </a:r>
            <a:br>
              <a:rPr lang="es-ES" sz="1400" dirty="0"/>
            </a:br>
            <a:r>
              <a:rPr lang="es-ES" sz="1400" dirty="0" err="1"/>
              <a:t>var</a:t>
            </a:r>
            <a:r>
              <a:rPr lang="es-ES" sz="1400" dirty="0"/>
              <a:t> </a:t>
            </a:r>
            <a:r>
              <a:rPr lang="es-ES" sz="1400" dirty="0" err="1"/>
              <a:t>ia</a:t>
            </a:r>
            <a:r>
              <a:rPr lang="es-ES" sz="1400" dirty="0"/>
              <a:t> </a:t>
            </a:r>
            <a:r>
              <a:rPr lang="es-ES" sz="1400" dirty="0" err="1"/>
              <a:t>acum</a:t>
            </a:r>
            <a:endParaRPr lang="es-ES" sz="14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F40D240-88AB-A856-21AE-2C825CDF9B6F}"/>
              </a:ext>
            </a:extLst>
          </p:cNvPr>
          <p:cNvSpPr txBox="1"/>
          <p:nvPr/>
        </p:nvSpPr>
        <p:spPr>
          <a:xfrm>
            <a:off x="3014981" y="2019389"/>
            <a:ext cx="1800000" cy="933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+83,5%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Saldo comercial 1M</a:t>
            </a:r>
            <a:br>
              <a:rPr lang="es-ES" sz="1400" dirty="0"/>
            </a:br>
            <a:r>
              <a:rPr lang="es-ES" sz="1400" dirty="0" err="1"/>
              <a:t>var</a:t>
            </a:r>
            <a:r>
              <a:rPr lang="es-ES" sz="1400" dirty="0"/>
              <a:t> </a:t>
            </a:r>
            <a:r>
              <a:rPr lang="es-ES" sz="1400" dirty="0" err="1"/>
              <a:t>ia</a:t>
            </a:r>
            <a:r>
              <a:rPr lang="es-ES" sz="1400" dirty="0"/>
              <a:t> </a:t>
            </a:r>
            <a:r>
              <a:rPr lang="es-ES" sz="1400" dirty="0" err="1"/>
              <a:t>acum</a:t>
            </a:r>
            <a:r>
              <a:rPr lang="es-E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1860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29411AD-A7E4-D900-E05D-878ACF3FCE3F}"/>
              </a:ext>
            </a:extLst>
          </p:cNvPr>
          <p:cNvGraphicFramePr>
            <a:graphicFrameLocks/>
          </p:cNvGraphicFramePr>
          <p:nvPr/>
        </p:nvGraphicFramePr>
        <p:xfrm>
          <a:off x="410127" y="4548223"/>
          <a:ext cx="4320000" cy="15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D4A357FC-2D31-4B58-F62B-04C567CD03D7}"/>
              </a:ext>
            </a:extLst>
          </p:cNvPr>
          <p:cNvSpPr/>
          <p:nvPr/>
        </p:nvSpPr>
        <p:spPr>
          <a:xfrm>
            <a:off x="413547" y="1613611"/>
            <a:ext cx="4292290" cy="2139497"/>
          </a:xfrm>
          <a:prstGeom prst="roundRect">
            <a:avLst>
              <a:gd name="adj" fmla="val 6021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B09F17E-A273-7F36-3161-92A2FB884E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263" y="368528"/>
            <a:ext cx="9518650" cy="396000"/>
          </a:xfrm>
        </p:spPr>
        <p:txBody>
          <a:bodyPr/>
          <a:lstStyle/>
          <a:p>
            <a:r>
              <a:rPr lang="es-AR" sz="2000" dirty="0"/>
              <a:t>COMEX | EXPORTACIONES MINERAS</a:t>
            </a:r>
          </a:p>
          <a:p>
            <a:endParaRPr lang="es-AR" sz="2000" dirty="0"/>
          </a:p>
        </p:txBody>
      </p:sp>
      <p:sp>
        <p:nvSpPr>
          <p:cNvPr id="4" name="6 Título">
            <a:extLst>
              <a:ext uri="{FF2B5EF4-FFF2-40B4-BE49-F238E27FC236}">
                <a16:creationId xmlns:a16="http://schemas.microsoft.com/office/drawing/2014/main" id="{699CB5C3-6638-8ED4-7831-AD4973DFF75A}"/>
              </a:ext>
            </a:extLst>
          </p:cNvPr>
          <p:cNvSpPr txBox="1">
            <a:spLocks/>
          </p:cNvSpPr>
          <p:nvPr/>
        </p:nvSpPr>
        <p:spPr>
          <a:xfrm>
            <a:off x="5383246" y="1652246"/>
            <a:ext cx="6085034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AR"/>
            </a:defPPr>
            <a:lvl1pPr algn="ctr"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algn="l"/>
            <a:r>
              <a:rPr lang="nn-NO" dirty="0"/>
              <a:t>Exportaciones mineras mensuales. </a:t>
            </a:r>
          </a:p>
          <a:p>
            <a:pPr algn="l"/>
            <a:r>
              <a:rPr lang="nn-NO" b="0" dirty="0"/>
              <a:t>En millones de dólares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8927F7-F36A-0CC9-2428-B013A5CDDB4F}"/>
              </a:ext>
            </a:extLst>
          </p:cNvPr>
          <p:cNvSpPr txBox="1"/>
          <p:nvPr/>
        </p:nvSpPr>
        <p:spPr>
          <a:xfrm>
            <a:off x="394635" y="4092934"/>
            <a:ext cx="2465111" cy="453968"/>
          </a:xfrm>
          <a:prstGeom prst="rect">
            <a:avLst/>
          </a:prstGeom>
          <a:noFill/>
        </p:spPr>
        <p:txBody>
          <a:bodyPr wrap="square" lIns="68579" tIns="34289" rIns="68579" bIns="34289">
            <a:spAutoFit/>
          </a:bodyPr>
          <a:lstStyle/>
          <a:p>
            <a:pPr algn="just">
              <a:lnSpc>
                <a:spcPts val="1500"/>
              </a:lnSpc>
            </a:pPr>
            <a:r>
              <a:rPr lang="es-ES" sz="1400" b="1" dirty="0">
                <a:solidFill>
                  <a:schemeClr val="tx2"/>
                </a:solidFill>
              </a:rPr>
              <a:t>Participación provincial en las exportaciones mineras  1M-26</a:t>
            </a:r>
            <a:endParaRPr lang="es-ES" sz="1400" dirty="0">
              <a:solidFill>
                <a:schemeClr val="tx2"/>
              </a:solidFill>
            </a:endParaRPr>
          </a:p>
        </p:txBody>
      </p:sp>
      <p:graphicFrame>
        <p:nvGraphicFramePr>
          <p:cNvPr id="13" name="1 Gráfico">
            <a:extLst>
              <a:ext uri="{FF2B5EF4-FFF2-40B4-BE49-F238E27FC236}">
                <a16:creationId xmlns:a16="http://schemas.microsoft.com/office/drawing/2014/main" id="{3156B331-8C7F-EF6C-523E-35FD75999A9D}"/>
              </a:ext>
            </a:extLst>
          </p:cNvPr>
          <p:cNvGraphicFramePr>
            <a:graphicFrameLocks/>
          </p:cNvGraphicFramePr>
          <p:nvPr/>
        </p:nvGraphicFramePr>
        <p:xfrm>
          <a:off x="5204280" y="1967074"/>
          <a:ext cx="6264000" cy="37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ángulo 11">
            <a:extLst>
              <a:ext uri="{FF2B5EF4-FFF2-40B4-BE49-F238E27FC236}">
                <a16:creationId xmlns:a16="http://schemas.microsoft.com/office/drawing/2014/main" id="{5F95CF8B-E60F-CBB9-7668-48C6B7B6E7A7}"/>
              </a:ext>
            </a:extLst>
          </p:cNvPr>
          <p:cNvSpPr/>
          <p:nvPr/>
        </p:nvSpPr>
        <p:spPr>
          <a:xfrm>
            <a:off x="11226800" y="1900645"/>
            <a:ext cx="263089" cy="39008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1D5B3D8-DD63-A678-14D6-3500F0A7C600}"/>
              </a:ext>
            </a:extLst>
          </p:cNvPr>
          <p:cNvSpPr txBox="1"/>
          <p:nvPr/>
        </p:nvSpPr>
        <p:spPr>
          <a:xfrm>
            <a:off x="9345527" y="1939118"/>
            <a:ext cx="20128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/>
              <a:t>Dic-26: USD 812M</a:t>
            </a:r>
            <a:endParaRPr lang="es-AR" sz="1600" b="1" dirty="0"/>
          </a:p>
        </p:txBody>
      </p:sp>
      <p:sp>
        <p:nvSpPr>
          <p:cNvPr id="22" name="CuadroTexto 22">
            <a:extLst>
              <a:ext uri="{FF2B5EF4-FFF2-40B4-BE49-F238E27FC236}">
                <a16:creationId xmlns:a16="http://schemas.microsoft.com/office/drawing/2014/main" id="{478E91CD-5CDD-8348-394C-7AC8FE12862C}"/>
              </a:ext>
            </a:extLst>
          </p:cNvPr>
          <p:cNvSpPr txBox="1"/>
          <p:nvPr/>
        </p:nvSpPr>
        <p:spPr>
          <a:xfrm>
            <a:off x="437837" y="2683359"/>
            <a:ext cx="4268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Puesto 5°</a:t>
            </a:r>
          </a:p>
          <a:p>
            <a:pPr algn="ctr"/>
            <a:r>
              <a:rPr lang="es-MX" sz="1400" dirty="0">
                <a:solidFill>
                  <a:schemeClr val="accent1">
                    <a:lumMod val="75000"/>
                  </a:schemeClr>
                </a:solidFill>
              </a:rPr>
              <a:t>Consolidando su importancia dentro de la canasta exportadora argentina</a:t>
            </a:r>
            <a:endParaRPr lang="es-ES" sz="1400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65006DB6-DAFB-A281-AFB4-91927AA22AF3}"/>
              </a:ext>
            </a:extLst>
          </p:cNvPr>
          <p:cNvSpPr/>
          <p:nvPr/>
        </p:nvSpPr>
        <p:spPr>
          <a:xfrm>
            <a:off x="5096223" y="1575092"/>
            <a:ext cx="6705601" cy="4521131"/>
          </a:xfrm>
          <a:prstGeom prst="roundRect">
            <a:avLst>
              <a:gd name="adj" fmla="val 379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62473AE-2CBA-57F7-32AE-2224CEF4478E}"/>
              </a:ext>
            </a:extLst>
          </p:cNvPr>
          <p:cNvSpPr txBox="1"/>
          <p:nvPr/>
        </p:nvSpPr>
        <p:spPr>
          <a:xfrm>
            <a:off x="745432" y="1697192"/>
            <a:ext cx="2043136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</a:rPr>
              <a:t>USD 812M</a:t>
            </a:r>
          </a:p>
          <a:p>
            <a:pPr>
              <a:lnSpc>
                <a:spcPct val="80000"/>
              </a:lnSpc>
            </a:pPr>
            <a:r>
              <a:rPr lang="es-ES" sz="1400" dirty="0"/>
              <a:t>Ene 26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507CE73-0080-4732-B57C-3F0E12A2B6C3}"/>
              </a:ext>
            </a:extLst>
          </p:cNvPr>
          <p:cNvSpPr txBox="1"/>
          <p:nvPr/>
        </p:nvSpPr>
        <p:spPr>
          <a:xfrm>
            <a:off x="2966406" y="1697192"/>
            <a:ext cx="1800000" cy="761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2"/>
                </a:solidFill>
              </a:rPr>
              <a:t>+82,0%</a:t>
            </a:r>
          </a:p>
          <a:p>
            <a:pPr>
              <a:lnSpc>
                <a:spcPct val="80000"/>
              </a:lnSpc>
            </a:pPr>
            <a:r>
              <a:rPr lang="es-ES" sz="1400" dirty="0" err="1"/>
              <a:t>var</a:t>
            </a:r>
            <a:r>
              <a:rPr lang="es-ES" sz="1400" dirty="0"/>
              <a:t> </a:t>
            </a:r>
            <a:r>
              <a:rPr lang="es-ES" sz="1400" dirty="0" err="1"/>
              <a:t>ia</a:t>
            </a:r>
            <a:endParaRPr lang="es-ES" sz="1400" dirty="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3EC7A241-45E9-5736-FCDF-436B63750852}"/>
              </a:ext>
            </a:extLst>
          </p:cNvPr>
          <p:cNvSpPr/>
          <p:nvPr/>
        </p:nvSpPr>
        <p:spPr>
          <a:xfrm>
            <a:off x="437837" y="4617137"/>
            <a:ext cx="4292290" cy="504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E2CCCA5-6EF8-F909-51B9-89C931B6B1DE}"/>
              </a:ext>
            </a:extLst>
          </p:cNvPr>
          <p:cNvSpPr txBox="1"/>
          <p:nvPr/>
        </p:nvSpPr>
        <p:spPr>
          <a:xfrm>
            <a:off x="3582904" y="5227357"/>
            <a:ext cx="1122933" cy="762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s-MX" dirty="0"/>
              <a:t>78% de las ventas externas</a:t>
            </a:r>
            <a:endParaRPr lang="es-AR" dirty="0"/>
          </a:p>
        </p:txBody>
      </p:sp>
      <p:sp>
        <p:nvSpPr>
          <p:cNvPr id="39" name="Marcador de texto 2">
            <a:extLst>
              <a:ext uri="{FF2B5EF4-FFF2-40B4-BE49-F238E27FC236}">
                <a16:creationId xmlns:a16="http://schemas.microsoft.com/office/drawing/2014/main" id="{BB5F60D8-26CB-4406-9D9A-6B5474D8B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090" y="761776"/>
            <a:ext cx="11284479" cy="376455"/>
          </a:xfrm>
        </p:spPr>
        <p:txBody>
          <a:bodyPr/>
          <a:lstStyle/>
          <a:p>
            <a:r>
              <a:rPr lang="es-ES" sz="1600" dirty="0"/>
              <a:t>En enero, las exportaciones alcanzaron el máximo histórico de la serie por los altos precios del oro y la plata.</a:t>
            </a:r>
          </a:p>
        </p:txBody>
      </p:sp>
    </p:spTree>
    <p:extLst>
      <p:ext uri="{BB962C8B-B14F-4D97-AF65-F5344CB8AC3E}">
        <p14:creationId xmlns:p14="http://schemas.microsoft.com/office/powerpoint/2010/main" val="107918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60979-910A-0ED1-97EA-CE17BC2ED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23A8BAF-18FB-36E7-DFCB-1874D838C2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263" y="368528"/>
            <a:ext cx="9518650" cy="396000"/>
          </a:xfrm>
        </p:spPr>
        <p:txBody>
          <a:bodyPr/>
          <a:lstStyle/>
          <a:p>
            <a:r>
              <a:rPr lang="es-AR" sz="2000" dirty="0"/>
              <a:t>COMEX | EXPORTACIONES MINERAS POR RUBRO </a:t>
            </a:r>
          </a:p>
          <a:p>
            <a:endParaRPr lang="es-AR" sz="2000" dirty="0"/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C0E90C4E-811A-6EA9-AF2F-DCB75FBF69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1367882" y="4018123"/>
          <a:ext cx="5613306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710818C7-A892-F2D7-D870-55C55998B2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127" y="1499519"/>
          <a:ext cx="4394560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7877781C-0829-6708-BCDC-81EAC0015535}"/>
              </a:ext>
            </a:extLst>
          </p:cNvPr>
          <p:cNvSpPr/>
          <p:nvPr/>
        </p:nvSpPr>
        <p:spPr>
          <a:xfrm>
            <a:off x="794553" y="1354503"/>
            <a:ext cx="4572000" cy="5134969"/>
          </a:xfrm>
          <a:prstGeom prst="roundRect">
            <a:avLst>
              <a:gd name="adj" fmla="val 6743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6 Título">
            <a:extLst>
              <a:ext uri="{FF2B5EF4-FFF2-40B4-BE49-F238E27FC236}">
                <a16:creationId xmlns:a16="http://schemas.microsoft.com/office/drawing/2014/main" id="{5B80457B-B540-9D97-528F-5C8A6F7B815A}"/>
              </a:ext>
            </a:extLst>
          </p:cNvPr>
          <p:cNvSpPr txBox="1">
            <a:spLocks/>
          </p:cNvSpPr>
          <p:nvPr/>
        </p:nvSpPr>
        <p:spPr>
          <a:xfrm>
            <a:off x="6275710" y="1391367"/>
            <a:ext cx="4572000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AR"/>
            </a:defPPr>
            <a:lvl1pPr algn="ctr"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algn="l"/>
            <a:r>
              <a:rPr lang="nn-NO" dirty="0"/>
              <a:t>Exportaciones por rubro. Acum 1M 2026 vs 2025</a:t>
            </a:r>
          </a:p>
          <a:p>
            <a:pPr algn="l"/>
            <a:r>
              <a:rPr lang="nn-NO" b="0" dirty="0"/>
              <a:t>En var i.a.</a:t>
            </a:r>
          </a:p>
        </p:txBody>
      </p:sp>
      <p:sp>
        <p:nvSpPr>
          <p:cNvPr id="11" name="6 Título">
            <a:extLst>
              <a:ext uri="{FF2B5EF4-FFF2-40B4-BE49-F238E27FC236}">
                <a16:creationId xmlns:a16="http://schemas.microsoft.com/office/drawing/2014/main" id="{BD9B49F2-C8B7-9CA6-5392-C45B8E573986}"/>
              </a:ext>
            </a:extLst>
          </p:cNvPr>
          <p:cNvSpPr txBox="1">
            <a:spLocks/>
          </p:cNvSpPr>
          <p:nvPr/>
        </p:nvSpPr>
        <p:spPr>
          <a:xfrm>
            <a:off x="1703712" y="1352295"/>
            <a:ext cx="2887954" cy="27385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AR"/>
            </a:defPPr>
            <a:lvl1pPr algn="ctr"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algn="l"/>
            <a:r>
              <a:rPr lang="nn-NO" sz="1100" b="0" i="1" dirty="0"/>
              <a:t>Participación por principales minerales exportados</a:t>
            </a:r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5F16D70D-3285-83DA-A987-37F11DCDE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2090" y="761776"/>
            <a:ext cx="11368800" cy="376455"/>
          </a:xfrm>
        </p:spPr>
        <p:txBody>
          <a:bodyPr/>
          <a:lstStyle/>
          <a:p>
            <a:r>
              <a:rPr lang="es-ES" sz="1600" dirty="0"/>
              <a:t>En enero 2026, el oro disminuyó su participación en las exportaciones en 4,7 p.p. mientras que el litio lo hizo en 0,5 p.p.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992FF94-7CCC-28A1-6316-570C76A185AD}"/>
              </a:ext>
            </a:extLst>
          </p:cNvPr>
          <p:cNvSpPr txBox="1"/>
          <p:nvPr/>
        </p:nvSpPr>
        <p:spPr>
          <a:xfrm>
            <a:off x="3595069" y="2646719"/>
            <a:ext cx="177148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El oro disminuye su participación a 71,6%.</a:t>
            </a:r>
          </a:p>
          <a:p>
            <a:endParaRPr lang="es-MX" dirty="0"/>
          </a:p>
          <a:p>
            <a:r>
              <a:rPr lang="es-MX" dirty="0"/>
              <a:t>El litio cae en participación pese a mayores precios.</a:t>
            </a:r>
            <a:endParaRPr lang="es-AR" dirty="0"/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B3901028-9317-DBB9-5D4D-A875A2C8D9F1}"/>
              </a:ext>
            </a:extLst>
          </p:cNvPr>
          <p:cNvGrpSpPr/>
          <p:nvPr/>
        </p:nvGrpSpPr>
        <p:grpSpPr>
          <a:xfrm>
            <a:off x="6160932" y="2298533"/>
            <a:ext cx="5121737" cy="656405"/>
            <a:chOff x="6160932" y="2475509"/>
            <a:chExt cx="5121737" cy="656405"/>
          </a:xfrm>
        </p:grpSpPr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4B828B3-4B00-34B0-5521-3FA4DD3F5D80}"/>
                </a:ext>
              </a:extLst>
            </p:cNvPr>
            <p:cNvSpPr txBox="1"/>
            <p:nvPr/>
          </p:nvSpPr>
          <p:spPr>
            <a:xfrm>
              <a:off x="6160932" y="2485583"/>
              <a:ext cx="512173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br>
                <a:rPr lang="es-AR" dirty="0"/>
              </a:br>
              <a:r>
                <a:rPr lang="es-AR" b="1" dirty="0">
                  <a:solidFill>
                    <a:schemeClr val="accent2"/>
                  </a:solidFill>
                </a:rPr>
                <a:t>+86,9%</a:t>
              </a:r>
              <a:r>
                <a:rPr lang="es-AR" dirty="0">
                  <a:solidFill>
                    <a:schemeClr val="accent2"/>
                  </a:solidFill>
                </a:rPr>
                <a:t> </a:t>
              </a:r>
              <a:r>
                <a:rPr lang="es-AR" dirty="0"/>
                <a:t>────────────────▮▮▮▮▮▮▮▮▮▮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B08B258F-D85B-71CC-2252-9BB286AA02D6}"/>
                </a:ext>
              </a:extLst>
            </p:cNvPr>
            <p:cNvSpPr txBox="1"/>
            <p:nvPr/>
          </p:nvSpPr>
          <p:spPr>
            <a:xfrm>
              <a:off x="6160932" y="2475509"/>
              <a:ext cx="468442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dirty="0"/>
                <a:t>🟢 Metalíferos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62226245-8610-67A6-21E1-22F228BE1634}"/>
              </a:ext>
            </a:extLst>
          </p:cNvPr>
          <p:cNvGrpSpPr/>
          <p:nvPr/>
        </p:nvGrpSpPr>
        <p:grpSpPr>
          <a:xfrm>
            <a:off x="6160932" y="3347577"/>
            <a:ext cx="7225258" cy="633790"/>
            <a:chOff x="6160932" y="3569237"/>
            <a:chExt cx="7225258" cy="633790"/>
          </a:xfrm>
        </p:grpSpPr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E6598FF4-3751-C11C-0D5B-EEADF85073BA}"/>
                </a:ext>
              </a:extLst>
            </p:cNvPr>
            <p:cNvSpPr txBox="1"/>
            <p:nvPr/>
          </p:nvSpPr>
          <p:spPr>
            <a:xfrm>
              <a:off x="6160932" y="3569237"/>
              <a:ext cx="72252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dirty="0"/>
                <a:t>🟢 No metalíferos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0D09ABF9-39EF-3685-E5F1-B21F94B81643}"/>
                </a:ext>
              </a:extLst>
            </p:cNvPr>
            <p:cNvSpPr txBox="1"/>
            <p:nvPr/>
          </p:nvSpPr>
          <p:spPr>
            <a:xfrm>
              <a:off x="6160932" y="3833695"/>
              <a:ext cx="51216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b="1" dirty="0">
                  <a:solidFill>
                    <a:schemeClr val="accent2"/>
                  </a:solidFill>
                </a:rPr>
                <a:t>+68,8%</a:t>
              </a:r>
              <a:r>
                <a:rPr lang="es-AR" dirty="0">
                  <a:solidFill>
                    <a:schemeClr val="accent2"/>
                  </a:solidFill>
                </a:rPr>
                <a:t> </a:t>
              </a:r>
              <a:r>
                <a:rPr lang="es-AR" dirty="0"/>
                <a:t>────────────────▮▮▮▮▮▮▮▮▮</a:t>
              </a: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BC17420-DCA9-9C41-57B3-DF07E9A8878E}"/>
              </a:ext>
            </a:extLst>
          </p:cNvPr>
          <p:cNvGrpSpPr/>
          <p:nvPr/>
        </p:nvGrpSpPr>
        <p:grpSpPr>
          <a:xfrm>
            <a:off x="6160932" y="4550982"/>
            <a:ext cx="5121663" cy="680865"/>
            <a:chOff x="6160932" y="4689194"/>
            <a:chExt cx="7510072" cy="680865"/>
          </a:xfrm>
        </p:grpSpPr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317594EB-5AE0-8D78-28F9-B12DA71BB9E8}"/>
                </a:ext>
              </a:extLst>
            </p:cNvPr>
            <p:cNvSpPr txBox="1"/>
            <p:nvPr/>
          </p:nvSpPr>
          <p:spPr>
            <a:xfrm>
              <a:off x="6160932" y="4689194"/>
              <a:ext cx="751007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dirty="0"/>
                <a:t>🟡 Rocas de aplicación</a:t>
              </a:r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AF59DEB5-032F-CE64-A9E4-8069CAE0F2EC}"/>
                </a:ext>
              </a:extLst>
            </p:cNvPr>
            <p:cNvSpPr txBox="1"/>
            <p:nvPr/>
          </p:nvSpPr>
          <p:spPr>
            <a:xfrm>
              <a:off x="6160932" y="5000727"/>
              <a:ext cx="49481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b="1" dirty="0">
                  <a:solidFill>
                    <a:schemeClr val="accent4"/>
                  </a:solidFill>
                </a:rPr>
                <a:t>-67,4%</a:t>
              </a:r>
              <a:r>
                <a:rPr lang="es-AR" dirty="0">
                  <a:solidFill>
                    <a:schemeClr val="accent4"/>
                  </a:solidFill>
                </a:rPr>
                <a:t> </a:t>
              </a:r>
              <a:r>
                <a:rPr lang="es-AR" dirty="0"/>
                <a:t>───────────▮▮</a:t>
              </a: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145137CD-0DC6-EC47-5BC1-9375E9D0B290}"/>
              </a:ext>
            </a:extLst>
          </p:cNvPr>
          <p:cNvGrpSpPr/>
          <p:nvPr/>
        </p:nvGrpSpPr>
        <p:grpSpPr>
          <a:xfrm>
            <a:off x="6160932" y="5614655"/>
            <a:ext cx="4948101" cy="656405"/>
            <a:chOff x="6160932" y="5624485"/>
            <a:chExt cx="4948101" cy="656405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CE77E572-B636-7242-19A2-2F5A37B34011}"/>
                </a:ext>
              </a:extLst>
            </p:cNvPr>
            <p:cNvSpPr txBox="1"/>
            <p:nvPr/>
          </p:nvSpPr>
          <p:spPr>
            <a:xfrm>
              <a:off x="6160932" y="5624485"/>
              <a:ext cx="49481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dirty="0"/>
                <a:t>🔴 Piedras preciosas</a:t>
              </a: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D4E857CD-ECD8-7F63-9D0A-63A99ACB1A38}"/>
                </a:ext>
              </a:extLst>
            </p:cNvPr>
            <p:cNvSpPr txBox="1"/>
            <p:nvPr/>
          </p:nvSpPr>
          <p:spPr>
            <a:xfrm>
              <a:off x="6160932" y="5911558"/>
              <a:ext cx="4572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AR" b="1" dirty="0">
                  <a:solidFill>
                    <a:schemeClr val="accent4"/>
                  </a:solidFill>
                </a:rPr>
                <a:t>-100,0%</a:t>
              </a:r>
              <a:r>
                <a:rPr lang="es-AR" dirty="0">
                  <a:solidFill>
                    <a:schemeClr val="accent4"/>
                  </a:solidFill>
                </a:rPr>
                <a:t> </a:t>
              </a:r>
              <a:r>
                <a:rPr lang="es-AR" dirty="0"/>
                <a:t>───▮</a:t>
              </a:r>
            </a:p>
          </p:txBody>
        </p:sp>
      </p:grpSp>
      <p:sp>
        <p:nvSpPr>
          <p:cNvPr id="3" name="Elipse 2">
            <a:extLst>
              <a:ext uri="{FF2B5EF4-FFF2-40B4-BE49-F238E27FC236}">
                <a16:creationId xmlns:a16="http://schemas.microsoft.com/office/drawing/2014/main" id="{B03C25DD-B345-8E6E-FF31-605A21469B76}"/>
              </a:ext>
            </a:extLst>
          </p:cNvPr>
          <p:cNvSpPr>
            <a:spLocks noChangeAspect="1"/>
          </p:cNvSpPr>
          <p:nvPr/>
        </p:nvSpPr>
        <p:spPr>
          <a:xfrm>
            <a:off x="6290163" y="2359532"/>
            <a:ext cx="252000" cy="252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996A75D0-FA0D-94DB-0372-7C4B2B803F12}"/>
              </a:ext>
            </a:extLst>
          </p:cNvPr>
          <p:cNvSpPr>
            <a:spLocks noChangeAspect="1"/>
          </p:cNvSpPr>
          <p:nvPr/>
        </p:nvSpPr>
        <p:spPr>
          <a:xfrm>
            <a:off x="6290163" y="3395124"/>
            <a:ext cx="252000" cy="2520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68A277A-C7E6-B78C-4355-5AE286291B26}"/>
              </a:ext>
            </a:extLst>
          </p:cNvPr>
          <p:cNvSpPr>
            <a:spLocks noChangeAspect="1"/>
          </p:cNvSpPr>
          <p:nvPr/>
        </p:nvSpPr>
        <p:spPr>
          <a:xfrm>
            <a:off x="6285542" y="4610428"/>
            <a:ext cx="252000" cy="2520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8CD82D3-2758-06F7-EA69-9621BB7A85F8}"/>
              </a:ext>
            </a:extLst>
          </p:cNvPr>
          <p:cNvSpPr>
            <a:spLocks noChangeAspect="1"/>
          </p:cNvSpPr>
          <p:nvPr/>
        </p:nvSpPr>
        <p:spPr>
          <a:xfrm>
            <a:off x="6290163" y="5667684"/>
            <a:ext cx="252000" cy="25200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4310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0D475-3B70-ADF9-C550-8D2E9F28C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7B9F7F7-D2FA-8614-77DF-28D8ED0DD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" sz="2000" dirty="0"/>
              <a:t>COMEX | EXPORTACIONES MINERAS METALÍFEROS Y LITIO </a:t>
            </a:r>
          </a:p>
          <a:p>
            <a:endParaRPr lang="es-AR" sz="2000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EE28C10-DA06-4C31-0D38-62E5BD91E323}"/>
              </a:ext>
            </a:extLst>
          </p:cNvPr>
          <p:cNvGrpSpPr/>
          <p:nvPr/>
        </p:nvGrpSpPr>
        <p:grpSpPr>
          <a:xfrm>
            <a:off x="7427087" y="4419552"/>
            <a:ext cx="4320000" cy="2233393"/>
            <a:chOff x="7567050" y="4308923"/>
            <a:chExt cx="3905148" cy="2089019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0412294D-0EC7-6614-0CFC-A41670E0E1A7}"/>
                </a:ext>
              </a:extLst>
            </p:cNvPr>
            <p:cNvSpPr/>
            <p:nvPr/>
          </p:nvSpPr>
          <p:spPr>
            <a:xfrm>
              <a:off x="7567051" y="4308923"/>
              <a:ext cx="3905147" cy="834616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3E3B022F-A1FD-8877-E559-D4913461A9E8}"/>
                </a:ext>
              </a:extLst>
            </p:cNvPr>
            <p:cNvSpPr/>
            <p:nvPr/>
          </p:nvSpPr>
          <p:spPr>
            <a:xfrm>
              <a:off x="7567050" y="4562200"/>
              <a:ext cx="3905148" cy="1835742"/>
            </a:xfrm>
            <a:prstGeom prst="roundRect">
              <a:avLst>
                <a:gd name="adj" fmla="val 8103"/>
              </a:avLst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A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AR"/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1107C1A2-B5DE-B8E2-755A-E0E29159DBE6}"/>
                </a:ext>
              </a:extLst>
            </p:cNvPr>
            <p:cNvSpPr txBox="1"/>
            <p:nvPr/>
          </p:nvSpPr>
          <p:spPr>
            <a:xfrm>
              <a:off x="7641585" y="4699445"/>
              <a:ext cx="3756078" cy="1698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es-ES" sz="1400" dirty="0"/>
                <a:t>Estados Unidos, Suiza, India y China concentraron en enero el 76% de las exportaciones mineras (USD 621 M), con un perfil fuertemente metalífero: el 85% de lo vendido a estos destinos fueron minerales metalíferos. En conjunto, estos cuatro países explicaron el 74% de las exportaciones metalíferas totales, mientras que el 26% restante se dirigió principalmente a Canadá, Corea del Sur, Alemania, Finlandia y Japón.</a:t>
              </a:r>
            </a:p>
          </p:txBody>
        </p:sp>
      </p:grpSp>
      <p:sp>
        <p:nvSpPr>
          <p:cNvPr id="9" name="6 Título">
            <a:extLst>
              <a:ext uri="{FF2B5EF4-FFF2-40B4-BE49-F238E27FC236}">
                <a16:creationId xmlns:a16="http://schemas.microsoft.com/office/drawing/2014/main" id="{21111B1B-1F62-BC11-96E5-C96962104CB4}"/>
              </a:ext>
            </a:extLst>
          </p:cNvPr>
          <p:cNvSpPr txBox="1">
            <a:spLocks/>
          </p:cNvSpPr>
          <p:nvPr/>
        </p:nvSpPr>
        <p:spPr>
          <a:xfrm>
            <a:off x="344905" y="3857960"/>
            <a:ext cx="3114980" cy="477054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nn-NO" dirty="0"/>
              <a:t>Ventas deflactadas (precios 2016)</a:t>
            </a:r>
          </a:p>
          <a:p>
            <a:r>
              <a:rPr lang="nn-NO" dirty="0"/>
              <a:t>Var. % i.a. acumulada a oct-23</a:t>
            </a:r>
          </a:p>
        </p:txBody>
      </p:sp>
      <p:sp>
        <p:nvSpPr>
          <p:cNvPr id="11" name="Triángulo isósceles 10">
            <a:extLst>
              <a:ext uri="{FF2B5EF4-FFF2-40B4-BE49-F238E27FC236}">
                <a16:creationId xmlns:a16="http://schemas.microsoft.com/office/drawing/2014/main" id="{6DA26693-038A-0BD0-B1EE-9BE5CA01B5BF}"/>
              </a:ext>
            </a:extLst>
          </p:cNvPr>
          <p:cNvSpPr/>
          <p:nvPr/>
        </p:nvSpPr>
        <p:spPr>
          <a:xfrm rot="10800000">
            <a:off x="7632359" y="4662420"/>
            <a:ext cx="373073" cy="174642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A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53E9C7C-DFA8-1C4F-7E75-DFD8C5A69318}"/>
              </a:ext>
            </a:extLst>
          </p:cNvPr>
          <p:cNvSpPr txBox="1"/>
          <p:nvPr/>
        </p:nvSpPr>
        <p:spPr>
          <a:xfrm>
            <a:off x="7509540" y="4393895"/>
            <a:ext cx="37907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Principales destinos de exportación - Enero 2026</a:t>
            </a:r>
            <a:endParaRPr lang="es-AR" sz="1400" b="1" dirty="0"/>
          </a:p>
        </p:txBody>
      </p:sp>
      <p:sp>
        <p:nvSpPr>
          <p:cNvPr id="13" name="6 Título">
            <a:extLst>
              <a:ext uri="{FF2B5EF4-FFF2-40B4-BE49-F238E27FC236}">
                <a16:creationId xmlns:a16="http://schemas.microsoft.com/office/drawing/2014/main" id="{1885BD48-8123-DA79-761D-5097F0859C33}"/>
              </a:ext>
            </a:extLst>
          </p:cNvPr>
          <p:cNvSpPr txBox="1">
            <a:spLocks/>
          </p:cNvSpPr>
          <p:nvPr/>
        </p:nvSpPr>
        <p:spPr>
          <a:xfrm>
            <a:off x="344905" y="3857960"/>
            <a:ext cx="3114980" cy="477054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nn-NO" dirty="0"/>
              <a:t>Ventas deflactadas (precios 2016)</a:t>
            </a:r>
          </a:p>
          <a:p>
            <a:r>
              <a:rPr lang="nn-NO" b="0" dirty="0"/>
              <a:t>Var. % i.a. acumulada a enero-26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F12BA6FD-2E5F-F725-A3DF-873EADF84A85}"/>
              </a:ext>
            </a:extLst>
          </p:cNvPr>
          <p:cNvSpPr/>
          <p:nvPr/>
        </p:nvSpPr>
        <p:spPr>
          <a:xfrm>
            <a:off x="523876" y="4404039"/>
            <a:ext cx="6581723" cy="2259628"/>
          </a:xfrm>
          <a:prstGeom prst="roundRect">
            <a:avLst>
              <a:gd name="adj" fmla="val 9718"/>
            </a:avLst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3" name="13 Gráfico">
            <a:extLst>
              <a:ext uri="{FF2B5EF4-FFF2-40B4-BE49-F238E27FC236}">
                <a16:creationId xmlns:a16="http://schemas.microsoft.com/office/drawing/2014/main" id="{CB0805A9-47A7-3D27-2C6A-F75E5F2ACACD}"/>
              </a:ext>
            </a:extLst>
          </p:cNvPr>
          <p:cNvGraphicFramePr>
            <a:graphicFrameLocks/>
          </p:cNvGraphicFramePr>
          <p:nvPr/>
        </p:nvGraphicFramePr>
        <p:xfrm>
          <a:off x="719802" y="4532901"/>
          <a:ext cx="6048000" cy="1968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E5FEDD0-8BBF-0E66-FAD7-8D6EB3CA3397}"/>
              </a:ext>
            </a:extLst>
          </p:cNvPr>
          <p:cNvGraphicFramePr>
            <a:graphicFrameLocks/>
          </p:cNvGraphicFramePr>
          <p:nvPr/>
        </p:nvGraphicFramePr>
        <p:xfrm>
          <a:off x="0" y="1481960"/>
          <a:ext cx="12168000" cy="23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6 Título">
            <a:extLst>
              <a:ext uri="{FF2B5EF4-FFF2-40B4-BE49-F238E27FC236}">
                <a16:creationId xmlns:a16="http://schemas.microsoft.com/office/drawing/2014/main" id="{83996A29-F4FA-BFBC-CC6C-F41E2459A777}"/>
              </a:ext>
            </a:extLst>
          </p:cNvPr>
          <p:cNvSpPr txBox="1">
            <a:spLocks/>
          </p:cNvSpPr>
          <p:nvPr/>
        </p:nvSpPr>
        <p:spPr>
          <a:xfrm>
            <a:off x="371475" y="988042"/>
            <a:ext cx="8837180" cy="4770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s-MX"/>
            </a:defPPr>
            <a:lvl1pPr defTabSz="685800">
              <a:lnSpc>
                <a:spcPts val="1500"/>
              </a:lnSpc>
              <a:spcBef>
                <a:spcPct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r>
              <a:rPr lang="nn-NO" dirty="0"/>
              <a:t>Exportaciones minerales seleccionados </a:t>
            </a:r>
          </a:p>
          <a:p>
            <a:r>
              <a:rPr lang="nn-NO" b="0" dirty="0"/>
              <a:t>En millones de dólares acumulados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20B8114-E681-3B7B-A547-3BDDAE8749BC}"/>
              </a:ext>
            </a:extLst>
          </p:cNvPr>
          <p:cNvSpPr txBox="1"/>
          <p:nvPr/>
        </p:nvSpPr>
        <p:spPr>
          <a:xfrm>
            <a:off x="1320972" y="1730493"/>
            <a:ext cx="88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  <a:latin typeface="Calibri" panose="020F0502020204030204" pitchFamily="34" charset="0"/>
              </a:rPr>
              <a:t> +71%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EEB542B-F102-C15F-1C21-DCC0845D067E}"/>
              </a:ext>
            </a:extLst>
          </p:cNvPr>
          <p:cNvSpPr txBox="1"/>
          <p:nvPr/>
        </p:nvSpPr>
        <p:spPr>
          <a:xfrm>
            <a:off x="4731273" y="1976584"/>
            <a:ext cx="942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dirty="0">
                <a:latin typeface="+mn-lt"/>
                <a:ea typeface="Roboto Slab" pitchFamily="2" charset="0"/>
              </a:rPr>
              <a:t>25vs24</a:t>
            </a:r>
            <a:endParaRPr lang="es-AR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D6341C3-C506-D915-11E9-5AC1BD97C41E}"/>
              </a:ext>
            </a:extLst>
          </p:cNvPr>
          <p:cNvSpPr txBox="1"/>
          <p:nvPr/>
        </p:nvSpPr>
        <p:spPr>
          <a:xfrm>
            <a:off x="7567051" y="1976584"/>
            <a:ext cx="9426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dirty="0">
                <a:latin typeface="+mn-lt"/>
                <a:ea typeface="Roboto Slab" pitchFamily="2" charset="0"/>
              </a:rPr>
              <a:t>25vs24</a:t>
            </a:r>
            <a:endParaRPr lang="es-AR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C3D04CD-2033-DA14-11C8-F0BEF474E128}"/>
              </a:ext>
            </a:extLst>
          </p:cNvPr>
          <p:cNvSpPr txBox="1"/>
          <p:nvPr/>
        </p:nvSpPr>
        <p:spPr>
          <a:xfrm>
            <a:off x="9997509" y="1976584"/>
            <a:ext cx="942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dirty="0">
                <a:latin typeface="+mn-lt"/>
                <a:ea typeface="Roboto Slab" pitchFamily="2" charset="0"/>
              </a:rPr>
              <a:t>25vs24</a:t>
            </a:r>
            <a:endParaRPr lang="es-AR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CD1F462-5C75-2962-8FFC-74BEFEB654B9}"/>
              </a:ext>
            </a:extLst>
          </p:cNvPr>
          <p:cNvSpPr txBox="1"/>
          <p:nvPr/>
        </p:nvSpPr>
        <p:spPr>
          <a:xfrm>
            <a:off x="1320972" y="1484328"/>
            <a:ext cx="1056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1800" b="1" dirty="0">
                <a:latin typeface="+mn-lt"/>
                <a:ea typeface="Roboto Slab" pitchFamily="2" charset="0"/>
              </a:rPr>
              <a:t>25vs24</a:t>
            </a:r>
            <a:endParaRPr lang="es-AR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1C240FA-3159-1D54-A4B5-52D4A51B099F}"/>
              </a:ext>
            </a:extLst>
          </p:cNvPr>
          <p:cNvSpPr txBox="1"/>
          <p:nvPr/>
        </p:nvSpPr>
        <p:spPr>
          <a:xfrm>
            <a:off x="4731273" y="2188801"/>
            <a:ext cx="88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  <a:latin typeface="Calibri" panose="020F0502020204030204" pitchFamily="34" charset="0"/>
              </a:rPr>
              <a:t>+228%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721628F-2CCD-53E4-27A9-F7B385B4B9C3}"/>
              </a:ext>
            </a:extLst>
          </p:cNvPr>
          <p:cNvSpPr txBox="1"/>
          <p:nvPr/>
        </p:nvSpPr>
        <p:spPr>
          <a:xfrm>
            <a:off x="7587502" y="2188801"/>
            <a:ext cx="88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s-AR" b="1" dirty="0">
                <a:solidFill>
                  <a:schemeClr val="accent2"/>
                </a:solidFill>
                <a:latin typeface="Calibri" panose="020F0502020204030204" pitchFamily="34" charset="0"/>
              </a:rPr>
              <a:t>+228%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B681A87A-5040-E2E2-EE93-9DA71D26DE2C}"/>
              </a:ext>
            </a:extLst>
          </p:cNvPr>
          <p:cNvSpPr txBox="1"/>
          <p:nvPr/>
        </p:nvSpPr>
        <p:spPr>
          <a:xfrm>
            <a:off x="9997509" y="2188801"/>
            <a:ext cx="885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s-AR" b="1" dirty="0">
                <a:solidFill>
                  <a:schemeClr val="accent2"/>
                </a:solidFill>
                <a:latin typeface="Calibri" panose="020F0502020204030204" pitchFamily="34" charset="0"/>
              </a:rPr>
              <a:t>+75%</a:t>
            </a:r>
          </a:p>
        </p:txBody>
      </p:sp>
    </p:spTree>
    <p:extLst>
      <p:ext uri="{BB962C8B-B14F-4D97-AF65-F5344CB8AC3E}">
        <p14:creationId xmlns:p14="http://schemas.microsoft.com/office/powerpoint/2010/main" val="32299230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ABECEB 2025">
      <a:dk1>
        <a:srgbClr val="2C3947"/>
      </a:dk1>
      <a:lt1>
        <a:srgbClr val="FFFFFF"/>
      </a:lt1>
      <a:dk2>
        <a:srgbClr val="2C3947"/>
      </a:dk2>
      <a:lt2>
        <a:srgbClr val="FFFFFF"/>
      </a:lt2>
      <a:accent1>
        <a:srgbClr val="65B3AD"/>
      </a:accent1>
      <a:accent2>
        <a:srgbClr val="95C11F"/>
      </a:accent2>
      <a:accent3>
        <a:srgbClr val="3E7578"/>
      </a:accent3>
      <a:accent4>
        <a:srgbClr val="B82C2F"/>
      </a:accent4>
      <a:accent5>
        <a:srgbClr val="F7931D"/>
      </a:accent5>
      <a:accent6>
        <a:srgbClr val="6C2771"/>
      </a:accent6>
      <a:hlink>
        <a:srgbClr val="65B3AD"/>
      </a:hlink>
      <a:folHlink>
        <a:srgbClr val="65B3A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ABECEB 2020">
    <a:dk1>
      <a:srgbClr val="2C3947"/>
    </a:dk1>
    <a:lt1>
      <a:srgbClr val="FFFFFF"/>
    </a:lt1>
    <a:dk2>
      <a:srgbClr val="6498AD"/>
    </a:dk2>
    <a:lt2>
      <a:srgbClr val="FFFFFF"/>
    </a:lt2>
    <a:accent1>
      <a:srgbClr val="65B3AD"/>
    </a:accent1>
    <a:accent2>
      <a:srgbClr val="95C11F"/>
    </a:accent2>
    <a:accent3>
      <a:srgbClr val="706F6F"/>
    </a:accent3>
    <a:accent4>
      <a:srgbClr val="B82C2F"/>
    </a:accent4>
    <a:accent5>
      <a:srgbClr val="F7931D"/>
    </a:accent5>
    <a:accent6>
      <a:srgbClr val="6C2771"/>
    </a:accent6>
    <a:hlink>
      <a:srgbClr val="FFFFFF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ABECEB 2020">
    <a:dk1>
      <a:srgbClr val="2C3947"/>
    </a:dk1>
    <a:lt1>
      <a:srgbClr val="FFFFFF"/>
    </a:lt1>
    <a:dk2>
      <a:srgbClr val="6498AD"/>
    </a:dk2>
    <a:lt2>
      <a:srgbClr val="FFFFFF"/>
    </a:lt2>
    <a:accent1>
      <a:srgbClr val="65B3AD"/>
    </a:accent1>
    <a:accent2>
      <a:srgbClr val="95C11F"/>
    </a:accent2>
    <a:accent3>
      <a:srgbClr val="706F6F"/>
    </a:accent3>
    <a:accent4>
      <a:srgbClr val="B82C2F"/>
    </a:accent4>
    <a:accent5>
      <a:srgbClr val="F7931D"/>
    </a:accent5>
    <a:accent6>
      <a:srgbClr val="6C2771"/>
    </a:accent6>
    <a:hlink>
      <a:srgbClr val="FFFFFF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CF114E5ED3CAE40B04462E6EB3669D3" ma:contentTypeVersion="16" ma:contentTypeDescription="Crear nuevo documento." ma:contentTypeScope="" ma:versionID="e0d1c9fb0fbaffdedc4fd79613639beb">
  <xsd:schema xmlns:xsd="http://www.w3.org/2001/XMLSchema" xmlns:xs="http://www.w3.org/2001/XMLSchema" xmlns:p="http://schemas.microsoft.com/office/2006/metadata/properties" xmlns:ns2="103b460f-3599-4c8a-81a9-5bd842e01ba3" xmlns:ns3="fe9752d2-d621-4f22-bcd9-406551e33a25" targetNamespace="http://schemas.microsoft.com/office/2006/metadata/properties" ma:root="true" ma:fieldsID="ddf34da5057d6140be4f042cbbd7c38e" ns2:_="" ns3:_="">
    <xsd:import namespace="103b460f-3599-4c8a-81a9-5bd842e01ba3"/>
    <xsd:import namespace="fe9752d2-d621-4f22-bcd9-406551e33a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b460f-3599-4c8a-81a9-5bd842e01b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b15c7c21-0270-460a-824f-d4f5d214cc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9752d2-d621-4f22-bcd9-406551e33a2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bfb3dfa-a88b-496e-9fed-83e44f1160ed}" ma:internalName="TaxCatchAll" ma:showField="CatchAllData" ma:web="fe9752d2-d621-4f22-bcd9-406551e33a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9752d2-d621-4f22-bcd9-406551e33a25" xsi:nil="true"/>
    <lcf76f155ced4ddcb4097134ff3c332f xmlns="103b460f-3599-4c8a-81a9-5bd842e01ba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95D3BC0-91C7-4799-93CE-2C216D28BE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9D9A8E-9B66-463E-93A3-06CC487C87C6}"/>
</file>

<file path=customXml/itemProps3.xml><?xml version="1.0" encoding="utf-8"?>
<ds:datastoreItem xmlns:ds="http://schemas.openxmlformats.org/officeDocument/2006/customXml" ds:itemID="{BA8EB3BE-9BEB-4F09-BCE1-E06FA25C4703}">
  <ds:schemaRefs>
    <ds:schemaRef ds:uri="http://schemas.microsoft.com/office/2006/metadata/properties"/>
    <ds:schemaRef ds:uri="http://schemas.microsoft.com/office/infopath/2007/PartnerControls"/>
    <ds:schemaRef ds:uri="fe9752d2-d621-4f22-bcd9-406551e33a25"/>
    <ds:schemaRef ds:uri="103b460f-3599-4c8a-81a9-5bd842e01ba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2477</Words>
  <Application>Microsoft Office PowerPoint</Application>
  <PresentationFormat>Panorámica</PresentationFormat>
  <Paragraphs>466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Public Sans</vt:lpstr>
      <vt:lpstr>Public Sans Bold</vt:lpstr>
      <vt:lpstr>Public Sans ExtraBold</vt:lpstr>
      <vt:lpstr>Roboto Slab</vt:lpstr>
      <vt:lpstr>Segoe UI</vt:lpstr>
      <vt:lpstr>Segoe UI Black</vt:lpstr>
      <vt:lpstr>Tema de Office</vt:lpstr>
      <vt:lpstr>1_Tema de Office</vt:lpstr>
      <vt:lpstr>Reporte mensual de datos y análisis del sector minero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Nanu Salazar</dc:creator>
  <cp:lastModifiedBy>Tomas Cuenin</cp:lastModifiedBy>
  <cp:revision>15</cp:revision>
  <dcterms:created xsi:type="dcterms:W3CDTF">2025-11-17T19:06:41Z</dcterms:created>
  <dcterms:modified xsi:type="dcterms:W3CDTF">2026-02-24T17:26:22Z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0x0101009CF114E5ED3CAE40B04462E6EB3669D3</vt:lpwstr>
  </property>
  <property fmtid="{D5CDD505-2E9C-101B-9397-08002B2CF9AE}" pid="3" name="MediaServiceImageTags">
    <vt:lpwstr/>
  </property>
</Properties>
</file>